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media/image26.JPG" ContentType="image/jpeg"/>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47"/>
  </p:notesMasterIdLst>
  <p:sldIdLst>
    <p:sldId id="1494" r:id="rId5"/>
    <p:sldId id="1537" r:id="rId6"/>
    <p:sldId id="1533" r:id="rId7"/>
    <p:sldId id="512" r:id="rId8"/>
    <p:sldId id="271" r:id="rId9"/>
    <p:sldId id="458" r:id="rId10"/>
    <p:sldId id="1530" r:id="rId11"/>
    <p:sldId id="259" r:id="rId12"/>
    <p:sldId id="1538" r:id="rId13"/>
    <p:sldId id="1536" r:id="rId14"/>
    <p:sldId id="1532" r:id="rId15"/>
    <p:sldId id="1529" r:id="rId16"/>
    <p:sldId id="280" r:id="rId17"/>
    <p:sldId id="282" r:id="rId18"/>
    <p:sldId id="284" r:id="rId19"/>
    <p:sldId id="286" r:id="rId20"/>
    <p:sldId id="287" r:id="rId21"/>
    <p:sldId id="292" r:id="rId22"/>
    <p:sldId id="293" r:id="rId23"/>
    <p:sldId id="290" r:id="rId24"/>
    <p:sldId id="294" r:id="rId25"/>
    <p:sldId id="295" r:id="rId26"/>
    <p:sldId id="297" r:id="rId27"/>
    <p:sldId id="298" r:id="rId28"/>
    <p:sldId id="320" r:id="rId29"/>
    <p:sldId id="312" r:id="rId30"/>
    <p:sldId id="313" r:id="rId31"/>
    <p:sldId id="318" r:id="rId32"/>
    <p:sldId id="325" r:id="rId33"/>
    <p:sldId id="1531" r:id="rId34"/>
    <p:sldId id="1534" r:id="rId35"/>
    <p:sldId id="1539" r:id="rId36"/>
    <p:sldId id="469" r:id="rId37"/>
    <p:sldId id="1527" r:id="rId38"/>
    <p:sldId id="471" r:id="rId39"/>
    <p:sldId id="475" r:id="rId40"/>
    <p:sldId id="291" r:id="rId41"/>
    <p:sldId id="283" r:id="rId42"/>
    <p:sldId id="1535" r:id="rId43"/>
    <p:sldId id="1495" r:id="rId44"/>
    <p:sldId id="1526" r:id="rId45"/>
    <p:sldId id="335" r:id="rId46"/>
  </p:sldIdLst>
  <p:sldSz cx="6153150" cy="3460750"/>
  <p:notesSz cx="6799263" cy="9929813"/>
  <p:defaultTextStyle>
    <a:defPPr>
      <a:defRPr kern="0"/>
    </a:defPPr>
  </p:defaultTextStyle>
  <p:extLst>
    <p:ext uri="{EFAFB233-063F-42B5-8137-9DF3F51BA10A}">
      <p15:sldGuideLst xmlns:p15="http://schemas.microsoft.com/office/powerpoint/2012/main">
        <p15:guide id="1" orient="horz" pos="2880" userDrawn="1">
          <p15:clr>
            <a:srgbClr val="A4A3A4"/>
          </p15:clr>
        </p15:guide>
        <p15:guide id="2" pos="288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5" d="100"/>
          <a:sy n="125" d="100"/>
        </p:scale>
        <p:origin x="90" y="90"/>
      </p:cViewPr>
      <p:guideLst>
        <p:guide orient="horz" pos="2880"/>
        <p:guide pos="2883"/>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411" cy="496493"/>
          </a:xfrm>
          <a:prstGeom prst="rect">
            <a:avLst/>
          </a:prstGeom>
        </p:spPr>
        <p:txBody>
          <a:bodyPr vert="horz" lIns="189528" tIns="94764" rIns="189528" bIns="94764" rtlCol="0"/>
          <a:lstStyle>
            <a:lvl1pPr algn="l">
              <a:defRPr sz="2500"/>
            </a:lvl1pPr>
          </a:lstStyle>
          <a:p>
            <a:endParaRPr lang="LID4096"/>
          </a:p>
        </p:txBody>
      </p:sp>
      <p:sp>
        <p:nvSpPr>
          <p:cNvPr id="3" name="Date Placeholder 2"/>
          <p:cNvSpPr>
            <a:spLocks noGrp="1"/>
          </p:cNvSpPr>
          <p:nvPr>
            <p:ph type="dt" idx="1"/>
          </p:nvPr>
        </p:nvSpPr>
        <p:spPr>
          <a:xfrm>
            <a:off x="3851512" y="0"/>
            <a:ext cx="2945411" cy="496493"/>
          </a:xfrm>
          <a:prstGeom prst="rect">
            <a:avLst/>
          </a:prstGeom>
        </p:spPr>
        <p:txBody>
          <a:bodyPr vert="horz" lIns="189528" tIns="94764" rIns="189528" bIns="94764" rtlCol="0"/>
          <a:lstStyle>
            <a:lvl1pPr algn="r">
              <a:defRPr sz="2500"/>
            </a:lvl1pPr>
          </a:lstStyle>
          <a:p>
            <a:fld id="{AB25D3BA-D5B8-4310-8EE0-CC7D69200202}" type="datetimeFigureOut">
              <a:rPr lang="LID4096" smtClean="0"/>
              <a:t>01/07/2026</a:t>
            </a:fld>
            <a:endParaRPr lang="LID4096"/>
          </a:p>
        </p:txBody>
      </p:sp>
      <p:sp>
        <p:nvSpPr>
          <p:cNvPr id="4" name="Slide Image Placeholder 3"/>
          <p:cNvSpPr>
            <a:spLocks noGrp="1" noRot="1" noChangeAspect="1"/>
          </p:cNvSpPr>
          <p:nvPr>
            <p:ph type="sldImg" idx="2"/>
          </p:nvPr>
        </p:nvSpPr>
        <p:spPr>
          <a:xfrm>
            <a:off x="423863" y="1244600"/>
            <a:ext cx="5951537" cy="3348038"/>
          </a:xfrm>
          <a:prstGeom prst="rect">
            <a:avLst/>
          </a:prstGeom>
          <a:noFill/>
          <a:ln w="12700">
            <a:solidFill>
              <a:prstClr val="black"/>
            </a:solidFill>
          </a:ln>
        </p:spPr>
        <p:txBody>
          <a:bodyPr vert="horz" lIns="189528" tIns="94764" rIns="189528" bIns="94764" rtlCol="0" anchor="ctr"/>
          <a:lstStyle/>
          <a:p>
            <a:endParaRPr lang="LID4096"/>
          </a:p>
        </p:txBody>
      </p:sp>
      <p:sp>
        <p:nvSpPr>
          <p:cNvPr id="5" name="Notes Placeholder 4"/>
          <p:cNvSpPr>
            <a:spLocks noGrp="1"/>
          </p:cNvSpPr>
          <p:nvPr>
            <p:ph type="body" sz="quarter" idx="3"/>
          </p:nvPr>
        </p:nvSpPr>
        <p:spPr>
          <a:xfrm>
            <a:off x="678992" y="4778155"/>
            <a:ext cx="5441283" cy="3912709"/>
          </a:xfrm>
          <a:prstGeom prst="rect">
            <a:avLst/>
          </a:prstGeom>
        </p:spPr>
        <p:txBody>
          <a:bodyPr vert="horz" lIns="189528" tIns="94764" rIns="189528" bIns="9476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6" name="Footer Placeholder 5"/>
          <p:cNvSpPr>
            <a:spLocks noGrp="1"/>
          </p:cNvSpPr>
          <p:nvPr>
            <p:ph type="ftr" sz="quarter" idx="4"/>
          </p:nvPr>
        </p:nvSpPr>
        <p:spPr>
          <a:xfrm>
            <a:off x="0" y="9433325"/>
            <a:ext cx="2945411" cy="496488"/>
          </a:xfrm>
          <a:prstGeom prst="rect">
            <a:avLst/>
          </a:prstGeom>
        </p:spPr>
        <p:txBody>
          <a:bodyPr vert="horz" lIns="189528" tIns="94764" rIns="189528" bIns="94764" rtlCol="0" anchor="b"/>
          <a:lstStyle>
            <a:lvl1pPr algn="l">
              <a:defRPr sz="2500"/>
            </a:lvl1pPr>
          </a:lstStyle>
          <a:p>
            <a:endParaRPr lang="LID4096"/>
          </a:p>
        </p:txBody>
      </p:sp>
      <p:sp>
        <p:nvSpPr>
          <p:cNvPr id="7" name="Slide Number Placeholder 6"/>
          <p:cNvSpPr>
            <a:spLocks noGrp="1"/>
          </p:cNvSpPr>
          <p:nvPr>
            <p:ph type="sldNum" sz="quarter" idx="5"/>
          </p:nvPr>
        </p:nvSpPr>
        <p:spPr>
          <a:xfrm>
            <a:off x="3851512" y="9433325"/>
            <a:ext cx="2945411" cy="496488"/>
          </a:xfrm>
          <a:prstGeom prst="rect">
            <a:avLst/>
          </a:prstGeom>
        </p:spPr>
        <p:txBody>
          <a:bodyPr vert="horz" lIns="189528" tIns="94764" rIns="189528" bIns="94764" rtlCol="0" anchor="b"/>
          <a:lstStyle>
            <a:lvl1pPr algn="r">
              <a:defRPr sz="2500"/>
            </a:lvl1pPr>
          </a:lstStyle>
          <a:p>
            <a:fld id="{16960D39-ACA8-4ABB-A3AA-C2BA30941E12}" type="slidenum">
              <a:rPr lang="LID4096" smtClean="0"/>
              <a:t>‹N›</a:t>
            </a:fld>
            <a:endParaRPr lang="LID4096"/>
          </a:p>
        </p:txBody>
      </p:sp>
    </p:spTree>
    <p:extLst>
      <p:ext uri="{BB962C8B-B14F-4D97-AF65-F5344CB8AC3E}">
        <p14:creationId xmlns:p14="http://schemas.microsoft.com/office/powerpoint/2010/main" val="1452180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noProof="0" dirty="0"/>
          </a:p>
        </p:txBody>
      </p:sp>
    </p:spTree>
    <p:extLst>
      <p:ext uri="{BB962C8B-B14F-4D97-AF65-F5344CB8AC3E}">
        <p14:creationId xmlns:p14="http://schemas.microsoft.com/office/powerpoint/2010/main" val="1021785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spc="-13" dirty="0">
                <a:solidFill>
                  <a:schemeClr val="bg1">
                    <a:lumMod val="50000"/>
                  </a:schemeClr>
                </a:solidFill>
                <a:latin typeface="+mn-lt"/>
                <a:cs typeface="Tahoma"/>
              </a:rPr>
              <a:t>Replicate weights </a:t>
            </a:r>
            <a:r>
              <a:rPr lang="en-US" sz="1200" b="0" spc="-13" dirty="0">
                <a:solidFill>
                  <a:srgbClr val="77787B"/>
                </a:solidFill>
                <a:latin typeface="+mn-lt"/>
                <a:cs typeface="Tahoma"/>
              </a:rPr>
              <a:t>allow a single sample to simulate multiple samples, thus generating more informed standard error estimates that mimic the theoretical basis of standard errors while retaining all information about the complex sample design</a:t>
            </a:r>
          </a:p>
          <a:p>
            <a:endParaRPr lang="LID4096" dirty="0"/>
          </a:p>
        </p:txBody>
      </p:sp>
      <p:sp>
        <p:nvSpPr>
          <p:cNvPr id="4" name="Slide Number Placeholder 3"/>
          <p:cNvSpPr>
            <a:spLocks noGrp="1"/>
          </p:cNvSpPr>
          <p:nvPr>
            <p:ph type="sldNum" sz="quarter" idx="5"/>
          </p:nvPr>
        </p:nvSpPr>
        <p:spPr/>
        <p:txBody>
          <a:bodyPr/>
          <a:lstStyle/>
          <a:p>
            <a:fld id="{16960D39-ACA8-4ABB-A3AA-C2BA30941E12}" type="slidenum">
              <a:rPr lang="LID4096" smtClean="0"/>
              <a:t>24</a:t>
            </a:fld>
            <a:endParaRPr lang="LID4096"/>
          </a:p>
        </p:txBody>
      </p:sp>
    </p:spTree>
    <p:extLst>
      <p:ext uri="{BB962C8B-B14F-4D97-AF65-F5344CB8AC3E}">
        <p14:creationId xmlns:p14="http://schemas.microsoft.com/office/powerpoint/2010/main" val="3446363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77787B"/>
                </a:solidFill>
                <a:latin typeface="Tahoma"/>
                <a:cs typeface="Tahoma"/>
              </a:rPr>
              <a:t>Be</a:t>
            </a:r>
            <a:r>
              <a:rPr lang="en-US" sz="1200" spc="-107" dirty="0">
                <a:solidFill>
                  <a:srgbClr val="77787B"/>
                </a:solidFill>
                <a:latin typeface="Tahoma"/>
                <a:cs typeface="Tahoma"/>
              </a:rPr>
              <a:t> </a:t>
            </a:r>
            <a:r>
              <a:rPr lang="en-US" sz="1200" spc="-40" dirty="0">
                <a:solidFill>
                  <a:srgbClr val="77787B"/>
                </a:solidFill>
                <a:latin typeface="Tahoma"/>
                <a:cs typeface="Tahoma"/>
              </a:rPr>
              <a:t>cautious </a:t>
            </a:r>
            <a:r>
              <a:rPr lang="en-US" sz="1200" dirty="0">
                <a:solidFill>
                  <a:srgbClr val="77787B"/>
                </a:solidFill>
                <a:latin typeface="Tahoma"/>
                <a:cs typeface="Tahoma"/>
              </a:rPr>
              <a:t>in</a:t>
            </a:r>
            <a:r>
              <a:rPr lang="en-US" sz="1200" spc="-40" dirty="0">
                <a:solidFill>
                  <a:srgbClr val="77787B"/>
                </a:solidFill>
                <a:latin typeface="Tahoma"/>
                <a:cs typeface="Tahoma"/>
              </a:rPr>
              <a:t> </a:t>
            </a:r>
            <a:r>
              <a:rPr lang="en-US" sz="1200" spc="-13" dirty="0">
                <a:solidFill>
                  <a:srgbClr val="77787B"/>
                </a:solidFill>
                <a:latin typeface="Tahoma"/>
                <a:cs typeface="Tahoma"/>
              </a:rPr>
              <a:t>the</a:t>
            </a:r>
            <a:r>
              <a:rPr lang="en-US" sz="1200" spc="-40" dirty="0">
                <a:solidFill>
                  <a:srgbClr val="77787B"/>
                </a:solidFill>
                <a:latin typeface="Tahoma"/>
                <a:cs typeface="Tahoma"/>
              </a:rPr>
              <a:t> </a:t>
            </a:r>
            <a:r>
              <a:rPr lang="en-US" sz="1200" spc="-33" dirty="0">
                <a:solidFill>
                  <a:srgbClr val="77787B"/>
                </a:solidFill>
                <a:latin typeface="Tahoma"/>
                <a:cs typeface="Tahoma"/>
              </a:rPr>
              <a:t>treatment </a:t>
            </a:r>
            <a:r>
              <a:rPr lang="en-US" sz="1200" dirty="0">
                <a:solidFill>
                  <a:srgbClr val="77787B"/>
                </a:solidFill>
                <a:latin typeface="Tahoma"/>
                <a:cs typeface="Tahoma"/>
              </a:rPr>
              <a:t>of</a:t>
            </a:r>
            <a:r>
              <a:rPr lang="en-US" sz="1200" spc="-40" dirty="0">
                <a:solidFill>
                  <a:srgbClr val="77787B"/>
                </a:solidFill>
                <a:latin typeface="Tahoma"/>
                <a:cs typeface="Tahoma"/>
              </a:rPr>
              <a:t> </a:t>
            </a:r>
            <a:r>
              <a:rPr lang="en-US" sz="1200" spc="-13" dirty="0">
                <a:solidFill>
                  <a:srgbClr val="77787B"/>
                </a:solidFill>
                <a:latin typeface="Tahoma"/>
                <a:cs typeface="Tahoma"/>
              </a:rPr>
              <a:t>the</a:t>
            </a:r>
            <a:r>
              <a:rPr lang="en-US" sz="1200" spc="-40" dirty="0">
                <a:solidFill>
                  <a:srgbClr val="77787B"/>
                </a:solidFill>
                <a:latin typeface="Tahoma"/>
                <a:cs typeface="Tahoma"/>
              </a:rPr>
              <a:t> </a:t>
            </a:r>
            <a:r>
              <a:rPr lang="en-US" sz="1200" spc="-33" dirty="0">
                <a:solidFill>
                  <a:srgbClr val="77787B"/>
                </a:solidFill>
                <a:latin typeface="Tahoma"/>
                <a:cs typeface="Tahoma"/>
              </a:rPr>
              <a:t>implicates</a:t>
            </a:r>
            <a:r>
              <a:rPr lang="en-US" sz="1200" spc="-40" dirty="0">
                <a:solidFill>
                  <a:srgbClr val="77787B"/>
                </a:solidFill>
                <a:latin typeface="Tahoma"/>
                <a:cs typeface="Tahoma"/>
              </a:rPr>
              <a:t> </a:t>
            </a:r>
            <a:r>
              <a:rPr lang="en-US" sz="1200" spc="-13" dirty="0">
                <a:solidFill>
                  <a:srgbClr val="77787B"/>
                </a:solidFill>
                <a:latin typeface="Tahoma"/>
                <a:cs typeface="Tahoma"/>
              </a:rPr>
              <a:t>while </a:t>
            </a:r>
            <a:r>
              <a:rPr lang="en-US" sz="1200" spc="-40" dirty="0">
                <a:solidFill>
                  <a:srgbClr val="77787B"/>
                </a:solidFill>
                <a:latin typeface="Tahoma"/>
                <a:cs typeface="Tahoma"/>
              </a:rPr>
              <a:t>estimating</a:t>
            </a:r>
            <a:r>
              <a:rPr lang="en-US" sz="1200" spc="-60" dirty="0">
                <a:solidFill>
                  <a:srgbClr val="77787B"/>
                </a:solidFill>
                <a:latin typeface="Tahoma"/>
                <a:cs typeface="Tahoma"/>
              </a:rPr>
              <a:t> </a:t>
            </a:r>
            <a:r>
              <a:rPr lang="en-US" sz="1200" spc="-67" dirty="0">
                <a:solidFill>
                  <a:srgbClr val="77787B"/>
                </a:solidFill>
                <a:latin typeface="Tahoma"/>
                <a:cs typeface="Tahoma"/>
              </a:rPr>
              <a:t>regressions.</a:t>
            </a:r>
            <a:r>
              <a:rPr lang="en-US" sz="1200" spc="87" dirty="0">
                <a:solidFill>
                  <a:srgbClr val="77787B"/>
                </a:solidFill>
                <a:latin typeface="Tahoma"/>
                <a:cs typeface="Tahoma"/>
              </a:rPr>
              <a:t> </a:t>
            </a:r>
            <a:r>
              <a:rPr lang="en-US" sz="1200" dirty="0">
                <a:solidFill>
                  <a:srgbClr val="77787B"/>
                </a:solidFill>
                <a:latin typeface="Tahoma"/>
                <a:cs typeface="Tahoma"/>
              </a:rPr>
              <a:t>Many</a:t>
            </a:r>
            <a:r>
              <a:rPr lang="en-US" sz="1200" spc="-47" dirty="0">
                <a:solidFill>
                  <a:srgbClr val="77787B"/>
                </a:solidFill>
                <a:latin typeface="Tahoma"/>
                <a:cs typeface="Tahoma"/>
              </a:rPr>
              <a:t> </a:t>
            </a:r>
            <a:r>
              <a:rPr lang="en-US" sz="1200" spc="-67" dirty="0">
                <a:solidFill>
                  <a:srgbClr val="77787B"/>
                </a:solidFill>
                <a:latin typeface="Tahoma"/>
                <a:cs typeface="Tahoma"/>
              </a:rPr>
              <a:t>regression</a:t>
            </a:r>
            <a:r>
              <a:rPr lang="en-US" sz="1200" spc="-47" dirty="0">
                <a:solidFill>
                  <a:srgbClr val="77787B"/>
                </a:solidFill>
                <a:latin typeface="Tahoma"/>
                <a:cs typeface="Tahoma"/>
              </a:rPr>
              <a:t> </a:t>
            </a:r>
            <a:r>
              <a:rPr lang="en-US" sz="1200" spc="-73" dirty="0">
                <a:solidFill>
                  <a:srgbClr val="77787B"/>
                </a:solidFill>
                <a:latin typeface="Tahoma"/>
                <a:cs typeface="Tahoma"/>
              </a:rPr>
              <a:t>packages</a:t>
            </a:r>
            <a:r>
              <a:rPr lang="en-US" sz="1200" spc="-47" dirty="0">
                <a:solidFill>
                  <a:srgbClr val="77787B"/>
                </a:solidFill>
                <a:latin typeface="Tahoma"/>
                <a:cs typeface="Tahoma"/>
              </a:rPr>
              <a:t> </a:t>
            </a:r>
            <a:r>
              <a:rPr lang="en-US" sz="1200" dirty="0">
                <a:solidFill>
                  <a:srgbClr val="77787B"/>
                </a:solidFill>
                <a:latin typeface="Tahoma"/>
                <a:cs typeface="Tahoma"/>
              </a:rPr>
              <a:t>will</a:t>
            </a:r>
            <a:r>
              <a:rPr lang="en-US" sz="1200" spc="-40" dirty="0">
                <a:solidFill>
                  <a:srgbClr val="77787B"/>
                </a:solidFill>
                <a:latin typeface="Tahoma"/>
                <a:cs typeface="Tahoma"/>
              </a:rPr>
              <a:t> </a:t>
            </a:r>
            <a:r>
              <a:rPr lang="en-US" sz="1200" spc="-13" dirty="0">
                <a:solidFill>
                  <a:srgbClr val="77787B"/>
                </a:solidFill>
                <a:latin typeface="Tahoma"/>
                <a:cs typeface="Tahoma"/>
              </a:rPr>
              <a:t>treat </a:t>
            </a:r>
            <a:r>
              <a:rPr lang="en-US" sz="1200" spc="-53" dirty="0">
                <a:solidFill>
                  <a:srgbClr val="77787B"/>
                </a:solidFill>
                <a:latin typeface="Tahoma"/>
                <a:cs typeface="Tahoma"/>
              </a:rPr>
              <a:t>each</a:t>
            </a:r>
            <a:r>
              <a:rPr lang="en-US" sz="1200" spc="-60" dirty="0">
                <a:solidFill>
                  <a:srgbClr val="77787B"/>
                </a:solidFill>
                <a:latin typeface="Tahoma"/>
                <a:cs typeface="Tahoma"/>
              </a:rPr>
              <a:t> </a:t>
            </a:r>
            <a:r>
              <a:rPr lang="en-US" sz="1200" dirty="0">
                <a:solidFill>
                  <a:srgbClr val="77787B"/>
                </a:solidFill>
                <a:latin typeface="Tahoma"/>
                <a:cs typeface="Tahoma"/>
              </a:rPr>
              <a:t>of</a:t>
            </a:r>
            <a:r>
              <a:rPr lang="en-US" sz="1200" spc="-60" dirty="0">
                <a:solidFill>
                  <a:srgbClr val="77787B"/>
                </a:solidFill>
                <a:latin typeface="Tahoma"/>
                <a:cs typeface="Tahoma"/>
              </a:rPr>
              <a:t> </a:t>
            </a:r>
            <a:r>
              <a:rPr lang="en-US" sz="1200" spc="-13" dirty="0">
                <a:solidFill>
                  <a:srgbClr val="77787B"/>
                </a:solidFill>
                <a:latin typeface="Tahoma"/>
                <a:cs typeface="Tahoma"/>
              </a:rPr>
              <a:t>the</a:t>
            </a:r>
            <a:r>
              <a:rPr lang="en-US" sz="1200" spc="-53" dirty="0">
                <a:solidFill>
                  <a:srgbClr val="77787B"/>
                </a:solidFill>
                <a:latin typeface="Tahoma"/>
                <a:cs typeface="Tahoma"/>
              </a:rPr>
              <a:t> </a:t>
            </a:r>
            <a:r>
              <a:rPr lang="en-US" sz="1200" spc="-27" dirty="0">
                <a:solidFill>
                  <a:srgbClr val="77787B"/>
                </a:solidFill>
                <a:latin typeface="Tahoma"/>
                <a:cs typeface="Tahoma"/>
              </a:rPr>
              <a:t>five</a:t>
            </a:r>
            <a:r>
              <a:rPr lang="en-US" sz="1200" spc="-53" dirty="0">
                <a:solidFill>
                  <a:srgbClr val="77787B"/>
                </a:solidFill>
                <a:latin typeface="Tahoma"/>
                <a:cs typeface="Tahoma"/>
              </a:rPr>
              <a:t> </a:t>
            </a:r>
            <a:r>
              <a:rPr lang="en-US" sz="1200" spc="-33" dirty="0">
                <a:solidFill>
                  <a:srgbClr val="77787B"/>
                </a:solidFill>
                <a:latin typeface="Tahoma"/>
                <a:cs typeface="Tahoma"/>
              </a:rPr>
              <a:t>implicates</a:t>
            </a:r>
            <a:r>
              <a:rPr lang="en-US" sz="1200" spc="-60" dirty="0">
                <a:solidFill>
                  <a:srgbClr val="77787B"/>
                </a:solidFill>
                <a:latin typeface="Tahoma"/>
                <a:cs typeface="Tahoma"/>
              </a:rPr>
              <a:t> </a:t>
            </a:r>
            <a:r>
              <a:rPr lang="en-US" sz="1200" spc="-40" dirty="0">
                <a:solidFill>
                  <a:srgbClr val="77787B"/>
                </a:solidFill>
                <a:latin typeface="Tahoma"/>
                <a:cs typeface="Tahoma"/>
              </a:rPr>
              <a:t>as</a:t>
            </a:r>
            <a:r>
              <a:rPr lang="en-US" sz="1200" spc="-60" dirty="0">
                <a:solidFill>
                  <a:srgbClr val="77787B"/>
                </a:solidFill>
                <a:latin typeface="Tahoma"/>
                <a:cs typeface="Tahoma"/>
              </a:rPr>
              <a:t> </a:t>
            </a:r>
            <a:r>
              <a:rPr lang="en-US" sz="1200" dirty="0">
                <a:solidFill>
                  <a:srgbClr val="77787B"/>
                </a:solidFill>
                <a:latin typeface="Tahoma"/>
                <a:cs typeface="Tahoma"/>
              </a:rPr>
              <a:t>an</a:t>
            </a:r>
            <a:r>
              <a:rPr lang="en-US" sz="1200" spc="-53" dirty="0">
                <a:solidFill>
                  <a:srgbClr val="77787B"/>
                </a:solidFill>
                <a:latin typeface="Tahoma"/>
                <a:cs typeface="Tahoma"/>
              </a:rPr>
              <a:t> </a:t>
            </a:r>
            <a:r>
              <a:rPr lang="en-US" sz="1200" spc="-60" dirty="0">
                <a:solidFill>
                  <a:srgbClr val="77787B"/>
                </a:solidFill>
                <a:latin typeface="Tahoma"/>
                <a:cs typeface="Tahoma"/>
              </a:rPr>
              <a:t>independent observation</a:t>
            </a:r>
            <a:r>
              <a:rPr lang="en-US" sz="1200" spc="-53" dirty="0">
                <a:solidFill>
                  <a:srgbClr val="77787B"/>
                </a:solidFill>
                <a:latin typeface="Tahoma"/>
                <a:cs typeface="Tahoma"/>
              </a:rPr>
              <a:t> and </a:t>
            </a:r>
            <a:r>
              <a:rPr lang="en-US" sz="1200" spc="-60" dirty="0">
                <a:solidFill>
                  <a:srgbClr val="77787B"/>
                </a:solidFill>
                <a:latin typeface="Tahoma"/>
                <a:cs typeface="Tahoma"/>
              </a:rPr>
              <a:t>correspondingly</a:t>
            </a:r>
            <a:r>
              <a:rPr lang="en-US" sz="1200" spc="-47" dirty="0">
                <a:solidFill>
                  <a:srgbClr val="77787B"/>
                </a:solidFill>
                <a:latin typeface="Tahoma"/>
                <a:cs typeface="Tahoma"/>
              </a:rPr>
              <a:t> </a:t>
            </a:r>
            <a:r>
              <a:rPr lang="en-US" sz="1200" spc="-27" dirty="0">
                <a:solidFill>
                  <a:srgbClr val="77787B"/>
                </a:solidFill>
                <a:latin typeface="Tahoma"/>
                <a:cs typeface="Tahoma"/>
              </a:rPr>
              <a:t>inflate</a:t>
            </a:r>
            <a:r>
              <a:rPr lang="en-US" sz="1200" spc="-40" dirty="0">
                <a:solidFill>
                  <a:srgbClr val="77787B"/>
                </a:solidFill>
                <a:latin typeface="Tahoma"/>
                <a:cs typeface="Tahoma"/>
              </a:rPr>
              <a:t> </a:t>
            </a:r>
            <a:r>
              <a:rPr lang="en-US" sz="1200" spc="-13" dirty="0">
                <a:solidFill>
                  <a:srgbClr val="77787B"/>
                </a:solidFill>
                <a:latin typeface="Tahoma"/>
                <a:cs typeface="Tahoma"/>
              </a:rPr>
              <a:t>the</a:t>
            </a:r>
            <a:r>
              <a:rPr lang="en-US" sz="1200" spc="-40" dirty="0">
                <a:solidFill>
                  <a:srgbClr val="77787B"/>
                </a:solidFill>
                <a:latin typeface="Tahoma"/>
                <a:cs typeface="Tahoma"/>
              </a:rPr>
              <a:t> </a:t>
            </a:r>
            <a:r>
              <a:rPr lang="en-US" sz="1200" spc="-60" dirty="0">
                <a:solidFill>
                  <a:srgbClr val="77787B"/>
                </a:solidFill>
                <a:latin typeface="Tahoma"/>
                <a:cs typeface="Tahoma"/>
              </a:rPr>
              <a:t>reported</a:t>
            </a:r>
            <a:r>
              <a:rPr lang="en-US" sz="1200" spc="-33" dirty="0">
                <a:solidFill>
                  <a:srgbClr val="77787B"/>
                </a:solidFill>
                <a:latin typeface="Tahoma"/>
                <a:cs typeface="Tahoma"/>
              </a:rPr>
              <a:t> </a:t>
            </a:r>
            <a:r>
              <a:rPr lang="en-US" sz="1200" spc="-47" dirty="0">
                <a:solidFill>
                  <a:srgbClr val="77787B"/>
                </a:solidFill>
                <a:latin typeface="Tahoma"/>
                <a:cs typeface="Tahoma"/>
              </a:rPr>
              <a:t>significance</a:t>
            </a:r>
            <a:r>
              <a:rPr lang="en-US" sz="1200" spc="-40" dirty="0">
                <a:solidFill>
                  <a:srgbClr val="77787B"/>
                </a:solidFill>
                <a:latin typeface="Tahoma"/>
                <a:cs typeface="Tahoma"/>
              </a:rPr>
              <a:t> </a:t>
            </a:r>
            <a:r>
              <a:rPr lang="en-US" sz="1200" dirty="0">
                <a:solidFill>
                  <a:srgbClr val="77787B"/>
                </a:solidFill>
                <a:latin typeface="Tahoma"/>
                <a:cs typeface="Tahoma"/>
              </a:rPr>
              <a:t>of</a:t>
            </a:r>
            <a:r>
              <a:rPr lang="en-US" sz="1200" spc="-40" dirty="0">
                <a:solidFill>
                  <a:srgbClr val="77787B"/>
                </a:solidFill>
                <a:latin typeface="Tahoma"/>
                <a:cs typeface="Tahoma"/>
              </a:rPr>
              <a:t> </a:t>
            </a:r>
            <a:r>
              <a:rPr lang="en-US" sz="1200" spc="-13" dirty="0">
                <a:solidFill>
                  <a:srgbClr val="77787B"/>
                </a:solidFill>
                <a:latin typeface="Tahoma"/>
                <a:cs typeface="Tahoma"/>
              </a:rPr>
              <a:t>results</a:t>
            </a:r>
            <a:endParaRPr lang="LID4096" dirty="0"/>
          </a:p>
        </p:txBody>
      </p:sp>
      <p:sp>
        <p:nvSpPr>
          <p:cNvPr id="4" name="Slide Number Placeholder 3"/>
          <p:cNvSpPr>
            <a:spLocks noGrp="1"/>
          </p:cNvSpPr>
          <p:nvPr>
            <p:ph type="sldNum" sz="quarter" idx="5"/>
          </p:nvPr>
        </p:nvSpPr>
        <p:spPr/>
        <p:txBody>
          <a:bodyPr/>
          <a:lstStyle/>
          <a:p>
            <a:fld id="{16960D39-ACA8-4ABB-A3AA-C2BA30941E12}" type="slidenum">
              <a:rPr lang="LID4096" smtClean="0"/>
              <a:t>27</a:t>
            </a:fld>
            <a:endParaRPr lang="LID4096"/>
          </a:p>
        </p:txBody>
      </p:sp>
    </p:spTree>
    <p:extLst>
      <p:ext uri="{BB962C8B-B14F-4D97-AF65-F5344CB8AC3E}">
        <p14:creationId xmlns:p14="http://schemas.microsoft.com/office/powerpoint/2010/main" val="938491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03582" lvl="1" indent="-592274" defTabSz="1895277">
              <a:spcBef>
                <a:spcPts val="313"/>
              </a:spcBef>
              <a:spcAft>
                <a:spcPts val="628"/>
              </a:spcAft>
              <a:buClr>
                <a:schemeClr val="accent2">
                  <a:lumMod val="50000"/>
                </a:schemeClr>
              </a:buClr>
              <a:buSzPct val="66000"/>
              <a:buFont typeface="Wingdings" panose="05000000000000000000" pitchFamily="2" charset="2"/>
              <a:buChar char="ü"/>
            </a:pPr>
            <a:r>
              <a:rPr lang="en-US" sz="2500" spc="-27" dirty="0">
                <a:solidFill>
                  <a:srgbClr val="77787B"/>
                </a:solidFill>
                <a:cs typeface="Tahoma"/>
              </a:rPr>
              <a:t>Equivalence scales should not be used when analyzing the characteristics of individual components of wealth</a:t>
            </a:r>
          </a:p>
          <a:p>
            <a:pPr marL="1903582" lvl="1" indent="-592274">
              <a:spcBef>
                <a:spcPts val="313"/>
              </a:spcBef>
              <a:spcAft>
                <a:spcPts val="628"/>
              </a:spcAft>
              <a:buClr>
                <a:schemeClr val="accent2">
                  <a:lumMod val="50000"/>
                </a:schemeClr>
              </a:buClr>
              <a:buSzPct val="66000"/>
              <a:buFont typeface="Wingdings" panose="05000000000000000000" pitchFamily="2" charset="2"/>
              <a:buChar char="ü"/>
            </a:pPr>
            <a:r>
              <a:rPr lang="en-US" sz="2500" spc="-27" dirty="0">
                <a:solidFill>
                  <a:srgbClr val="77787B"/>
                </a:solidFill>
                <a:cs typeface="Tahoma"/>
              </a:rPr>
              <a:t>If wealth is treated as a source of income streams that can be used to finance consumption and contribute to economic wellbeing in the household, wealth might be equivalized just as income</a:t>
            </a:r>
          </a:p>
          <a:p>
            <a:pPr marL="1903582" lvl="1" indent="-592274">
              <a:spcBef>
                <a:spcPts val="313"/>
              </a:spcBef>
              <a:spcAft>
                <a:spcPts val="628"/>
              </a:spcAft>
              <a:buClr>
                <a:schemeClr val="accent2">
                  <a:lumMod val="50000"/>
                </a:schemeClr>
              </a:buClr>
              <a:buSzPct val="66000"/>
              <a:buFont typeface="Wingdings" panose="05000000000000000000" pitchFamily="2" charset="2"/>
              <a:buChar char="ü"/>
            </a:pPr>
            <a:r>
              <a:rPr lang="en-US" sz="2500" spc="-27" dirty="0">
                <a:solidFill>
                  <a:srgbClr val="77787B"/>
                </a:solidFill>
                <a:cs typeface="Tahoma"/>
              </a:rPr>
              <a:t>In studies jointly analyzing income and wealth, the equivalence scale applied to income is also applied to wealth (OECD work)</a:t>
            </a:r>
          </a:p>
        </p:txBody>
      </p:sp>
      <p:sp>
        <p:nvSpPr>
          <p:cNvPr id="4" name="Slide Number Placeholder 3"/>
          <p:cNvSpPr>
            <a:spLocks noGrp="1"/>
          </p:cNvSpPr>
          <p:nvPr>
            <p:ph type="sldNum" sz="quarter" idx="5"/>
          </p:nvPr>
        </p:nvSpPr>
        <p:spPr/>
        <p:txBody>
          <a:bodyPr/>
          <a:lstStyle/>
          <a:p>
            <a:fld id="{16960D39-ACA8-4ABB-A3AA-C2BA30941E12}" type="slidenum">
              <a:rPr lang="LID4096" smtClean="0"/>
              <a:t>30</a:t>
            </a:fld>
            <a:endParaRPr lang="LID4096"/>
          </a:p>
        </p:txBody>
      </p:sp>
    </p:spTree>
    <p:extLst>
      <p:ext uri="{BB962C8B-B14F-4D97-AF65-F5344CB8AC3E}">
        <p14:creationId xmlns:p14="http://schemas.microsoft.com/office/powerpoint/2010/main" val="179887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CAA02-946D-3C5A-25B4-8BE5185940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8F7759-D33F-3A05-BB17-1507AAE15A5E}"/>
              </a:ext>
            </a:extLst>
          </p:cNvPr>
          <p:cNvSpPr>
            <a:spLocks noGrp="1" noRot="1" noChangeAspect="1"/>
          </p:cNvSpPr>
          <p:nvPr>
            <p:ph type="sldImg"/>
          </p:nvPr>
        </p:nvSpPr>
        <p:spPr>
          <a:xfrm>
            <a:off x="423863" y="1244600"/>
            <a:ext cx="5951537" cy="3348038"/>
          </a:xfrm>
        </p:spPr>
      </p:sp>
      <p:sp>
        <p:nvSpPr>
          <p:cNvPr id="3" name="Notes Placeholder 2">
            <a:extLst>
              <a:ext uri="{FF2B5EF4-FFF2-40B4-BE49-F238E27FC236}">
                <a16:creationId xmlns:a16="http://schemas.microsoft.com/office/drawing/2014/main" id="{3ABB2B5C-0BD5-421E-2BBA-6B237E6EA282}"/>
              </a:ext>
            </a:extLst>
          </p:cNvPr>
          <p:cNvSpPr>
            <a:spLocks noGrp="1"/>
          </p:cNvSpPr>
          <p:nvPr>
            <p:ph type="body" idx="1"/>
          </p:nvPr>
        </p:nvSpPr>
        <p:spPr/>
        <p:txBody>
          <a:bodyPr>
            <a:normAutofit fontScale="47500" lnSpcReduction="20000"/>
          </a:bodyPr>
          <a:lstStyle/>
          <a:p>
            <a:pPr>
              <a:lnSpc>
                <a:spcPct val="120000"/>
              </a:lnSpc>
              <a:spcAft>
                <a:spcPts val="1229"/>
              </a:spcAft>
            </a:pPr>
            <a:r>
              <a:rPr lang="en-US" sz="5000" dirty="0"/>
              <a:t>Originally focused on income and </a:t>
            </a:r>
            <a:r>
              <a:rPr lang="en-US" sz="5000" b="1" dirty="0">
                <a:solidFill>
                  <a:schemeClr val="tx2"/>
                </a:solidFill>
                <a:ea typeface="+mj-ea"/>
                <a:cs typeface="+mj-cs"/>
              </a:rPr>
              <a:t>high-income countries</a:t>
            </a:r>
            <a:r>
              <a:rPr lang="en-US" sz="5000" dirty="0"/>
              <a:t>, LIS has gradually expanded its coverage to:</a:t>
            </a:r>
          </a:p>
          <a:p>
            <a:pPr lvl="1">
              <a:lnSpc>
                <a:spcPct val="120000"/>
              </a:lnSpc>
              <a:spcAft>
                <a:spcPts val="1229"/>
              </a:spcAft>
              <a:buClr>
                <a:schemeClr val="tx1"/>
              </a:buClr>
              <a:buFont typeface="Wingdings" panose="05000000000000000000" pitchFamily="2" charset="2"/>
              <a:buChar char="Ø"/>
            </a:pPr>
            <a:r>
              <a:rPr lang="en-US" sz="4600" b="1" dirty="0">
                <a:solidFill>
                  <a:schemeClr val="tx2"/>
                </a:solidFill>
              </a:rPr>
              <a:t>middle-</a:t>
            </a:r>
            <a:r>
              <a:rPr lang="en-US" sz="4600" dirty="0"/>
              <a:t> (since the 2000’s – still on-going) and </a:t>
            </a:r>
            <a:r>
              <a:rPr lang="en-US" sz="4600" b="1" dirty="0">
                <a:solidFill>
                  <a:schemeClr val="tx2"/>
                </a:solidFill>
              </a:rPr>
              <a:t>low-income countries </a:t>
            </a:r>
            <a:r>
              <a:rPr lang="en-US" sz="4600" dirty="0"/>
              <a:t>(recently)</a:t>
            </a:r>
          </a:p>
          <a:p>
            <a:pPr lvl="1">
              <a:lnSpc>
                <a:spcPct val="120000"/>
              </a:lnSpc>
              <a:spcAft>
                <a:spcPts val="1229"/>
              </a:spcAft>
              <a:buClr>
                <a:schemeClr val="tx1"/>
              </a:buClr>
              <a:buFont typeface="Wingdings" panose="05000000000000000000" pitchFamily="2" charset="2"/>
              <a:buChar char="Ø"/>
            </a:pPr>
            <a:r>
              <a:rPr lang="en-US" sz="4600" b="1" dirty="0">
                <a:solidFill>
                  <a:schemeClr val="tx2"/>
                </a:solidFill>
              </a:rPr>
              <a:t>wealth data </a:t>
            </a:r>
            <a:r>
              <a:rPr lang="en-US" sz="4600" dirty="0"/>
              <a:t>(since mid ‘90s): LWS Database.</a:t>
            </a:r>
          </a:p>
          <a:p>
            <a:pPr defTabSz="1874645">
              <a:defRPr/>
            </a:pPr>
            <a:endParaRPr lang="en-GB" dirty="0">
              <a:latin typeface="Gotham Bold"/>
            </a:endParaRPr>
          </a:p>
        </p:txBody>
      </p:sp>
    </p:spTree>
    <p:extLst>
      <p:ext uri="{BB962C8B-B14F-4D97-AF65-F5344CB8AC3E}">
        <p14:creationId xmlns:p14="http://schemas.microsoft.com/office/powerpoint/2010/main" val="2189257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Norway: </a:t>
            </a:r>
            <a:r>
              <a:rPr lang="en-US" i="1" dirty="0"/>
              <a:t>The Lorenz curve is below zero up to the 45th percentile — meaning the bottom 45% of households together hold negative net wealth.</a:t>
            </a:r>
            <a:endParaRPr lang="en-US" dirty="0"/>
          </a:p>
          <a:p>
            <a:r>
              <a:rPr lang="en-US" i="1" dirty="0"/>
              <a:t>Nearly half of the population is, in net terms, indebted.</a:t>
            </a:r>
            <a:endParaRPr lang="en-US" dirty="0"/>
          </a:p>
          <a:p>
            <a:endParaRPr lang="en-US" dirty="0"/>
          </a:p>
        </p:txBody>
      </p:sp>
    </p:spTree>
    <p:extLst>
      <p:ext uri="{BB962C8B-B14F-4D97-AF65-F5344CB8AC3E}">
        <p14:creationId xmlns:p14="http://schemas.microsoft.com/office/powerpoint/2010/main" val="1641583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Asset poor: who do not have sufficient financial assets to cover consumption for at least 3 months</a:t>
            </a:r>
          </a:p>
        </p:txBody>
      </p:sp>
    </p:spTree>
    <p:extLst>
      <p:ext uri="{BB962C8B-B14F-4D97-AF65-F5344CB8AC3E}">
        <p14:creationId xmlns:p14="http://schemas.microsoft.com/office/powerpoint/2010/main" val="1393832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income protects against immediate hardship</a:t>
            </a:r>
            <a:r>
              <a:rPr lang="en-US" dirty="0"/>
              <a:t>, while </a:t>
            </a:r>
            <a:r>
              <a:rPr lang="en-US" b="1" dirty="0"/>
              <a:t>assets enable long-term progress</a:t>
            </a:r>
            <a:endParaRPr lang="LID4096" dirty="0"/>
          </a:p>
        </p:txBody>
      </p:sp>
      <p:sp>
        <p:nvSpPr>
          <p:cNvPr id="4" name="Slide Number Placeholder 3"/>
          <p:cNvSpPr>
            <a:spLocks noGrp="1"/>
          </p:cNvSpPr>
          <p:nvPr>
            <p:ph type="sldNum" sz="quarter" idx="5"/>
          </p:nvPr>
        </p:nvSpPr>
        <p:spPr/>
        <p:txBody>
          <a:bodyPr/>
          <a:lstStyle/>
          <a:p>
            <a:fld id="{16960D39-ACA8-4ABB-A3AA-C2BA30941E12}" type="slidenum">
              <a:rPr lang="LID4096" smtClean="0"/>
              <a:t>38</a:t>
            </a:fld>
            <a:endParaRPr lang="LID4096"/>
          </a:p>
        </p:txBody>
      </p:sp>
    </p:spTree>
    <p:extLst>
      <p:ext uri="{BB962C8B-B14F-4D97-AF65-F5344CB8AC3E}">
        <p14:creationId xmlns:p14="http://schemas.microsoft.com/office/powerpoint/2010/main" val="42834418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A85CE-F151-7EDC-DED0-376CCDA9B8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422DB3-0471-44AA-5C9D-46D5BADAAB5F}"/>
              </a:ext>
            </a:extLst>
          </p:cNvPr>
          <p:cNvSpPr>
            <a:spLocks noGrp="1" noRot="1" noChangeAspect="1"/>
          </p:cNvSpPr>
          <p:nvPr>
            <p:ph type="sldImg"/>
          </p:nvPr>
        </p:nvSpPr>
        <p:spPr>
          <a:xfrm>
            <a:off x="423863" y="1244600"/>
            <a:ext cx="5951537" cy="3348038"/>
          </a:xfrm>
        </p:spPr>
      </p:sp>
      <p:sp>
        <p:nvSpPr>
          <p:cNvPr id="3" name="Notes Placeholder 2">
            <a:extLst>
              <a:ext uri="{FF2B5EF4-FFF2-40B4-BE49-F238E27FC236}">
                <a16:creationId xmlns:a16="http://schemas.microsoft.com/office/drawing/2014/main" id="{02A45AD6-9E70-0B7B-729C-4454F4072609}"/>
              </a:ext>
            </a:extLst>
          </p:cNvPr>
          <p:cNvSpPr>
            <a:spLocks noGrp="1"/>
          </p:cNvSpPr>
          <p:nvPr>
            <p:ph type="body" idx="1"/>
          </p:nvPr>
        </p:nvSpPr>
        <p:spPr/>
        <p:txBody>
          <a:bodyPr>
            <a:normAutofit fontScale="47500" lnSpcReduction="20000"/>
          </a:bodyPr>
          <a:lstStyle/>
          <a:p>
            <a:pPr>
              <a:lnSpc>
                <a:spcPct val="120000"/>
              </a:lnSpc>
              <a:spcAft>
                <a:spcPts val="1229"/>
              </a:spcAft>
            </a:pPr>
            <a:r>
              <a:rPr lang="en-US" sz="5000" dirty="0"/>
              <a:t>Originally focused on income and </a:t>
            </a:r>
            <a:r>
              <a:rPr lang="en-US" sz="5000" b="1" dirty="0">
                <a:solidFill>
                  <a:schemeClr val="tx2"/>
                </a:solidFill>
                <a:ea typeface="+mj-ea"/>
                <a:cs typeface="+mj-cs"/>
              </a:rPr>
              <a:t>high-income countries</a:t>
            </a:r>
            <a:r>
              <a:rPr lang="en-US" sz="5000" dirty="0"/>
              <a:t>, LIS has gradually expanded its coverage to:</a:t>
            </a:r>
          </a:p>
          <a:p>
            <a:pPr lvl="1">
              <a:lnSpc>
                <a:spcPct val="120000"/>
              </a:lnSpc>
              <a:spcAft>
                <a:spcPts val="1229"/>
              </a:spcAft>
              <a:buClr>
                <a:schemeClr val="tx1"/>
              </a:buClr>
              <a:buFont typeface="Wingdings" panose="05000000000000000000" pitchFamily="2" charset="2"/>
              <a:buChar char="Ø"/>
            </a:pPr>
            <a:r>
              <a:rPr lang="en-US" sz="4600" b="1" dirty="0">
                <a:solidFill>
                  <a:schemeClr val="tx2"/>
                </a:solidFill>
              </a:rPr>
              <a:t>middle-</a:t>
            </a:r>
            <a:r>
              <a:rPr lang="en-US" sz="4600" dirty="0"/>
              <a:t> (since the 2000’s – still on-going) and </a:t>
            </a:r>
            <a:r>
              <a:rPr lang="en-US" sz="4600" b="1" dirty="0">
                <a:solidFill>
                  <a:schemeClr val="tx2"/>
                </a:solidFill>
              </a:rPr>
              <a:t>low-income countries </a:t>
            </a:r>
            <a:r>
              <a:rPr lang="en-US" sz="4600" dirty="0"/>
              <a:t>(recently)</a:t>
            </a:r>
          </a:p>
          <a:p>
            <a:pPr lvl="1">
              <a:lnSpc>
                <a:spcPct val="120000"/>
              </a:lnSpc>
              <a:spcAft>
                <a:spcPts val="1229"/>
              </a:spcAft>
              <a:buClr>
                <a:schemeClr val="tx1"/>
              </a:buClr>
              <a:buFont typeface="Wingdings" panose="05000000000000000000" pitchFamily="2" charset="2"/>
              <a:buChar char="Ø"/>
            </a:pPr>
            <a:r>
              <a:rPr lang="en-US" sz="4600" b="1" dirty="0">
                <a:solidFill>
                  <a:schemeClr val="tx2"/>
                </a:solidFill>
              </a:rPr>
              <a:t>wealth data </a:t>
            </a:r>
            <a:r>
              <a:rPr lang="en-US" sz="4600" dirty="0"/>
              <a:t>(since mid ‘90s): LWS Database.</a:t>
            </a:r>
          </a:p>
          <a:p>
            <a:pPr defTabSz="1874645">
              <a:defRPr/>
            </a:pPr>
            <a:endParaRPr lang="en-GB" dirty="0">
              <a:latin typeface="Gotham Bold"/>
            </a:endParaRPr>
          </a:p>
        </p:txBody>
      </p:sp>
    </p:spTree>
    <p:extLst>
      <p:ext uri="{BB962C8B-B14F-4D97-AF65-F5344CB8AC3E}">
        <p14:creationId xmlns:p14="http://schemas.microsoft.com/office/powerpoint/2010/main" val="1221270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1892433">
              <a:defRPr/>
            </a:pPr>
            <a:endParaRPr lang="en-US" dirty="0"/>
          </a:p>
        </p:txBody>
      </p:sp>
    </p:spTree>
    <p:extLst>
      <p:ext uri="{BB962C8B-B14F-4D97-AF65-F5344CB8AC3E}">
        <p14:creationId xmlns:p14="http://schemas.microsoft.com/office/powerpoint/2010/main" val="3061477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37D624-D0A6-1314-9EB7-819F85E254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B742F5-0B78-01ED-2354-AF0768102A95}"/>
              </a:ext>
            </a:extLst>
          </p:cNvPr>
          <p:cNvSpPr>
            <a:spLocks noGrp="1" noRot="1" noChangeAspect="1"/>
          </p:cNvSpPr>
          <p:nvPr>
            <p:ph type="sldImg"/>
          </p:nvPr>
        </p:nvSpPr>
        <p:spPr>
          <a:xfrm>
            <a:off x="423863" y="1244600"/>
            <a:ext cx="5951537" cy="3348038"/>
          </a:xfrm>
        </p:spPr>
      </p:sp>
      <p:sp>
        <p:nvSpPr>
          <p:cNvPr id="3" name="Notes Placeholder 2">
            <a:extLst>
              <a:ext uri="{FF2B5EF4-FFF2-40B4-BE49-F238E27FC236}">
                <a16:creationId xmlns:a16="http://schemas.microsoft.com/office/drawing/2014/main" id="{F77F8270-F223-640A-FE70-57A03E8227A4}"/>
              </a:ext>
            </a:extLst>
          </p:cNvPr>
          <p:cNvSpPr>
            <a:spLocks noGrp="1"/>
          </p:cNvSpPr>
          <p:nvPr>
            <p:ph type="body" idx="1"/>
          </p:nvPr>
        </p:nvSpPr>
        <p:spPr/>
        <p:txBody>
          <a:bodyPr>
            <a:normAutofit fontScale="47500" lnSpcReduction="20000"/>
          </a:bodyPr>
          <a:lstStyle/>
          <a:p>
            <a:pPr>
              <a:lnSpc>
                <a:spcPct val="120000"/>
              </a:lnSpc>
              <a:spcAft>
                <a:spcPts val="1229"/>
              </a:spcAft>
            </a:pPr>
            <a:r>
              <a:rPr lang="en-US" sz="5000" dirty="0"/>
              <a:t>Originally focused on income and </a:t>
            </a:r>
            <a:r>
              <a:rPr lang="en-US" sz="5000" b="1" dirty="0">
                <a:solidFill>
                  <a:schemeClr val="tx2"/>
                </a:solidFill>
                <a:ea typeface="+mj-ea"/>
                <a:cs typeface="+mj-cs"/>
              </a:rPr>
              <a:t>high-income countries</a:t>
            </a:r>
            <a:r>
              <a:rPr lang="en-US" sz="5000" dirty="0"/>
              <a:t>, LIS has gradually expanded its coverage to:</a:t>
            </a:r>
          </a:p>
          <a:p>
            <a:pPr lvl="1">
              <a:lnSpc>
                <a:spcPct val="120000"/>
              </a:lnSpc>
              <a:spcAft>
                <a:spcPts val="1229"/>
              </a:spcAft>
              <a:buClr>
                <a:schemeClr val="tx1"/>
              </a:buClr>
              <a:buFont typeface="Wingdings" panose="05000000000000000000" pitchFamily="2" charset="2"/>
              <a:buChar char="Ø"/>
            </a:pPr>
            <a:r>
              <a:rPr lang="en-US" sz="4600" b="1" dirty="0">
                <a:solidFill>
                  <a:schemeClr val="tx2"/>
                </a:solidFill>
              </a:rPr>
              <a:t>middle-</a:t>
            </a:r>
            <a:r>
              <a:rPr lang="en-US" sz="4600" dirty="0"/>
              <a:t> (since the 2000’s – still on-going) and </a:t>
            </a:r>
            <a:r>
              <a:rPr lang="en-US" sz="4600" b="1" dirty="0">
                <a:solidFill>
                  <a:schemeClr val="tx2"/>
                </a:solidFill>
              </a:rPr>
              <a:t>low-income countries </a:t>
            </a:r>
            <a:r>
              <a:rPr lang="en-US" sz="4600" dirty="0"/>
              <a:t>(recently)</a:t>
            </a:r>
          </a:p>
          <a:p>
            <a:pPr lvl="1">
              <a:lnSpc>
                <a:spcPct val="120000"/>
              </a:lnSpc>
              <a:spcAft>
                <a:spcPts val="1229"/>
              </a:spcAft>
              <a:buClr>
                <a:schemeClr val="tx1"/>
              </a:buClr>
              <a:buFont typeface="Wingdings" panose="05000000000000000000" pitchFamily="2" charset="2"/>
              <a:buChar char="Ø"/>
            </a:pPr>
            <a:r>
              <a:rPr lang="en-US" sz="4600" b="1" dirty="0">
                <a:solidFill>
                  <a:schemeClr val="tx2"/>
                </a:solidFill>
              </a:rPr>
              <a:t>wealth data </a:t>
            </a:r>
            <a:r>
              <a:rPr lang="en-US" sz="4600" dirty="0"/>
              <a:t>(since mid ‘90s): LWS Database.</a:t>
            </a:r>
          </a:p>
          <a:p>
            <a:pPr defTabSz="1874645">
              <a:defRPr/>
            </a:pPr>
            <a:endParaRPr lang="en-GB" dirty="0">
              <a:latin typeface="Gotham Bold"/>
            </a:endParaRPr>
          </a:p>
        </p:txBody>
      </p:sp>
    </p:spTree>
    <p:extLst>
      <p:ext uri="{BB962C8B-B14F-4D97-AF65-F5344CB8AC3E}">
        <p14:creationId xmlns:p14="http://schemas.microsoft.com/office/powerpoint/2010/main" val="1946600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37D624-D0A6-1314-9EB7-819F85E254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B742F5-0B78-01ED-2354-AF0768102A95}"/>
              </a:ext>
            </a:extLst>
          </p:cNvPr>
          <p:cNvSpPr>
            <a:spLocks noGrp="1" noRot="1" noChangeAspect="1"/>
          </p:cNvSpPr>
          <p:nvPr>
            <p:ph type="sldImg"/>
          </p:nvPr>
        </p:nvSpPr>
        <p:spPr>
          <a:xfrm>
            <a:off x="423863" y="1244600"/>
            <a:ext cx="5951537" cy="3348038"/>
          </a:xfrm>
        </p:spPr>
      </p:sp>
      <p:sp>
        <p:nvSpPr>
          <p:cNvPr id="3" name="Notes Placeholder 2">
            <a:extLst>
              <a:ext uri="{FF2B5EF4-FFF2-40B4-BE49-F238E27FC236}">
                <a16:creationId xmlns:a16="http://schemas.microsoft.com/office/drawing/2014/main" id="{F77F8270-F223-640A-FE70-57A03E8227A4}"/>
              </a:ext>
            </a:extLst>
          </p:cNvPr>
          <p:cNvSpPr>
            <a:spLocks noGrp="1"/>
          </p:cNvSpPr>
          <p:nvPr>
            <p:ph type="body" idx="1"/>
          </p:nvPr>
        </p:nvSpPr>
        <p:spPr/>
        <p:txBody>
          <a:bodyPr>
            <a:normAutofit fontScale="47500" lnSpcReduction="20000"/>
          </a:bodyPr>
          <a:lstStyle/>
          <a:p>
            <a:pPr>
              <a:lnSpc>
                <a:spcPct val="120000"/>
              </a:lnSpc>
              <a:spcAft>
                <a:spcPts val="1229"/>
              </a:spcAft>
            </a:pPr>
            <a:r>
              <a:rPr lang="en-US" sz="5000" dirty="0"/>
              <a:t>Originally focused on income and </a:t>
            </a:r>
            <a:r>
              <a:rPr lang="en-US" sz="5000" b="1" dirty="0">
                <a:solidFill>
                  <a:schemeClr val="tx2"/>
                </a:solidFill>
                <a:ea typeface="+mj-ea"/>
                <a:cs typeface="+mj-cs"/>
              </a:rPr>
              <a:t>high-income countries</a:t>
            </a:r>
            <a:r>
              <a:rPr lang="en-US" sz="5000" dirty="0"/>
              <a:t>, LIS has gradually expanded its coverage to:</a:t>
            </a:r>
          </a:p>
          <a:p>
            <a:pPr lvl="1">
              <a:lnSpc>
                <a:spcPct val="120000"/>
              </a:lnSpc>
              <a:spcAft>
                <a:spcPts val="1229"/>
              </a:spcAft>
              <a:buClr>
                <a:schemeClr val="tx1"/>
              </a:buClr>
              <a:buFont typeface="Wingdings" panose="05000000000000000000" pitchFamily="2" charset="2"/>
              <a:buChar char="Ø"/>
            </a:pPr>
            <a:r>
              <a:rPr lang="en-US" sz="4600" b="1" dirty="0">
                <a:solidFill>
                  <a:schemeClr val="tx2"/>
                </a:solidFill>
              </a:rPr>
              <a:t>middle-</a:t>
            </a:r>
            <a:r>
              <a:rPr lang="en-US" sz="4600" dirty="0"/>
              <a:t> (since the 2000’s – still on-going) and </a:t>
            </a:r>
            <a:r>
              <a:rPr lang="en-US" sz="4600" b="1" dirty="0">
                <a:solidFill>
                  <a:schemeClr val="tx2"/>
                </a:solidFill>
              </a:rPr>
              <a:t>low-income countries </a:t>
            </a:r>
            <a:r>
              <a:rPr lang="en-US" sz="4600" dirty="0"/>
              <a:t>(recently)</a:t>
            </a:r>
          </a:p>
          <a:p>
            <a:pPr lvl="1">
              <a:lnSpc>
                <a:spcPct val="120000"/>
              </a:lnSpc>
              <a:spcAft>
                <a:spcPts val="1229"/>
              </a:spcAft>
              <a:buClr>
                <a:schemeClr val="tx1"/>
              </a:buClr>
              <a:buFont typeface="Wingdings" panose="05000000000000000000" pitchFamily="2" charset="2"/>
              <a:buChar char="Ø"/>
            </a:pPr>
            <a:r>
              <a:rPr lang="en-US" sz="4600" b="1" dirty="0">
                <a:solidFill>
                  <a:schemeClr val="tx2"/>
                </a:solidFill>
              </a:rPr>
              <a:t>wealth data </a:t>
            </a:r>
            <a:r>
              <a:rPr lang="en-US" sz="4600" dirty="0"/>
              <a:t>(since mid ‘90s): LWS Database.</a:t>
            </a:r>
          </a:p>
          <a:p>
            <a:pPr defTabSz="1874645">
              <a:defRPr/>
            </a:pPr>
            <a:endParaRPr lang="en-GB" dirty="0">
              <a:latin typeface="Gotham Bold"/>
            </a:endParaRPr>
          </a:p>
        </p:txBody>
      </p:sp>
    </p:spTree>
    <p:extLst>
      <p:ext uri="{BB962C8B-B14F-4D97-AF65-F5344CB8AC3E}">
        <p14:creationId xmlns:p14="http://schemas.microsoft.com/office/powerpoint/2010/main" val="2436558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120000"/>
              </a:lnSpc>
            </a:pPr>
            <a:r>
              <a:rPr lang="en-US" dirty="0"/>
              <a:t>Which welfare state policies work in order to protect risk groups, e.g. which public and private transfers provide income in old age? </a:t>
            </a:r>
          </a:p>
          <a:p>
            <a:pPr lvl="1">
              <a:lnSpc>
                <a:spcPct val="120000"/>
              </a:lnSpc>
            </a:pPr>
            <a:r>
              <a:rPr lang="en-US" dirty="0"/>
              <a:t>What is needed to compare well income data across countries? </a:t>
            </a:r>
          </a:p>
          <a:p>
            <a:pPr lvl="1">
              <a:lnSpc>
                <a:spcPct val="120000"/>
              </a:lnSpc>
            </a:pPr>
            <a:endParaRPr lang="en-US" dirty="0"/>
          </a:p>
          <a:p>
            <a:pPr lvl="1">
              <a:lnSpc>
                <a:spcPct val="120000"/>
              </a:lnSpc>
            </a:pPr>
            <a:endParaRPr lang="en-US" dirty="0"/>
          </a:p>
          <a:p>
            <a:endParaRPr lang="en-US" dirty="0"/>
          </a:p>
        </p:txBody>
      </p:sp>
    </p:spTree>
    <p:extLst>
      <p:ext uri="{BB962C8B-B14F-4D97-AF65-F5344CB8AC3E}">
        <p14:creationId xmlns:p14="http://schemas.microsoft.com/office/powerpoint/2010/main" val="943172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4600"/>
            <a:ext cx="5951537" cy="3348038"/>
          </a:xfrm>
        </p:spPr>
      </p:sp>
      <p:sp>
        <p:nvSpPr>
          <p:cNvPr id="3" name="Notes Placeholder 2"/>
          <p:cNvSpPr>
            <a:spLocks noGrp="1"/>
          </p:cNvSpPr>
          <p:nvPr>
            <p:ph type="body" idx="1"/>
          </p:nvPr>
        </p:nvSpPr>
        <p:spPr/>
        <p:txBody>
          <a:bodyPr>
            <a:normAutofit fontScale="25000" lnSpcReduction="20000"/>
          </a:bodyPr>
          <a:lstStyle/>
          <a:p>
            <a:r>
              <a:rPr lang="en-US" dirty="0"/>
              <a:t>There</a:t>
            </a:r>
            <a:r>
              <a:rPr lang="en-US" baseline="0" dirty="0"/>
              <a:t> are three main activities that we undertake in the LIS Luxembourg office.</a:t>
            </a:r>
          </a:p>
          <a:p>
            <a:endParaRPr lang="en-US" baseline="0" dirty="0"/>
          </a:p>
          <a:p>
            <a:r>
              <a:rPr lang="en-US" baseline="0" dirty="0"/>
              <a:t>No, we do not collect our own data… we obtain it mostly from  national statistical offices that routinely collect surveys and administrative data for monitoring and research purposes. We have to make sure that data is good quality, contains needed information and is representative of the whole country.</a:t>
            </a:r>
          </a:p>
          <a:p>
            <a:endParaRPr lang="en-US" baseline="0" dirty="0"/>
          </a:p>
          <a:p>
            <a:r>
              <a:rPr lang="en-US" baseline="0" dirty="0"/>
              <a:t>The data often comes in different shapes and forms. It may have a different structure and different variables, and some of the variables may be based on different definitions. For example, education is often grouped based on the national qualification systems and to make it comparable, we need to transform it into a standard form to make sure that the same category means roughly the same in every country. This process is called harmonization, and its outcome is a number of datasets with the same variable names and comparable definitions.</a:t>
            </a:r>
          </a:p>
          <a:p>
            <a:endParaRPr lang="en-US" baseline="0" dirty="0"/>
          </a:p>
          <a:p>
            <a:r>
              <a:rPr lang="en-US" baseline="0" dirty="0"/>
              <a:t>Finally, we have to make sure that the data can be accessed by researchers and general public. We provide key LIS figures, such as Gini coefficient for income inequality and poverty,  on our website that can be viewed by everyone, and we also make the data available to researchers through a remote access system LISSY.</a:t>
            </a:r>
          </a:p>
          <a:p>
            <a:endParaRPr lang="en-US" baseline="0" dirty="0"/>
          </a:p>
          <a:p>
            <a:r>
              <a:rPr lang="en-US" sz="6600" dirty="0">
                <a:latin typeface="Arial" panose="020B0604020202020204" pitchFamily="34" charset="0"/>
                <a:cs typeface="Arial" panose="020B0604020202020204" pitchFamily="34" charset="0"/>
              </a:rPr>
              <a:t>Steps to data harmonization</a:t>
            </a:r>
          </a:p>
          <a:p>
            <a:pPr marL="1895277" indent="-1895277">
              <a:lnSpc>
                <a:spcPct val="120000"/>
              </a:lnSpc>
            </a:pPr>
            <a:r>
              <a:rPr lang="en-US" sz="3300" dirty="0">
                <a:latin typeface="Arial" panose="020B0604020202020204" pitchFamily="34" charset="0"/>
                <a:cs typeface="Arial" panose="020B0604020202020204" pitchFamily="34" charset="0"/>
              </a:rPr>
              <a:t>Step 1. 	Identify appropriate datasets. </a:t>
            </a:r>
          </a:p>
          <a:p>
            <a:pPr marL="1895277" indent="-1895277">
              <a:lnSpc>
                <a:spcPct val="120000"/>
              </a:lnSpc>
            </a:pPr>
            <a:r>
              <a:rPr lang="en-US" sz="3300" dirty="0">
                <a:solidFill>
                  <a:schemeClr val="tx1">
                    <a:lumMod val="65000"/>
                    <a:lumOff val="35000"/>
                  </a:schemeClr>
                </a:solidFill>
                <a:latin typeface="Arial" panose="020B0604020202020204" pitchFamily="34" charset="0"/>
                <a:cs typeface="Arial" panose="020B0604020202020204" pitchFamily="34" charset="0"/>
              </a:rPr>
              <a:t>	</a:t>
            </a:r>
            <a:r>
              <a:rPr lang="en-US" sz="2900" i="1" dirty="0">
                <a:solidFill>
                  <a:srgbClr val="0000CC"/>
                </a:solidFill>
                <a:latin typeface="Arial" panose="020B0604020202020204" pitchFamily="34" charset="0"/>
                <a:cs typeface="Arial" panose="020B0604020202020204" pitchFamily="34" charset="0"/>
              </a:rPr>
              <a:t>Datasets, mostly based on household surveys, must be nationally-representative and high quality. </a:t>
            </a:r>
          </a:p>
          <a:p>
            <a:pPr marL="1895277" indent="-1895277">
              <a:lnSpc>
                <a:spcPct val="120000"/>
              </a:lnSpc>
            </a:pPr>
            <a:r>
              <a:rPr lang="en-US" sz="2900" i="1" dirty="0">
                <a:solidFill>
                  <a:srgbClr val="0000CC"/>
                </a:solidFill>
                <a:latin typeface="Arial" panose="020B0604020202020204" pitchFamily="34" charset="0"/>
                <a:cs typeface="Arial" panose="020B0604020202020204" pitchFamily="34" charset="0"/>
              </a:rPr>
              <a:t>	* Income datasets must contain detailed income data that are both comprehensive (from market and state) and disaggregated. </a:t>
            </a:r>
          </a:p>
          <a:p>
            <a:pPr marL="1895277" indent="-1895277">
              <a:lnSpc>
                <a:spcPct val="120000"/>
              </a:lnSpc>
            </a:pPr>
            <a:r>
              <a:rPr lang="en-US" sz="2900" i="1" dirty="0">
                <a:solidFill>
                  <a:srgbClr val="0000CC"/>
                </a:solidFill>
                <a:latin typeface="Arial" panose="020B0604020202020204" pitchFamily="34" charset="0"/>
                <a:cs typeface="Arial" panose="020B0604020202020204" pitchFamily="34" charset="0"/>
              </a:rPr>
              <a:t>	* Wealth datasets must contain detailed/disaggregated wealth data.</a:t>
            </a:r>
          </a:p>
          <a:p>
            <a:pPr marL="1895277" indent="-1895277">
              <a:lnSpc>
                <a:spcPct val="120000"/>
              </a:lnSpc>
            </a:pPr>
            <a:endParaRPr lang="en-US" sz="3300" dirty="0">
              <a:solidFill>
                <a:schemeClr val="tx1">
                  <a:lumMod val="65000"/>
                  <a:lumOff val="35000"/>
                </a:schemeClr>
              </a:solidFill>
              <a:latin typeface="Arial" panose="020B0604020202020204" pitchFamily="34" charset="0"/>
              <a:cs typeface="Arial" panose="020B0604020202020204" pitchFamily="34" charset="0"/>
            </a:endParaRPr>
          </a:p>
          <a:p>
            <a:pPr marL="1895277" indent="-1895277">
              <a:lnSpc>
                <a:spcPct val="120000"/>
              </a:lnSpc>
            </a:pPr>
            <a:r>
              <a:rPr lang="en-US" sz="3300" dirty="0">
                <a:latin typeface="Arial" panose="020B0604020202020204" pitchFamily="34" charset="0"/>
                <a:cs typeface="Arial" panose="020B0604020202020204" pitchFamily="34" charset="0"/>
              </a:rPr>
              <a:t>Step 2. 	Negotiate with national data providers.</a:t>
            </a:r>
          </a:p>
          <a:p>
            <a:pPr marL="1895277" indent="-1895277">
              <a:lnSpc>
                <a:spcPct val="120000"/>
              </a:lnSpc>
            </a:pPr>
            <a:r>
              <a:rPr lang="en-US" sz="3300" i="1" dirty="0">
                <a:solidFill>
                  <a:schemeClr val="accent6"/>
                </a:solidFill>
                <a:latin typeface="Arial" panose="020B0604020202020204" pitchFamily="34" charset="0"/>
                <a:cs typeface="Arial" panose="020B0604020202020204" pitchFamily="34" charset="0"/>
              </a:rPr>
              <a:t>	</a:t>
            </a:r>
            <a:r>
              <a:rPr lang="en-US" sz="2900" i="1" dirty="0">
                <a:solidFill>
                  <a:srgbClr val="0000CC"/>
                </a:solidFill>
                <a:latin typeface="Arial" panose="020B0604020202020204" pitchFamily="34" charset="0"/>
                <a:cs typeface="Arial" panose="020B0604020202020204" pitchFamily="34" charset="0"/>
              </a:rPr>
              <a:t>Negotiation can take minutes to years (… to never). </a:t>
            </a:r>
          </a:p>
          <a:p>
            <a:pPr marL="1895277" indent="-1895277">
              <a:lnSpc>
                <a:spcPct val="120000"/>
              </a:lnSpc>
            </a:pPr>
            <a:endParaRPr lang="en-US" sz="3300" dirty="0">
              <a:latin typeface="Arial" panose="020B0604020202020204" pitchFamily="34" charset="0"/>
              <a:cs typeface="Arial" panose="020B0604020202020204" pitchFamily="34" charset="0"/>
            </a:endParaRPr>
          </a:p>
          <a:p>
            <a:pPr marL="1895277" indent="-1895277">
              <a:lnSpc>
                <a:spcPct val="120000"/>
              </a:lnSpc>
            </a:pPr>
            <a:r>
              <a:rPr lang="en-US" sz="3300" dirty="0">
                <a:latin typeface="Arial" panose="020B0604020202020204" pitchFamily="34" charset="0"/>
                <a:cs typeface="Arial" panose="020B0604020202020204" pitchFamily="34" charset="0"/>
              </a:rPr>
              <a:t>Step 3. 	Acquire, harmonize, and document data.</a:t>
            </a:r>
          </a:p>
          <a:p>
            <a:pPr marL="1895277" lvl="1" indent="-1895277">
              <a:lnSpc>
                <a:spcPct val="120000"/>
              </a:lnSpc>
            </a:pPr>
            <a:r>
              <a:rPr lang="en-US" sz="3300" dirty="0">
                <a:solidFill>
                  <a:schemeClr val="tx1">
                    <a:lumMod val="65000"/>
                    <a:lumOff val="35000"/>
                  </a:schemeClr>
                </a:solidFill>
                <a:latin typeface="Arial" panose="020B0604020202020204" pitchFamily="34" charset="0"/>
                <a:cs typeface="Arial" panose="020B0604020202020204" pitchFamily="34" charset="0"/>
              </a:rPr>
              <a:t>	</a:t>
            </a:r>
            <a:r>
              <a:rPr lang="en-US" sz="2900" i="1" dirty="0">
                <a:solidFill>
                  <a:srgbClr val="0000CC"/>
                </a:solidFill>
                <a:latin typeface="Arial" panose="020B0604020202020204" pitchFamily="34" charset="0"/>
                <a:cs typeface="Arial" panose="020B0604020202020204" pitchFamily="34" charset="0"/>
              </a:rPr>
              <a:t>LIS’ data team harmonizes the microdata using common, cross-national templates </a:t>
            </a:r>
            <a:r>
              <a:rPr lang="en-US" sz="2900" dirty="0">
                <a:solidFill>
                  <a:srgbClr val="0000CC"/>
                </a:solidFill>
                <a:latin typeface="Arial" panose="020B0604020202020204" pitchFamily="34" charset="0"/>
                <a:cs typeface="Arial" panose="020B0604020202020204" pitchFamily="34" charset="0"/>
              </a:rPr>
              <a:t>– following Canberra and other international classification systems – and creates comprehensive documentation. </a:t>
            </a:r>
          </a:p>
          <a:p>
            <a:pPr marL="1895277" lvl="1" indent="-1895277"/>
            <a:endParaRPr lang="en-US" sz="3300" dirty="0">
              <a:solidFill>
                <a:schemeClr val="tx1">
                  <a:lumMod val="65000"/>
                  <a:lumOff val="35000"/>
                </a:schemeClr>
              </a:solidFill>
              <a:latin typeface="Arial" panose="020B0604020202020204" pitchFamily="34" charset="0"/>
              <a:cs typeface="Arial" panose="020B0604020202020204" pitchFamily="34" charset="0"/>
            </a:endParaRPr>
          </a:p>
          <a:p>
            <a:pPr marL="1895277" indent="-1895277"/>
            <a:r>
              <a:rPr lang="en-US" sz="3300" dirty="0">
                <a:latin typeface="Arial" panose="020B0604020202020204" pitchFamily="34" charset="0"/>
                <a:cs typeface="Arial" panose="020B0604020202020204" pitchFamily="34" charset="0"/>
              </a:rPr>
              <a:t>Step 4. 	Double-check harmonized data and create national-level indicators.</a:t>
            </a:r>
          </a:p>
          <a:p>
            <a:pPr marL="1895277" indent="-1895277"/>
            <a:endParaRPr lang="en-US" sz="3300" dirty="0">
              <a:latin typeface="Arial" panose="020B0604020202020204" pitchFamily="34" charset="0"/>
              <a:cs typeface="Arial" panose="020B0604020202020204" pitchFamily="34" charset="0"/>
            </a:endParaRPr>
          </a:p>
          <a:p>
            <a:pPr marL="1895277" indent="-1895277"/>
            <a:r>
              <a:rPr lang="en-US" sz="3300" dirty="0">
                <a:latin typeface="Arial" panose="020B0604020202020204" pitchFamily="34" charset="0"/>
                <a:cs typeface="Arial" panose="020B0604020202020204" pitchFamily="34" charset="0"/>
              </a:rPr>
              <a:t>Step 5. 	Make harmonized </a:t>
            </a:r>
            <a:r>
              <a:rPr lang="en-US" sz="3300" i="1" u="sng" dirty="0">
                <a:solidFill>
                  <a:srgbClr val="0000CC"/>
                </a:solidFill>
                <a:latin typeface="Arial" panose="020B0604020202020204" pitchFamily="34" charset="0"/>
                <a:cs typeface="Arial" panose="020B0604020202020204" pitchFamily="34" charset="0"/>
              </a:rPr>
              <a:t>micro</a:t>
            </a:r>
            <a:r>
              <a:rPr lang="en-US" sz="3300" u="sng" dirty="0">
                <a:solidFill>
                  <a:srgbClr val="0000CC"/>
                </a:solidFill>
                <a:latin typeface="Arial" panose="020B0604020202020204" pitchFamily="34" charset="0"/>
                <a:cs typeface="Arial" panose="020B0604020202020204" pitchFamily="34" charset="0"/>
              </a:rPr>
              <a:t>data</a:t>
            </a:r>
            <a:r>
              <a:rPr lang="en-US" sz="3300" dirty="0">
                <a:latin typeface="Arial" panose="020B0604020202020204" pitchFamily="34" charset="0"/>
                <a:cs typeface="Arial" panose="020B0604020202020204" pitchFamily="34" charset="0"/>
              </a:rPr>
              <a:t> available to researchers via “remote execution” and provide access to aggregated data</a:t>
            </a:r>
            <a:endParaRPr lang="en-US" sz="3700" dirty="0">
              <a:solidFill>
                <a:srgbClr val="0000CC"/>
              </a:solidFill>
              <a:latin typeface="Arial" panose="020B0604020202020204" pitchFamily="34" charset="0"/>
              <a:cs typeface="Arial" panose="020B0604020202020204" pitchFamily="34" charset="0"/>
            </a:endParaRPr>
          </a:p>
          <a:p>
            <a:endParaRPr lang="en-US" dirty="0"/>
          </a:p>
          <a:p>
            <a:endParaRPr lang="en-US" baseline="0" dirty="0"/>
          </a:p>
        </p:txBody>
      </p:sp>
    </p:spTree>
    <p:extLst>
      <p:ext uri="{BB962C8B-B14F-4D97-AF65-F5344CB8AC3E}">
        <p14:creationId xmlns:p14="http://schemas.microsoft.com/office/powerpoint/2010/main" val="2931028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4600"/>
            <a:ext cx="5951537" cy="3348038"/>
          </a:xfrm>
        </p:spPr>
      </p:sp>
      <p:sp>
        <p:nvSpPr>
          <p:cNvPr id="3" name="Notes Placeholder 2"/>
          <p:cNvSpPr>
            <a:spLocks noGrp="1"/>
          </p:cNvSpPr>
          <p:nvPr>
            <p:ph type="body" idx="1"/>
          </p:nvPr>
        </p:nvSpPr>
        <p:spPr/>
        <p:txBody>
          <a:bodyPr>
            <a:normAutofit fontScale="47500" lnSpcReduction="20000"/>
          </a:bodyPr>
          <a:lstStyle/>
          <a:p>
            <a:pPr>
              <a:lnSpc>
                <a:spcPct val="120000"/>
              </a:lnSpc>
              <a:spcAft>
                <a:spcPts val="1229"/>
              </a:spcAft>
            </a:pPr>
            <a:r>
              <a:rPr lang="en-US" sz="5000" dirty="0"/>
              <a:t>Originally focused on income and </a:t>
            </a:r>
            <a:r>
              <a:rPr lang="en-US" sz="5000" b="1" dirty="0">
                <a:solidFill>
                  <a:schemeClr val="tx2"/>
                </a:solidFill>
                <a:ea typeface="+mj-ea"/>
                <a:cs typeface="+mj-cs"/>
              </a:rPr>
              <a:t>high-income countries</a:t>
            </a:r>
            <a:r>
              <a:rPr lang="en-US" sz="5000" dirty="0"/>
              <a:t>, LIS has gradually expanded its coverage to:</a:t>
            </a:r>
          </a:p>
          <a:p>
            <a:pPr lvl="1">
              <a:lnSpc>
                <a:spcPct val="120000"/>
              </a:lnSpc>
              <a:spcAft>
                <a:spcPts val="1229"/>
              </a:spcAft>
              <a:buClr>
                <a:schemeClr val="tx1"/>
              </a:buClr>
              <a:buFont typeface="Wingdings" panose="05000000000000000000" pitchFamily="2" charset="2"/>
              <a:buChar char="Ø"/>
            </a:pPr>
            <a:r>
              <a:rPr lang="en-US" sz="4600" b="1" dirty="0">
                <a:solidFill>
                  <a:schemeClr val="tx2"/>
                </a:solidFill>
              </a:rPr>
              <a:t>middle-</a:t>
            </a:r>
            <a:r>
              <a:rPr lang="en-US" sz="4600" dirty="0"/>
              <a:t> (since the 2000’s – still on-going) and </a:t>
            </a:r>
            <a:r>
              <a:rPr lang="en-US" sz="4600" b="1" dirty="0">
                <a:solidFill>
                  <a:schemeClr val="tx2"/>
                </a:solidFill>
              </a:rPr>
              <a:t>low-income countries </a:t>
            </a:r>
            <a:r>
              <a:rPr lang="en-US" sz="4600" dirty="0"/>
              <a:t>(recently)</a:t>
            </a:r>
          </a:p>
          <a:p>
            <a:pPr lvl="1">
              <a:lnSpc>
                <a:spcPct val="120000"/>
              </a:lnSpc>
              <a:spcAft>
                <a:spcPts val="1229"/>
              </a:spcAft>
              <a:buClr>
                <a:schemeClr val="tx1"/>
              </a:buClr>
              <a:buFont typeface="Wingdings" panose="05000000000000000000" pitchFamily="2" charset="2"/>
              <a:buChar char="Ø"/>
            </a:pPr>
            <a:r>
              <a:rPr lang="en-US" sz="4600" b="1" dirty="0">
                <a:solidFill>
                  <a:schemeClr val="tx2"/>
                </a:solidFill>
              </a:rPr>
              <a:t>wealth data </a:t>
            </a:r>
            <a:r>
              <a:rPr lang="en-US" sz="4600" dirty="0"/>
              <a:t>(since mid ‘90s): LWS Database.</a:t>
            </a:r>
          </a:p>
          <a:p>
            <a:pPr defTabSz="1874645">
              <a:defRPr/>
            </a:pPr>
            <a:endParaRPr lang="en-GB" dirty="0">
              <a:latin typeface="Gotham Bold"/>
            </a:endParaRPr>
          </a:p>
        </p:txBody>
      </p:sp>
    </p:spTree>
    <p:extLst>
      <p:ext uri="{BB962C8B-B14F-4D97-AF65-F5344CB8AC3E}">
        <p14:creationId xmlns:p14="http://schemas.microsoft.com/office/powerpoint/2010/main" val="3942264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7BDAE-B5A9-37ED-A292-593CFA107E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32F1B6-770B-162B-D339-E899FE778A2B}"/>
              </a:ext>
            </a:extLst>
          </p:cNvPr>
          <p:cNvSpPr>
            <a:spLocks noGrp="1" noRot="1" noChangeAspect="1"/>
          </p:cNvSpPr>
          <p:nvPr>
            <p:ph type="sldImg"/>
          </p:nvPr>
        </p:nvSpPr>
        <p:spPr>
          <a:xfrm>
            <a:off x="423863" y="1244600"/>
            <a:ext cx="5951537" cy="3348038"/>
          </a:xfrm>
        </p:spPr>
      </p:sp>
      <p:sp>
        <p:nvSpPr>
          <p:cNvPr id="3" name="Notes Placeholder 2">
            <a:extLst>
              <a:ext uri="{FF2B5EF4-FFF2-40B4-BE49-F238E27FC236}">
                <a16:creationId xmlns:a16="http://schemas.microsoft.com/office/drawing/2014/main" id="{CC07177E-DA6C-0BB2-806E-F74A6A336376}"/>
              </a:ext>
            </a:extLst>
          </p:cNvPr>
          <p:cNvSpPr>
            <a:spLocks noGrp="1"/>
          </p:cNvSpPr>
          <p:nvPr>
            <p:ph type="body" idx="1"/>
          </p:nvPr>
        </p:nvSpPr>
        <p:spPr/>
        <p:txBody>
          <a:bodyPr>
            <a:normAutofit fontScale="47500" lnSpcReduction="20000"/>
          </a:bodyPr>
          <a:lstStyle/>
          <a:p>
            <a:pPr>
              <a:lnSpc>
                <a:spcPct val="120000"/>
              </a:lnSpc>
              <a:spcAft>
                <a:spcPts val="1229"/>
              </a:spcAft>
            </a:pPr>
            <a:r>
              <a:rPr lang="en-US" sz="5000" dirty="0"/>
              <a:t>Originally focused on income and </a:t>
            </a:r>
            <a:r>
              <a:rPr lang="en-US" sz="5000" b="1" dirty="0">
                <a:solidFill>
                  <a:schemeClr val="tx2"/>
                </a:solidFill>
                <a:ea typeface="+mj-ea"/>
                <a:cs typeface="+mj-cs"/>
              </a:rPr>
              <a:t>high-income countries</a:t>
            </a:r>
            <a:r>
              <a:rPr lang="en-US" sz="5000" dirty="0"/>
              <a:t>, LIS has gradually expanded its coverage to:</a:t>
            </a:r>
          </a:p>
          <a:p>
            <a:pPr lvl="1">
              <a:lnSpc>
                <a:spcPct val="120000"/>
              </a:lnSpc>
              <a:spcAft>
                <a:spcPts val="1229"/>
              </a:spcAft>
              <a:buClr>
                <a:schemeClr val="tx1"/>
              </a:buClr>
              <a:buFont typeface="Wingdings" panose="05000000000000000000" pitchFamily="2" charset="2"/>
              <a:buChar char="Ø"/>
            </a:pPr>
            <a:r>
              <a:rPr lang="en-US" sz="4600" b="1" dirty="0">
                <a:solidFill>
                  <a:schemeClr val="tx2"/>
                </a:solidFill>
              </a:rPr>
              <a:t>middle-</a:t>
            </a:r>
            <a:r>
              <a:rPr lang="en-US" sz="4600" dirty="0"/>
              <a:t> (since the 2000’s – still on-going) and </a:t>
            </a:r>
            <a:r>
              <a:rPr lang="en-US" sz="4600" b="1" dirty="0">
                <a:solidFill>
                  <a:schemeClr val="tx2"/>
                </a:solidFill>
              </a:rPr>
              <a:t>low-income countries </a:t>
            </a:r>
            <a:r>
              <a:rPr lang="en-US" sz="4600" dirty="0"/>
              <a:t>(recently)</a:t>
            </a:r>
          </a:p>
          <a:p>
            <a:pPr lvl="1">
              <a:lnSpc>
                <a:spcPct val="120000"/>
              </a:lnSpc>
              <a:spcAft>
                <a:spcPts val="1229"/>
              </a:spcAft>
              <a:buClr>
                <a:schemeClr val="tx1"/>
              </a:buClr>
              <a:buFont typeface="Wingdings" panose="05000000000000000000" pitchFamily="2" charset="2"/>
              <a:buChar char="Ø"/>
            </a:pPr>
            <a:r>
              <a:rPr lang="en-US" sz="4600" b="1" dirty="0">
                <a:solidFill>
                  <a:schemeClr val="tx2"/>
                </a:solidFill>
              </a:rPr>
              <a:t>wealth data </a:t>
            </a:r>
            <a:r>
              <a:rPr lang="en-US" sz="4600" dirty="0"/>
              <a:t>(since mid ‘90s): LWS Database.</a:t>
            </a:r>
          </a:p>
          <a:p>
            <a:pPr defTabSz="1874645">
              <a:defRPr/>
            </a:pPr>
            <a:endParaRPr lang="en-GB" dirty="0">
              <a:latin typeface="Gotham Bold"/>
            </a:endParaRPr>
          </a:p>
        </p:txBody>
      </p:sp>
    </p:spTree>
    <p:extLst>
      <p:ext uri="{BB962C8B-B14F-4D97-AF65-F5344CB8AC3E}">
        <p14:creationId xmlns:p14="http://schemas.microsoft.com/office/powerpoint/2010/main" val="2613544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4600"/>
            <a:ext cx="5951537" cy="3348038"/>
          </a:xfrm>
        </p:spPr>
      </p:sp>
      <p:sp>
        <p:nvSpPr>
          <p:cNvPr id="3" name="Notes Placeholder 2"/>
          <p:cNvSpPr>
            <a:spLocks noGrp="1"/>
          </p:cNvSpPr>
          <p:nvPr>
            <p:ph type="body" idx="1"/>
          </p:nvPr>
        </p:nvSpPr>
        <p:spPr/>
        <p:txBody>
          <a:bodyPr>
            <a:normAutofit/>
          </a:bodyPr>
          <a:lstStyle/>
          <a:p>
            <a:pPr defTabSz="1874645">
              <a:defRPr/>
            </a:pPr>
            <a:endParaRPr lang="en-GB" dirty="0">
              <a:latin typeface="Gotham Bold"/>
            </a:endParaRPr>
          </a:p>
        </p:txBody>
      </p:sp>
    </p:spTree>
    <p:extLst>
      <p:ext uri="{BB962C8B-B14F-4D97-AF65-F5344CB8AC3E}">
        <p14:creationId xmlns:p14="http://schemas.microsoft.com/office/powerpoint/2010/main" val="1087470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pc="-33" dirty="0">
                <a:solidFill>
                  <a:srgbClr val="77787B"/>
                </a:solidFill>
                <a:latin typeface="Tahoma"/>
                <a:cs typeface="Tahoma"/>
              </a:rPr>
              <a:t>While these</a:t>
            </a:r>
            <a:r>
              <a:rPr lang="en-US" sz="1200" spc="-87" dirty="0">
                <a:solidFill>
                  <a:srgbClr val="77787B"/>
                </a:solidFill>
                <a:latin typeface="Tahoma"/>
                <a:cs typeface="Tahoma"/>
              </a:rPr>
              <a:t> </a:t>
            </a:r>
            <a:r>
              <a:rPr lang="en-US" sz="1200" spc="-67" dirty="0">
                <a:solidFill>
                  <a:srgbClr val="77787B"/>
                </a:solidFill>
                <a:latin typeface="Tahoma"/>
                <a:cs typeface="Tahoma"/>
              </a:rPr>
              <a:t>issues</a:t>
            </a:r>
            <a:r>
              <a:rPr lang="en-US" sz="1200" spc="-27" dirty="0">
                <a:solidFill>
                  <a:srgbClr val="77787B"/>
                </a:solidFill>
                <a:latin typeface="Tahoma"/>
                <a:cs typeface="Tahoma"/>
              </a:rPr>
              <a:t> could</a:t>
            </a:r>
            <a:r>
              <a:rPr lang="en-US" sz="1200" spc="-33" dirty="0">
                <a:solidFill>
                  <a:srgbClr val="77787B"/>
                </a:solidFill>
                <a:latin typeface="Tahoma"/>
                <a:cs typeface="Tahoma"/>
              </a:rPr>
              <a:t> </a:t>
            </a:r>
            <a:r>
              <a:rPr lang="en-US" sz="1200" spc="-13" dirty="0">
                <a:solidFill>
                  <a:srgbClr val="77787B"/>
                </a:solidFill>
                <a:latin typeface="Tahoma"/>
                <a:cs typeface="Tahoma"/>
              </a:rPr>
              <a:t>be</a:t>
            </a:r>
            <a:r>
              <a:rPr lang="en-US" sz="1200" spc="-33" dirty="0">
                <a:solidFill>
                  <a:srgbClr val="77787B"/>
                </a:solidFill>
                <a:latin typeface="Tahoma"/>
                <a:cs typeface="Tahoma"/>
              </a:rPr>
              <a:t> fully resolved only </a:t>
            </a:r>
            <a:r>
              <a:rPr lang="en-US" sz="1200" spc="-47" dirty="0">
                <a:solidFill>
                  <a:srgbClr val="77787B"/>
                </a:solidFill>
                <a:latin typeface="Tahoma"/>
                <a:cs typeface="Tahoma"/>
              </a:rPr>
              <a:t>through</a:t>
            </a:r>
            <a:r>
              <a:rPr lang="en-US" sz="1200" spc="-27" dirty="0">
                <a:solidFill>
                  <a:srgbClr val="77787B"/>
                </a:solidFill>
                <a:latin typeface="Tahoma"/>
                <a:cs typeface="Tahoma"/>
              </a:rPr>
              <a:t> </a:t>
            </a:r>
            <a:r>
              <a:rPr lang="en-US" sz="1200" spc="-40" dirty="0">
                <a:solidFill>
                  <a:srgbClr val="77787B"/>
                </a:solidFill>
                <a:latin typeface="Tahoma"/>
                <a:cs typeface="Tahoma"/>
              </a:rPr>
              <a:t>internationally </a:t>
            </a:r>
            <a:r>
              <a:rPr lang="en-US" sz="1200" spc="-67" dirty="0">
                <a:solidFill>
                  <a:srgbClr val="77787B"/>
                </a:solidFill>
                <a:latin typeface="Tahoma"/>
                <a:cs typeface="Tahoma"/>
              </a:rPr>
              <a:t>agreed </a:t>
            </a:r>
            <a:r>
              <a:rPr lang="en-US" sz="1200" spc="-60" dirty="0">
                <a:solidFill>
                  <a:srgbClr val="77787B"/>
                </a:solidFill>
                <a:latin typeface="Tahoma"/>
                <a:cs typeface="Tahoma"/>
              </a:rPr>
              <a:t>standards</a:t>
            </a:r>
            <a:r>
              <a:rPr lang="en-US" sz="1200" spc="-53" dirty="0">
                <a:solidFill>
                  <a:srgbClr val="77787B"/>
                </a:solidFill>
                <a:latin typeface="Tahoma"/>
                <a:cs typeface="Tahoma"/>
              </a:rPr>
              <a:t> </a:t>
            </a:r>
            <a:r>
              <a:rPr lang="en-US" sz="1200" spc="-47" dirty="0">
                <a:solidFill>
                  <a:srgbClr val="77787B"/>
                </a:solidFill>
                <a:latin typeface="Tahoma"/>
                <a:cs typeface="Tahoma"/>
              </a:rPr>
              <a:t>and</a:t>
            </a:r>
            <a:r>
              <a:rPr lang="en-US" sz="1200" spc="-40" dirty="0">
                <a:solidFill>
                  <a:srgbClr val="77787B"/>
                </a:solidFill>
                <a:latin typeface="Tahoma"/>
                <a:cs typeface="Tahoma"/>
              </a:rPr>
              <a:t> </a:t>
            </a:r>
            <a:r>
              <a:rPr lang="en-US" sz="1200" spc="-60" dirty="0">
                <a:solidFill>
                  <a:srgbClr val="77787B"/>
                </a:solidFill>
                <a:latin typeface="Tahoma"/>
                <a:cs typeface="Tahoma"/>
              </a:rPr>
              <a:t>guidelines</a:t>
            </a:r>
            <a:r>
              <a:rPr lang="en-US" sz="1200" spc="-53" dirty="0">
                <a:solidFill>
                  <a:srgbClr val="77787B"/>
                </a:solidFill>
                <a:latin typeface="Tahoma"/>
                <a:cs typeface="Tahoma"/>
              </a:rPr>
              <a:t> </a:t>
            </a:r>
            <a:r>
              <a:rPr lang="en-US" sz="1200" dirty="0">
                <a:solidFill>
                  <a:srgbClr val="77787B"/>
                </a:solidFill>
                <a:latin typeface="Tahoma"/>
                <a:cs typeface="Tahoma"/>
              </a:rPr>
              <a:t>that</a:t>
            </a:r>
            <a:r>
              <a:rPr lang="en-US" sz="1200" spc="-47" dirty="0">
                <a:solidFill>
                  <a:srgbClr val="77787B"/>
                </a:solidFill>
                <a:latin typeface="Tahoma"/>
                <a:cs typeface="Tahoma"/>
              </a:rPr>
              <a:t> countries</a:t>
            </a:r>
            <a:r>
              <a:rPr lang="en-US" sz="1200" spc="-40" dirty="0">
                <a:solidFill>
                  <a:srgbClr val="77787B"/>
                </a:solidFill>
                <a:latin typeface="Tahoma"/>
                <a:cs typeface="Tahoma"/>
              </a:rPr>
              <a:t> </a:t>
            </a:r>
            <a:r>
              <a:rPr lang="en-US" sz="1200" spc="-47" dirty="0">
                <a:solidFill>
                  <a:srgbClr val="77787B"/>
                </a:solidFill>
                <a:latin typeface="Tahoma"/>
                <a:cs typeface="Tahoma"/>
              </a:rPr>
              <a:t>and </a:t>
            </a:r>
            <a:r>
              <a:rPr lang="en-US" sz="1200" spc="-13" dirty="0">
                <a:solidFill>
                  <a:srgbClr val="77787B"/>
                </a:solidFill>
                <a:latin typeface="Tahoma"/>
                <a:cs typeface="Tahoma"/>
              </a:rPr>
              <a:t>data</a:t>
            </a:r>
            <a:r>
              <a:rPr lang="en-US" sz="1200" spc="-40" dirty="0">
                <a:solidFill>
                  <a:srgbClr val="77787B"/>
                </a:solidFill>
                <a:latin typeface="Tahoma"/>
                <a:cs typeface="Tahoma"/>
              </a:rPr>
              <a:t> </a:t>
            </a:r>
            <a:r>
              <a:rPr lang="en-US" sz="1200" spc="-13" dirty="0">
                <a:solidFill>
                  <a:srgbClr val="77787B"/>
                </a:solidFill>
                <a:latin typeface="Tahoma"/>
                <a:cs typeface="Tahoma"/>
              </a:rPr>
              <a:t>producers </a:t>
            </a:r>
            <a:r>
              <a:rPr lang="en-US" sz="1200" spc="-80" dirty="0">
                <a:solidFill>
                  <a:srgbClr val="77787B"/>
                </a:solidFill>
                <a:latin typeface="Tahoma"/>
                <a:cs typeface="Tahoma"/>
              </a:rPr>
              <a:t>are</a:t>
            </a:r>
            <a:r>
              <a:rPr lang="en-US" sz="1200" spc="-40" dirty="0">
                <a:solidFill>
                  <a:srgbClr val="77787B"/>
                </a:solidFill>
                <a:latin typeface="Tahoma"/>
                <a:cs typeface="Tahoma"/>
              </a:rPr>
              <a:t> </a:t>
            </a:r>
            <a:r>
              <a:rPr lang="en-US" sz="1200" spc="-13" dirty="0">
                <a:solidFill>
                  <a:srgbClr val="77787B"/>
                </a:solidFill>
                <a:latin typeface="Tahoma"/>
                <a:cs typeface="Tahoma"/>
              </a:rPr>
              <a:t>willing</a:t>
            </a:r>
            <a:r>
              <a:rPr lang="en-US" sz="1200" spc="-47" dirty="0">
                <a:solidFill>
                  <a:srgbClr val="77787B"/>
                </a:solidFill>
                <a:latin typeface="Tahoma"/>
                <a:cs typeface="Tahoma"/>
              </a:rPr>
              <a:t> </a:t>
            </a:r>
            <a:r>
              <a:rPr lang="en-US" sz="1200" dirty="0">
                <a:solidFill>
                  <a:srgbClr val="77787B"/>
                </a:solidFill>
                <a:latin typeface="Tahoma"/>
                <a:cs typeface="Tahoma"/>
              </a:rPr>
              <a:t>to</a:t>
            </a:r>
            <a:r>
              <a:rPr lang="en-US" sz="1200" spc="-47" dirty="0">
                <a:solidFill>
                  <a:srgbClr val="77787B"/>
                </a:solidFill>
                <a:latin typeface="Tahoma"/>
                <a:cs typeface="Tahoma"/>
              </a:rPr>
              <a:t> </a:t>
            </a:r>
            <a:r>
              <a:rPr lang="en-US" sz="1200" spc="-13" dirty="0">
                <a:solidFill>
                  <a:srgbClr val="77787B"/>
                </a:solidFill>
                <a:latin typeface="Tahoma"/>
                <a:cs typeface="Tahoma"/>
              </a:rPr>
              <a:t>follow, the LWS Database attempts to provide a common framework to mitigate the issues arising from the limited comparability of the data</a:t>
            </a:r>
            <a:endParaRPr lang="LID4096" dirty="0"/>
          </a:p>
        </p:txBody>
      </p:sp>
      <p:sp>
        <p:nvSpPr>
          <p:cNvPr id="4" name="Slide Number Placeholder 3"/>
          <p:cNvSpPr>
            <a:spLocks noGrp="1"/>
          </p:cNvSpPr>
          <p:nvPr>
            <p:ph type="sldNum" sz="quarter" idx="5"/>
          </p:nvPr>
        </p:nvSpPr>
        <p:spPr/>
        <p:txBody>
          <a:bodyPr/>
          <a:lstStyle/>
          <a:p>
            <a:fld id="{16960D39-ACA8-4ABB-A3AA-C2BA30941E12}" type="slidenum">
              <a:rPr lang="LID4096" smtClean="0"/>
              <a:t>14</a:t>
            </a:fld>
            <a:endParaRPr lang="LID4096"/>
          </a:p>
        </p:txBody>
      </p:sp>
    </p:spTree>
    <p:extLst>
      <p:ext uri="{BB962C8B-B14F-4D97-AF65-F5344CB8AC3E}">
        <p14:creationId xmlns:p14="http://schemas.microsoft.com/office/powerpoint/2010/main" val="4002938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61486" y="1072833"/>
            <a:ext cx="5230178" cy="287643"/>
          </a:xfrm>
          <a:prstGeom prst="rect">
            <a:avLst/>
          </a:prstGeom>
        </p:spPr>
        <p:txBody>
          <a:bodyPr wrap="square" lIns="0" tIns="0" rIns="0" bIns="0">
            <a:spAutoFit/>
          </a:bodyPr>
          <a:lstStyle>
            <a:lvl1pPr>
              <a:defRPr sz="1869" b="1" i="0">
                <a:solidFill>
                  <a:srgbClr val="005078"/>
                </a:solidFill>
                <a:latin typeface="Arial"/>
                <a:cs typeface="Arial"/>
              </a:defRPr>
            </a:lvl1pPr>
          </a:lstStyle>
          <a:p>
            <a:endParaRPr/>
          </a:p>
        </p:txBody>
      </p:sp>
      <p:sp>
        <p:nvSpPr>
          <p:cNvPr id="3" name="Holder 3"/>
          <p:cNvSpPr>
            <a:spLocks noGrp="1"/>
          </p:cNvSpPr>
          <p:nvPr>
            <p:ph type="subTitle" idx="4"/>
          </p:nvPr>
        </p:nvSpPr>
        <p:spPr>
          <a:xfrm>
            <a:off x="922973" y="1938021"/>
            <a:ext cx="4307205" cy="225896"/>
          </a:xfrm>
          <a:prstGeom prst="rect">
            <a:avLst/>
          </a:prstGeom>
        </p:spPr>
        <p:txBody>
          <a:bodyPr wrap="square" lIns="0" tIns="0" rIns="0" bIns="0">
            <a:spAutoFit/>
          </a:bodyPr>
          <a:lstStyle>
            <a:lvl1pPr>
              <a:defRPr sz="1468" b="1" i="0">
                <a:solidFill>
                  <a:srgbClr val="77787B"/>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1/7/2026</a:t>
            </a:fld>
            <a:endParaRPr lang="en-US"/>
          </a:p>
        </p:txBody>
      </p:sp>
      <p:sp>
        <p:nvSpPr>
          <p:cNvPr id="6" name="Holder 6"/>
          <p:cNvSpPr>
            <a:spLocks noGrp="1"/>
          </p:cNvSpPr>
          <p:nvPr>
            <p:ph type="sldNum" sz="quarter" idx="7"/>
          </p:nvPr>
        </p:nvSpPr>
        <p:spPr/>
        <p:txBody>
          <a:bodyPr lIns="0" tIns="0" rIns="0" bIns="0"/>
          <a:lstStyle>
            <a:lvl1pPr>
              <a:defRPr sz="801" b="0" i="0">
                <a:solidFill>
                  <a:srgbClr val="77787B"/>
                </a:solidFill>
                <a:latin typeface="Tahoma"/>
                <a:cs typeface="Tahoma"/>
              </a:defRPr>
            </a:lvl1pPr>
          </a:lstStyle>
          <a:p>
            <a:pPr marL="50852">
              <a:lnSpc>
                <a:spcPts val="901"/>
              </a:lnSpc>
            </a:pPr>
            <a:fld id="{81D60167-4931-47E6-BA6A-407CBD079E47}" type="slidenum">
              <a:rPr lang="en-150" spc="-13" smtClean="0"/>
              <a:pPr marL="50852">
                <a:lnSpc>
                  <a:spcPts val="901"/>
                </a:lnSpc>
              </a:pPr>
              <a:t>‹N›</a:t>
            </a:fld>
            <a:r>
              <a:rPr lang="en-150" spc="-113"/>
              <a:t> </a:t>
            </a:r>
            <a:r>
              <a:rPr lang="en-150" spc="120"/>
              <a:t>/</a:t>
            </a:r>
            <a:r>
              <a:rPr lang="en-150" spc="-113"/>
              <a:t> </a:t>
            </a:r>
            <a:r>
              <a:rPr lang="en-150" spc="-47"/>
              <a:t>80</a:t>
            </a:r>
            <a:endParaRPr lang="en-150" spc="-47"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27198" y="302474"/>
            <a:ext cx="4231772" cy="287643"/>
          </a:xfrm>
        </p:spPr>
        <p:txBody>
          <a:bodyPr lIns="0" tIns="0" rIns="0" bIns="0"/>
          <a:lstStyle>
            <a:lvl1pPr>
              <a:defRPr sz="1869" b="1" i="0">
                <a:solidFill>
                  <a:srgbClr val="005078"/>
                </a:solidFill>
                <a:latin typeface="Arial"/>
                <a:cs typeface="Arial"/>
              </a:defRPr>
            </a:lvl1pPr>
          </a:lstStyle>
          <a:p>
            <a:endParaRPr/>
          </a:p>
        </p:txBody>
      </p:sp>
      <p:sp>
        <p:nvSpPr>
          <p:cNvPr id="3" name="Holder 3"/>
          <p:cNvSpPr>
            <a:spLocks noGrp="1"/>
          </p:cNvSpPr>
          <p:nvPr>
            <p:ph type="body" idx="1"/>
          </p:nvPr>
        </p:nvSpPr>
        <p:spPr>
          <a:xfrm>
            <a:off x="429636" y="827898"/>
            <a:ext cx="5274248" cy="225896"/>
          </a:xfrm>
        </p:spPr>
        <p:txBody>
          <a:bodyPr lIns="0" tIns="0" rIns="0" bIns="0"/>
          <a:lstStyle>
            <a:lvl1pPr>
              <a:defRPr sz="1468" b="1" i="0">
                <a:solidFill>
                  <a:srgbClr val="77787B"/>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1/7/2026</a:t>
            </a:fld>
            <a:endParaRPr lang="en-US"/>
          </a:p>
        </p:txBody>
      </p:sp>
      <p:sp>
        <p:nvSpPr>
          <p:cNvPr id="6" name="Holder 6"/>
          <p:cNvSpPr>
            <a:spLocks noGrp="1"/>
          </p:cNvSpPr>
          <p:nvPr>
            <p:ph type="sldNum" sz="quarter" idx="7"/>
          </p:nvPr>
        </p:nvSpPr>
        <p:spPr/>
        <p:txBody>
          <a:bodyPr lIns="0" tIns="0" rIns="0" bIns="0"/>
          <a:lstStyle>
            <a:lvl1pPr>
              <a:defRPr sz="801" b="0" i="0">
                <a:solidFill>
                  <a:srgbClr val="77787B"/>
                </a:solidFill>
                <a:latin typeface="Tahoma"/>
                <a:cs typeface="Tahoma"/>
              </a:defRPr>
            </a:lvl1pPr>
          </a:lstStyle>
          <a:p>
            <a:pPr marL="50852">
              <a:lnSpc>
                <a:spcPts val="901"/>
              </a:lnSpc>
            </a:pPr>
            <a:fld id="{81D60167-4931-47E6-BA6A-407CBD079E47}" type="slidenum">
              <a:rPr lang="en-150" spc="-13" smtClean="0"/>
              <a:pPr marL="50852">
                <a:lnSpc>
                  <a:spcPts val="901"/>
                </a:lnSpc>
              </a:pPr>
              <a:t>‹N›</a:t>
            </a:fld>
            <a:r>
              <a:rPr lang="en-150" spc="-113"/>
              <a:t> </a:t>
            </a:r>
            <a:r>
              <a:rPr lang="en-150" spc="120"/>
              <a:t>/</a:t>
            </a:r>
            <a:r>
              <a:rPr lang="en-150" spc="-113"/>
              <a:t> </a:t>
            </a:r>
            <a:r>
              <a:rPr lang="en-150" spc="-47"/>
              <a:t>80</a:t>
            </a:r>
            <a:endParaRPr lang="en-150" spc="-47"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27198" y="302474"/>
            <a:ext cx="4231772" cy="287643"/>
          </a:xfrm>
        </p:spPr>
        <p:txBody>
          <a:bodyPr lIns="0" tIns="0" rIns="0" bIns="0"/>
          <a:lstStyle>
            <a:lvl1pPr>
              <a:defRPr sz="1869" b="1" i="0">
                <a:solidFill>
                  <a:srgbClr val="005078"/>
                </a:solidFill>
                <a:latin typeface="Arial"/>
                <a:cs typeface="Arial"/>
              </a:defRPr>
            </a:lvl1pPr>
          </a:lstStyle>
          <a:p>
            <a:endParaRPr/>
          </a:p>
        </p:txBody>
      </p:sp>
      <p:sp>
        <p:nvSpPr>
          <p:cNvPr id="3" name="Holder 3"/>
          <p:cNvSpPr>
            <a:spLocks noGrp="1"/>
          </p:cNvSpPr>
          <p:nvPr>
            <p:ph sz="half" idx="2"/>
          </p:nvPr>
        </p:nvSpPr>
        <p:spPr>
          <a:xfrm>
            <a:off x="307658" y="795973"/>
            <a:ext cx="2676620" cy="169277"/>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168872" y="795973"/>
            <a:ext cx="2676620" cy="169277"/>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1/7/2026</a:t>
            </a:fld>
            <a:endParaRPr lang="en-US"/>
          </a:p>
        </p:txBody>
      </p:sp>
      <p:sp>
        <p:nvSpPr>
          <p:cNvPr id="7" name="Holder 7"/>
          <p:cNvSpPr>
            <a:spLocks noGrp="1"/>
          </p:cNvSpPr>
          <p:nvPr>
            <p:ph type="sldNum" sz="quarter" idx="7"/>
          </p:nvPr>
        </p:nvSpPr>
        <p:spPr/>
        <p:txBody>
          <a:bodyPr lIns="0" tIns="0" rIns="0" bIns="0"/>
          <a:lstStyle>
            <a:lvl1pPr>
              <a:defRPr sz="801" b="0" i="0">
                <a:solidFill>
                  <a:srgbClr val="77787B"/>
                </a:solidFill>
                <a:latin typeface="Tahoma"/>
                <a:cs typeface="Tahoma"/>
              </a:defRPr>
            </a:lvl1pPr>
          </a:lstStyle>
          <a:p>
            <a:pPr marL="50852">
              <a:lnSpc>
                <a:spcPts val="901"/>
              </a:lnSpc>
            </a:pPr>
            <a:fld id="{81D60167-4931-47E6-BA6A-407CBD079E47}" type="slidenum">
              <a:rPr lang="en-150" spc="-13" smtClean="0"/>
              <a:pPr marL="50852">
                <a:lnSpc>
                  <a:spcPts val="901"/>
                </a:lnSpc>
              </a:pPr>
              <a:t>‹N›</a:t>
            </a:fld>
            <a:r>
              <a:rPr lang="en-150" spc="-113"/>
              <a:t> </a:t>
            </a:r>
            <a:r>
              <a:rPr lang="en-150" spc="120"/>
              <a:t>/</a:t>
            </a:r>
            <a:r>
              <a:rPr lang="en-150" spc="-113"/>
              <a:t> </a:t>
            </a:r>
            <a:r>
              <a:rPr lang="en-150" spc="-47"/>
              <a:t>80</a:t>
            </a:r>
            <a:endParaRPr lang="en-150" spc="-47"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27198" y="302474"/>
            <a:ext cx="4231772" cy="287643"/>
          </a:xfrm>
        </p:spPr>
        <p:txBody>
          <a:bodyPr lIns="0" tIns="0" rIns="0" bIns="0"/>
          <a:lstStyle>
            <a:lvl1pPr>
              <a:defRPr sz="1869" b="1" i="0">
                <a:solidFill>
                  <a:srgbClr val="005078"/>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1/7/2026</a:t>
            </a:fld>
            <a:endParaRPr lang="en-US"/>
          </a:p>
        </p:txBody>
      </p:sp>
      <p:sp>
        <p:nvSpPr>
          <p:cNvPr id="5" name="Holder 5"/>
          <p:cNvSpPr>
            <a:spLocks noGrp="1"/>
          </p:cNvSpPr>
          <p:nvPr>
            <p:ph type="sldNum" sz="quarter" idx="7"/>
          </p:nvPr>
        </p:nvSpPr>
        <p:spPr/>
        <p:txBody>
          <a:bodyPr lIns="0" tIns="0" rIns="0" bIns="0"/>
          <a:lstStyle>
            <a:lvl1pPr>
              <a:defRPr sz="801" b="0" i="0">
                <a:solidFill>
                  <a:srgbClr val="77787B"/>
                </a:solidFill>
                <a:latin typeface="Tahoma"/>
                <a:cs typeface="Tahoma"/>
              </a:defRPr>
            </a:lvl1pPr>
          </a:lstStyle>
          <a:p>
            <a:pPr marL="50852">
              <a:lnSpc>
                <a:spcPts val="901"/>
              </a:lnSpc>
            </a:pPr>
            <a:fld id="{81D60167-4931-47E6-BA6A-407CBD079E47}" type="slidenum">
              <a:rPr lang="en-150" spc="-13" smtClean="0"/>
              <a:pPr marL="50852">
                <a:lnSpc>
                  <a:spcPts val="901"/>
                </a:lnSpc>
              </a:pPr>
              <a:t>‹N›</a:t>
            </a:fld>
            <a:r>
              <a:rPr lang="en-150" spc="-113"/>
              <a:t> </a:t>
            </a:r>
            <a:r>
              <a:rPr lang="en-150" spc="120"/>
              <a:t>/</a:t>
            </a:r>
            <a:r>
              <a:rPr lang="en-150" spc="-113"/>
              <a:t> </a:t>
            </a:r>
            <a:r>
              <a:rPr lang="en-150" spc="-47"/>
              <a:t>80</a:t>
            </a:r>
            <a:endParaRPr lang="en-150" spc="-47"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1/7/2026</a:t>
            </a:fld>
            <a:endParaRPr lang="en-US"/>
          </a:p>
        </p:txBody>
      </p:sp>
      <p:sp>
        <p:nvSpPr>
          <p:cNvPr id="4" name="Holder 4"/>
          <p:cNvSpPr>
            <a:spLocks noGrp="1"/>
          </p:cNvSpPr>
          <p:nvPr>
            <p:ph type="sldNum" sz="quarter" idx="7"/>
          </p:nvPr>
        </p:nvSpPr>
        <p:spPr/>
        <p:txBody>
          <a:bodyPr lIns="0" tIns="0" rIns="0" bIns="0"/>
          <a:lstStyle>
            <a:lvl1pPr>
              <a:defRPr sz="801" b="0" i="0">
                <a:solidFill>
                  <a:srgbClr val="77787B"/>
                </a:solidFill>
                <a:latin typeface="Tahoma"/>
                <a:cs typeface="Tahoma"/>
              </a:defRPr>
            </a:lvl1pPr>
          </a:lstStyle>
          <a:p>
            <a:pPr marL="50852">
              <a:lnSpc>
                <a:spcPts val="901"/>
              </a:lnSpc>
            </a:pPr>
            <a:fld id="{81D60167-4931-47E6-BA6A-407CBD079E47}" type="slidenum">
              <a:rPr lang="en-150" spc="-13" smtClean="0"/>
              <a:pPr marL="50852">
                <a:lnSpc>
                  <a:spcPts val="901"/>
                </a:lnSpc>
              </a:pPr>
              <a:t>‹N›</a:t>
            </a:fld>
            <a:r>
              <a:rPr lang="en-150" spc="-113"/>
              <a:t> </a:t>
            </a:r>
            <a:r>
              <a:rPr lang="en-150" spc="120"/>
              <a:t>/</a:t>
            </a:r>
            <a:r>
              <a:rPr lang="en-150" spc="-113"/>
              <a:t> </a:t>
            </a:r>
            <a:r>
              <a:rPr lang="en-150" spc="-47"/>
              <a:t>80</a:t>
            </a:r>
            <a:endParaRPr lang="en-150" spc="-47"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0210" y="2268714"/>
            <a:ext cx="5230178" cy="310534"/>
          </a:xfrm>
        </p:spPr>
        <p:txBody>
          <a:bodyPr anchor="t"/>
          <a:lstStyle>
            <a:lvl1pPr algn="ctr">
              <a:defRPr sz="2018" b="0" cap="none" baseline="0">
                <a:solidFill>
                  <a:schemeClr val="tx2"/>
                </a:solidFill>
                <a:latin typeface="Gotham Bold"/>
              </a:defRPr>
            </a:lvl1pPr>
          </a:lstStyle>
          <a:p>
            <a:r>
              <a:rPr lang="en-US" dirty="0"/>
              <a:t>Presentation Title</a:t>
            </a:r>
          </a:p>
        </p:txBody>
      </p:sp>
      <p:sp>
        <p:nvSpPr>
          <p:cNvPr id="3" name="Text Placeholder 2"/>
          <p:cNvSpPr>
            <a:spLocks noGrp="1"/>
          </p:cNvSpPr>
          <p:nvPr>
            <p:ph type="body" idx="1" hasCustomPrompt="1"/>
          </p:nvPr>
        </p:nvSpPr>
        <p:spPr>
          <a:xfrm>
            <a:off x="410210" y="2804077"/>
            <a:ext cx="5230178" cy="310598"/>
          </a:xfrm>
        </p:spPr>
        <p:txBody>
          <a:bodyPr anchor="b"/>
          <a:lstStyle>
            <a:lvl1pPr marL="0" indent="0" algn="ctr">
              <a:buNone/>
              <a:defRPr sz="1009" b="0" i="0" baseline="0">
                <a:solidFill>
                  <a:schemeClr val="accent5"/>
                </a:solidFill>
                <a:latin typeface="+mn-ea"/>
                <a:ea typeface="+mn-ea"/>
              </a:defRPr>
            </a:lvl1pPr>
            <a:lvl2pPr marL="230703" indent="0">
              <a:buNone/>
              <a:defRPr sz="908">
                <a:solidFill>
                  <a:schemeClr val="tx1">
                    <a:tint val="75000"/>
                  </a:schemeClr>
                </a:solidFill>
              </a:defRPr>
            </a:lvl2pPr>
            <a:lvl3pPr marL="461406" indent="0">
              <a:buNone/>
              <a:defRPr sz="807">
                <a:solidFill>
                  <a:schemeClr val="tx1">
                    <a:tint val="75000"/>
                  </a:schemeClr>
                </a:solidFill>
              </a:defRPr>
            </a:lvl3pPr>
            <a:lvl4pPr marL="692109" indent="0">
              <a:buNone/>
              <a:defRPr sz="706">
                <a:solidFill>
                  <a:schemeClr val="tx1">
                    <a:tint val="75000"/>
                  </a:schemeClr>
                </a:solidFill>
              </a:defRPr>
            </a:lvl4pPr>
            <a:lvl5pPr marL="922812" indent="0">
              <a:buNone/>
              <a:defRPr sz="706">
                <a:solidFill>
                  <a:schemeClr val="tx1">
                    <a:tint val="75000"/>
                  </a:schemeClr>
                </a:solidFill>
              </a:defRPr>
            </a:lvl5pPr>
            <a:lvl6pPr marL="1153516" indent="0">
              <a:buNone/>
              <a:defRPr sz="706">
                <a:solidFill>
                  <a:schemeClr val="tx1">
                    <a:tint val="75000"/>
                  </a:schemeClr>
                </a:solidFill>
              </a:defRPr>
            </a:lvl6pPr>
            <a:lvl7pPr marL="1384219" indent="0">
              <a:buNone/>
              <a:defRPr sz="706">
                <a:solidFill>
                  <a:schemeClr val="tx1">
                    <a:tint val="75000"/>
                  </a:schemeClr>
                </a:solidFill>
              </a:defRPr>
            </a:lvl7pPr>
            <a:lvl8pPr marL="1614922" indent="0">
              <a:buNone/>
              <a:defRPr sz="706">
                <a:solidFill>
                  <a:schemeClr val="tx1">
                    <a:tint val="75000"/>
                  </a:schemeClr>
                </a:solidFill>
              </a:defRPr>
            </a:lvl8pPr>
            <a:lvl9pPr marL="1845625" indent="0">
              <a:buNone/>
              <a:defRPr sz="706">
                <a:solidFill>
                  <a:schemeClr val="tx1">
                    <a:tint val="75000"/>
                  </a:schemeClr>
                </a:solidFill>
              </a:defRPr>
            </a:lvl9pPr>
          </a:lstStyle>
          <a:p>
            <a:pPr lvl="0"/>
            <a:r>
              <a:rPr lang="en-US" dirty="0"/>
              <a:t>Name</a:t>
            </a:r>
          </a:p>
          <a:p>
            <a:pPr lvl="0"/>
            <a:r>
              <a:rPr lang="en-US" dirty="0"/>
              <a:t>Purpose of Presentation</a:t>
            </a:r>
          </a:p>
        </p:txBody>
      </p:sp>
      <p:pic>
        <p:nvPicPr>
          <p:cNvPr id="1027" name="Picture 3"/>
          <p:cNvPicPr>
            <a:picLocks noChangeAspect="1" noChangeArrowheads="1"/>
          </p:cNvPicPr>
          <p:nvPr userDrawn="1"/>
        </p:nvPicPr>
        <p:blipFill>
          <a:blip r:embed="rId2" cstate="print"/>
          <a:srcRect/>
          <a:stretch>
            <a:fillRect/>
          </a:stretch>
        </p:blipFill>
        <p:spPr bwMode="auto">
          <a:xfrm>
            <a:off x="1897221" y="269170"/>
            <a:ext cx="1961317" cy="1898606"/>
          </a:xfrm>
          <a:prstGeom prst="rect">
            <a:avLst/>
          </a:prstGeom>
          <a:noFill/>
          <a:ln w="9525">
            <a:noFill/>
            <a:miter lim="800000"/>
            <a:headEnd/>
            <a:tailEnd/>
          </a:ln>
        </p:spPr>
      </p:pic>
    </p:spTree>
    <p:extLst>
      <p:ext uri="{BB962C8B-B14F-4D97-AF65-F5344CB8AC3E}">
        <p14:creationId xmlns:p14="http://schemas.microsoft.com/office/powerpoint/2010/main" val="3352259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30630" y="322958"/>
            <a:ext cx="3691890" cy="155299"/>
          </a:xfrm>
        </p:spPr>
        <p:txBody>
          <a:bodyPr anchor="b"/>
          <a:lstStyle>
            <a:lvl1pPr algn="l">
              <a:defRPr sz="1009" b="1"/>
            </a:lvl1pPr>
          </a:lstStyle>
          <a:p>
            <a:r>
              <a:rPr lang="en-US"/>
              <a:t>Click to edit Master title style</a:t>
            </a:r>
          </a:p>
        </p:txBody>
      </p:sp>
      <p:sp>
        <p:nvSpPr>
          <p:cNvPr id="3" name="Picture Placeholder 2"/>
          <p:cNvSpPr>
            <a:spLocks noGrp="1"/>
          </p:cNvSpPr>
          <p:nvPr>
            <p:ph type="pic" idx="1"/>
          </p:nvPr>
        </p:nvSpPr>
        <p:spPr>
          <a:xfrm>
            <a:off x="1230630" y="538339"/>
            <a:ext cx="3691890" cy="248530"/>
          </a:xfrm>
        </p:spPr>
        <p:txBody>
          <a:bodyPr/>
          <a:lstStyle>
            <a:lvl1pPr marL="0" indent="0">
              <a:buNone/>
              <a:defRPr sz="1615"/>
            </a:lvl1pPr>
            <a:lvl2pPr marL="230703" indent="0">
              <a:buNone/>
              <a:defRPr sz="1413"/>
            </a:lvl2pPr>
            <a:lvl3pPr marL="461406" indent="0">
              <a:buNone/>
              <a:defRPr sz="1211"/>
            </a:lvl3pPr>
            <a:lvl4pPr marL="692109" indent="0">
              <a:buNone/>
              <a:defRPr sz="1009"/>
            </a:lvl4pPr>
            <a:lvl5pPr marL="922812" indent="0">
              <a:buNone/>
              <a:defRPr sz="1009"/>
            </a:lvl5pPr>
            <a:lvl6pPr marL="1153516" indent="0">
              <a:buNone/>
              <a:defRPr sz="1009"/>
            </a:lvl6pPr>
            <a:lvl7pPr marL="1384219" indent="0">
              <a:buNone/>
              <a:defRPr sz="1009"/>
            </a:lvl7pPr>
            <a:lvl8pPr marL="1614922" indent="0">
              <a:buNone/>
              <a:defRPr sz="1009"/>
            </a:lvl8pPr>
            <a:lvl9pPr marL="1845625" indent="0">
              <a:buNone/>
              <a:defRPr sz="1009"/>
            </a:lvl9pPr>
          </a:lstStyle>
          <a:p>
            <a:r>
              <a:rPr lang="en-US"/>
              <a:t>Click icon to add picture</a:t>
            </a:r>
            <a:endParaRPr lang="en-US" dirty="0"/>
          </a:p>
        </p:txBody>
      </p:sp>
      <p:sp>
        <p:nvSpPr>
          <p:cNvPr id="4" name="Text Placeholder 3"/>
          <p:cNvSpPr>
            <a:spLocks noGrp="1"/>
          </p:cNvSpPr>
          <p:nvPr>
            <p:ph type="body" sz="half" idx="2"/>
          </p:nvPr>
        </p:nvSpPr>
        <p:spPr>
          <a:xfrm>
            <a:off x="1206060" y="2708518"/>
            <a:ext cx="3691890" cy="108619"/>
          </a:xfrm>
        </p:spPr>
        <p:txBody>
          <a:bodyPr/>
          <a:lstStyle>
            <a:lvl1pPr marL="0" indent="0">
              <a:buNone/>
              <a:defRPr sz="706"/>
            </a:lvl1pPr>
            <a:lvl2pPr marL="230703" indent="0">
              <a:buNone/>
              <a:defRPr sz="606"/>
            </a:lvl2pPr>
            <a:lvl3pPr marL="461406" indent="0">
              <a:buNone/>
              <a:defRPr sz="505"/>
            </a:lvl3pPr>
            <a:lvl4pPr marL="692109" indent="0">
              <a:buNone/>
              <a:defRPr sz="454"/>
            </a:lvl4pPr>
            <a:lvl5pPr marL="922812" indent="0">
              <a:buNone/>
              <a:defRPr sz="454"/>
            </a:lvl5pPr>
            <a:lvl6pPr marL="1153516" indent="0">
              <a:buNone/>
              <a:defRPr sz="454"/>
            </a:lvl6pPr>
            <a:lvl7pPr marL="1384219" indent="0">
              <a:buNone/>
              <a:defRPr sz="454"/>
            </a:lvl7pPr>
            <a:lvl8pPr marL="1614922" indent="0">
              <a:buNone/>
              <a:defRPr sz="454"/>
            </a:lvl8pPr>
            <a:lvl9pPr marL="1845625" indent="0">
              <a:buNone/>
              <a:defRPr sz="454"/>
            </a:lvl9pPr>
          </a:lstStyle>
          <a:p>
            <a:pPr lvl="0"/>
            <a:r>
              <a:rPr lang="en-US"/>
              <a:t>Click to edit Master text styles</a:t>
            </a:r>
          </a:p>
        </p:txBody>
      </p:sp>
    </p:spTree>
    <p:extLst>
      <p:ext uri="{BB962C8B-B14F-4D97-AF65-F5344CB8AC3E}">
        <p14:creationId xmlns:p14="http://schemas.microsoft.com/office/powerpoint/2010/main" val="537369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9" cstate="print"/>
          <a:stretch>
            <a:fillRect/>
          </a:stretch>
        </p:blipFill>
        <p:spPr>
          <a:xfrm>
            <a:off x="5160731" y="0"/>
            <a:ext cx="845778" cy="571944"/>
          </a:xfrm>
          <a:prstGeom prst="rect">
            <a:avLst/>
          </a:prstGeom>
        </p:spPr>
      </p:pic>
      <p:sp>
        <p:nvSpPr>
          <p:cNvPr id="2" name="Holder 2"/>
          <p:cNvSpPr>
            <a:spLocks noGrp="1"/>
          </p:cNvSpPr>
          <p:nvPr>
            <p:ph type="title"/>
          </p:nvPr>
        </p:nvSpPr>
        <p:spPr>
          <a:xfrm>
            <a:off x="127198" y="302474"/>
            <a:ext cx="4231772" cy="215444"/>
          </a:xfrm>
          <a:prstGeom prst="rect">
            <a:avLst/>
          </a:prstGeom>
        </p:spPr>
        <p:txBody>
          <a:bodyPr wrap="square" lIns="0" tIns="0" rIns="0" bIns="0">
            <a:spAutoFit/>
          </a:bodyPr>
          <a:lstStyle>
            <a:lvl1pPr>
              <a:defRPr sz="1400" b="1" i="0">
                <a:solidFill>
                  <a:srgbClr val="005078"/>
                </a:solidFill>
                <a:latin typeface="Arial"/>
                <a:cs typeface="Arial"/>
              </a:defRPr>
            </a:lvl1pPr>
          </a:lstStyle>
          <a:p>
            <a:endParaRPr/>
          </a:p>
        </p:txBody>
      </p:sp>
      <p:sp>
        <p:nvSpPr>
          <p:cNvPr id="3" name="Holder 3"/>
          <p:cNvSpPr>
            <a:spLocks noGrp="1"/>
          </p:cNvSpPr>
          <p:nvPr>
            <p:ph type="body" idx="1"/>
          </p:nvPr>
        </p:nvSpPr>
        <p:spPr>
          <a:xfrm>
            <a:off x="429636" y="827898"/>
            <a:ext cx="5274248" cy="169277"/>
          </a:xfrm>
          <a:prstGeom prst="rect">
            <a:avLst/>
          </a:prstGeom>
        </p:spPr>
        <p:txBody>
          <a:bodyPr wrap="square" lIns="0" tIns="0" rIns="0" bIns="0">
            <a:spAutoFit/>
          </a:bodyPr>
          <a:lstStyle>
            <a:lvl1pPr>
              <a:defRPr sz="1100" b="1" i="0">
                <a:solidFill>
                  <a:srgbClr val="77787B"/>
                </a:solidFill>
                <a:latin typeface="Arial"/>
                <a:cs typeface="Arial"/>
              </a:defRPr>
            </a:lvl1pPr>
          </a:lstStyle>
          <a:p>
            <a:endParaRPr/>
          </a:p>
        </p:txBody>
      </p:sp>
      <p:sp>
        <p:nvSpPr>
          <p:cNvPr id="4" name="Holder 4"/>
          <p:cNvSpPr>
            <a:spLocks noGrp="1"/>
          </p:cNvSpPr>
          <p:nvPr>
            <p:ph type="ftr" sz="quarter" idx="5"/>
          </p:nvPr>
        </p:nvSpPr>
        <p:spPr>
          <a:xfrm>
            <a:off x="2092071" y="3218498"/>
            <a:ext cx="1969008"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07658" y="3218498"/>
            <a:ext cx="1415225"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1/7/2026</a:t>
            </a:fld>
            <a:endParaRPr lang="en-US"/>
          </a:p>
        </p:txBody>
      </p:sp>
      <p:sp>
        <p:nvSpPr>
          <p:cNvPr id="6" name="Holder 6"/>
          <p:cNvSpPr>
            <a:spLocks noGrp="1"/>
          </p:cNvSpPr>
          <p:nvPr>
            <p:ph type="sldNum" sz="quarter" idx="7"/>
          </p:nvPr>
        </p:nvSpPr>
        <p:spPr>
          <a:xfrm>
            <a:off x="5686798" y="3341243"/>
            <a:ext cx="372918" cy="230832"/>
          </a:xfrm>
          <a:prstGeom prst="rect">
            <a:avLst/>
          </a:prstGeom>
        </p:spPr>
        <p:txBody>
          <a:bodyPr wrap="square" lIns="0" tIns="0" rIns="0" bIns="0">
            <a:spAutoFit/>
          </a:bodyPr>
          <a:lstStyle>
            <a:lvl1pPr>
              <a:defRPr sz="801" b="0" i="0">
                <a:solidFill>
                  <a:srgbClr val="77787B"/>
                </a:solidFill>
                <a:latin typeface="Tahoma"/>
                <a:cs typeface="Tahoma"/>
              </a:defRPr>
            </a:lvl1pPr>
          </a:lstStyle>
          <a:p>
            <a:pPr marL="50852">
              <a:lnSpc>
                <a:spcPts val="901"/>
              </a:lnSpc>
            </a:pPr>
            <a:fld id="{81D60167-4931-47E6-BA6A-407CBD079E47}" type="slidenum">
              <a:rPr lang="en-150" spc="-13" smtClean="0"/>
              <a:pPr marL="50852">
                <a:lnSpc>
                  <a:spcPts val="901"/>
                </a:lnSpc>
              </a:pPr>
              <a:t>‹N›</a:t>
            </a:fld>
            <a:r>
              <a:rPr lang="en-150" spc="-113"/>
              <a:t> </a:t>
            </a:r>
            <a:r>
              <a:rPr lang="en-150" spc="120"/>
              <a:t>/</a:t>
            </a:r>
            <a:r>
              <a:rPr lang="en-150" spc="-113"/>
              <a:t> </a:t>
            </a:r>
            <a:r>
              <a:rPr lang="en-150" spc="-47"/>
              <a:t>80</a:t>
            </a:r>
            <a:endParaRPr lang="en-150" spc="-47"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defRPr>
          <a:latin typeface="+mj-lt"/>
          <a:ea typeface="+mj-ea"/>
          <a:cs typeface="+mj-cs"/>
        </a:defRPr>
      </a:lvl1pPr>
    </p:titleStyle>
    <p:bodyStyle>
      <a:lvl1pPr marL="0">
        <a:defRPr>
          <a:latin typeface="+mn-lt"/>
          <a:ea typeface="+mn-ea"/>
          <a:cs typeface="+mn-cs"/>
        </a:defRPr>
      </a:lvl1pPr>
      <a:lvl2pPr marL="610225">
        <a:defRPr>
          <a:latin typeface="+mn-lt"/>
          <a:ea typeface="+mn-ea"/>
          <a:cs typeface="+mn-cs"/>
        </a:defRPr>
      </a:lvl2pPr>
      <a:lvl3pPr marL="1220450">
        <a:defRPr>
          <a:latin typeface="+mn-lt"/>
          <a:ea typeface="+mn-ea"/>
          <a:cs typeface="+mn-cs"/>
        </a:defRPr>
      </a:lvl3pPr>
      <a:lvl4pPr marL="1830675">
        <a:defRPr>
          <a:latin typeface="+mn-lt"/>
          <a:ea typeface="+mn-ea"/>
          <a:cs typeface="+mn-cs"/>
        </a:defRPr>
      </a:lvl4pPr>
      <a:lvl5pPr marL="2440899">
        <a:defRPr>
          <a:latin typeface="+mn-lt"/>
          <a:ea typeface="+mn-ea"/>
          <a:cs typeface="+mn-cs"/>
        </a:defRPr>
      </a:lvl5pPr>
      <a:lvl6pPr marL="3051124">
        <a:defRPr>
          <a:latin typeface="+mn-lt"/>
          <a:ea typeface="+mn-ea"/>
          <a:cs typeface="+mn-cs"/>
        </a:defRPr>
      </a:lvl6pPr>
      <a:lvl7pPr marL="3661349">
        <a:defRPr>
          <a:latin typeface="+mn-lt"/>
          <a:ea typeface="+mn-ea"/>
          <a:cs typeface="+mn-cs"/>
        </a:defRPr>
      </a:lvl7pPr>
      <a:lvl8pPr marL="4271574">
        <a:defRPr>
          <a:latin typeface="+mn-lt"/>
          <a:ea typeface="+mn-ea"/>
          <a:cs typeface="+mn-cs"/>
        </a:defRPr>
      </a:lvl8pPr>
      <a:lvl9pPr marL="4881799">
        <a:defRPr>
          <a:latin typeface="+mn-lt"/>
          <a:ea typeface="+mn-ea"/>
          <a:cs typeface="+mn-cs"/>
        </a:defRPr>
      </a:lvl9pPr>
    </p:bodyStyle>
    <p:otherStyle>
      <a:lvl1pPr marL="0">
        <a:defRPr>
          <a:latin typeface="+mn-lt"/>
          <a:ea typeface="+mn-ea"/>
          <a:cs typeface="+mn-cs"/>
        </a:defRPr>
      </a:lvl1pPr>
      <a:lvl2pPr marL="610225">
        <a:defRPr>
          <a:latin typeface="+mn-lt"/>
          <a:ea typeface="+mn-ea"/>
          <a:cs typeface="+mn-cs"/>
        </a:defRPr>
      </a:lvl2pPr>
      <a:lvl3pPr marL="1220450">
        <a:defRPr>
          <a:latin typeface="+mn-lt"/>
          <a:ea typeface="+mn-ea"/>
          <a:cs typeface="+mn-cs"/>
        </a:defRPr>
      </a:lvl3pPr>
      <a:lvl4pPr marL="1830675">
        <a:defRPr>
          <a:latin typeface="+mn-lt"/>
          <a:ea typeface="+mn-ea"/>
          <a:cs typeface="+mn-cs"/>
        </a:defRPr>
      </a:lvl4pPr>
      <a:lvl5pPr marL="2440899">
        <a:defRPr>
          <a:latin typeface="+mn-lt"/>
          <a:ea typeface="+mn-ea"/>
          <a:cs typeface="+mn-cs"/>
        </a:defRPr>
      </a:lvl5pPr>
      <a:lvl6pPr marL="3051124">
        <a:defRPr>
          <a:latin typeface="+mn-lt"/>
          <a:ea typeface="+mn-ea"/>
          <a:cs typeface="+mn-cs"/>
        </a:defRPr>
      </a:lvl6pPr>
      <a:lvl7pPr marL="3661349">
        <a:defRPr>
          <a:latin typeface="+mn-lt"/>
          <a:ea typeface="+mn-ea"/>
          <a:cs typeface="+mn-cs"/>
        </a:defRPr>
      </a:lvl7pPr>
      <a:lvl8pPr marL="4271574">
        <a:defRPr>
          <a:latin typeface="+mn-lt"/>
          <a:ea typeface="+mn-ea"/>
          <a:cs typeface="+mn-cs"/>
        </a:defRPr>
      </a:lvl8pPr>
      <a:lvl9pPr marL="4881799">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993" y="2268714"/>
            <a:ext cx="4382382" cy="452261"/>
          </a:xfrm>
        </p:spPr>
        <p:txBody>
          <a:bodyPr>
            <a:normAutofit fontScale="90000"/>
          </a:bodyPr>
          <a:lstStyle/>
          <a:p>
            <a:r>
              <a:rPr lang="en-US" sz="1615" dirty="0"/>
              <a:t>Comparative survey data on wealth from the Luxembourg Wealth Study </a:t>
            </a:r>
            <a:endParaRPr lang="en-US" sz="1615" i="1" dirty="0"/>
          </a:p>
        </p:txBody>
      </p:sp>
      <p:sp>
        <p:nvSpPr>
          <p:cNvPr id="3" name="Text Placeholder 2"/>
          <p:cNvSpPr>
            <a:spLocks noGrp="1"/>
          </p:cNvSpPr>
          <p:nvPr>
            <p:ph type="body" idx="1"/>
          </p:nvPr>
        </p:nvSpPr>
        <p:spPr>
          <a:xfrm>
            <a:off x="934995" y="2720975"/>
            <a:ext cx="3999089" cy="580985"/>
          </a:xfrm>
        </p:spPr>
        <p:txBody>
          <a:bodyPr>
            <a:noAutofit/>
          </a:bodyPr>
          <a:lstStyle/>
          <a:p>
            <a:r>
              <a:rPr lang="en-US" sz="807" dirty="0">
                <a:solidFill>
                  <a:schemeClr val="bg1">
                    <a:lumMod val="50000"/>
                  </a:schemeClr>
                </a:solidFill>
              </a:rPr>
              <a:t>19</a:t>
            </a:r>
            <a:r>
              <a:rPr lang="en-US" sz="807" baseline="30000" dirty="0">
                <a:solidFill>
                  <a:schemeClr val="bg1">
                    <a:lumMod val="50000"/>
                  </a:schemeClr>
                </a:solidFill>
              </a:rPr>
              <a:t>th</a:t>
            </a:r>
            <a:r>
              <a:rPr lang="en-US" sz="807" dirty="0">
                <a:solidFill>
                  <a:schemeClr val="bg1">
                    <a:lumMod val="50000"/>
                  </a:schemeClr>
                </a:solidFill>
              </a:rPr>
              <a:t> Winter School on Inequality and Social Welfare Theory </a:t>
            </a:r>
            <a:br>
              <a:rPr lang="en-US" sz="807" dirty="0">
                <a:solidFill>
                  <a:schemeClr val="bg1">
                    <a:lumMod val="50000"/>
                  </a:schemeClr>
                </a:solidFill>
              </a:rPr>
            </a:br>
            <a:r>
              <a:rPr lang="en-US" sz="807" dirty="0">
                <a:solidFill>
                  <a:schemeClr val="bg1">
                    <a:lumMod val="50000"/>
                  </a:schemeClr>
                </a:solidFill>
              </a:rPr>
              <a:t>January 7-9, 2026 – Alba di </a:t>
            </a:r>
            <a:r>
              <a:rPr lang="en-US" sz="807" dirty="0" err="1">
                <a:solidFill>
                  <a:schemeClr val="bg1">
                    <a:lumMod val="50000"/>
                  </a:schemeClr>
                </a:solidFill>
              </a:rPr>
              <a:t>Canazei</a:t>
            </a:r>
            <a:endParaRPr lang="en-US" sz="807" dirty="0">
              <a:solidFill>
                <a:schemeClr val="bg1">
                  <a:lumMod val="50000"/>
                </a:schemeClr>
              </a:solidFill>
            </a:endParaRPr>
          </a:p>
          <a:p>
            <a:endParaRPr lang="en-US" sz="807" dirty="0"/>
          </a:p>
          <a:p>
            <a:r>
              <a:rPr lang="en-US" sz="807" b="1" dirty="0">
                <a:solidFill>
                  <a:schemeClr val="tx2"/>
                </a:solidFill>
                <a:latin typeface="Gotham Bold"/>
                <a:ea typeface="+mj-ea"/>
                <a:cs typeface="+mj-cs"/>
              </a:rPr>
              <a:t>Teresa Munzi &amp; Philippe Van </a:t>
            </a:r>
            <a:r>
              <a:rPr lang="en-US" sz="807" b="1" dirty="0" err="1">
                <a:solidFill>
                  <a:schemeClr val="tx2"/>
                </a:solidFill>
                <a:latin typeface="Gotham Bold"/>
                <a:ea typeface="+mj-ea"/>
                <a:cs typeface="+mj-cs"/>
              </a:rPr>
              <a:t>Kerm</a:t>
            </a:r>
            <a:endParaRPr lang="en-US" sz="807" b="1" dirty="0">
              <a:solidFill>
                <a:schemeClr val="tx2"/>
              </a:solidFill>
              <a:latin typeface="Gotham Bold"/>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D6D93-58AE-4F38-800D-9C7FF2B62076}"/>
              </a:ext>
            </a:extLst>
          </p:cNvPr>
          <p:cNvSpPr>
            <a:spLocks noGrp="1"/>
          </p:cNvSpPr>
          <p:nvPr>
            <p:ph type="title"/>
          </p:nvPr>
        </p:nvSpPr>
        <p:spPr>
          <a:xfrm>
            <a:off x="4219575" y="1044575"/>
            <a:ext cx="1752600" cy="287643"/>
          </a:xfrm>
        </p:spPr>
        <p:txBody>
          <a:bodyPr/>
          <a:lstStyle/>
          <a:p>
            <a:r>
              <a:rPr lang="en-US" dirty="0"/>
              <a:t>LWS Database</a:t>
            </a:r>
            <a:endParaRPr lang="LID4096" dirty="0"/>
          </a:p>
        </p:txBody>
      </p:sp>
      <p:pic>
        <p:nvPicPr>
          <p:cNvPr id="4" name="Picture 3">
            <a:extLst>
              <a:ext uri="{FF2B5EF4-FFF2-40B4-BE49-F238E27FC236}">
                <a16:creationId xmlns:a16="http://schemas.microsoft.com/office/drawing/2014/main" id="{89F99C07-8477-49BF-BEE4-5F096D80FD84}"/>
              </a:ext>
            </a:extLst>
          </p:cNvPr>
          <p:cNvPicPr>
            <a:picLocks noChangeAspect="1"/>
          </p:cNvPicPr>
          <p:nvPr/>
        </p:nvPicPr>
        <p:blipFill>
          <a:blip r:embed="rId2"/>
          <a:stretch>
            <a:fillRect/>
          </a:stretch>
        </p:blipFill>
        <p:spPr>
          <a:xfrm>
            <a:off x="8285" y="0"/>
            <a:ext cx="4099003" cy="3460750"/>
          </a:xfrm>
          <a:prstGeom prst="rect">
            <a:avLst/>
          </a:prstGeom>
        </p:spPr>
      </p:pic>
    </p:spTree>
    <p:extLst>
      <p:ext uri="{BB962C8B-B14F-4D97-AF65-F5344CB8AC3E}">
        <p14:creationId xmlns:p14="http://schemas.microsoft.com/office/powerpoint/2010/main" val="646313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98F92-2074-0AD7-8DE5-4C9399B427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2A9E71-CDFC-8E24-2E61-89F1F168CCDD}"/>
              </a:ext>
            </a:extLst>
          </p:cNvPr>
          <p:cNvSpPr>
            <a:spLocks noGrp="1"/>
          </p:cNvSpPr>
          <p:nvPr>
            <p:ph type="title"/>
          </p:nvPr>
        </p:nvSpPr>
        <p:spPr>
          <a:xfrm>
            <a:off x="992444" y="153631"/>
            <a:ext cx="4230291" cy="307658"/>
          </a:xfrm>
          <a:ln>
            <a:noFill/>
          </a:ln>
        </p:spPr>
        <p:txBody>
          <a:bodyPr vert="horz" wrap="square" lIns="46149" tIns="23074" rIns="46149" bIns="23074" rtlCol="0" anchor="t" anchorCtr="0">
            <a:noAutofit/>
          </a:bodyPr>
          <a:lstStyle/>
          <a:p>
            <a:r>
              <a:rPr lang="en-US" sz="1817" dirty="0"/>
              <a:t>Contents</a:t>
            </a:r>
            <a:endParaRPr lang="en-US" sz="1817" i="1" dirty="0"/>
          </a:p>
        </p:txBody>
      </p:sp>
      <p:sp>
        <p:nvSpPr>
          <p:cNvPr id="3" name="Content Placeholder 2">
            <a:extLst>
              <a:ext uri="{FF2B5EF4-FFF2-40B4-BE49-F238E27FC236}">
                <a16:creationId xmlns:a16="http://schemas.microsoft.com/office/drawing/2014/main" id="{1D5A2142-C336-8201-44A3-861C751467AF}"/>
              </a:ext>
            </a:extLst>
          </p:cNvPr>
          <p:cNvSpPr>
            <a:spLocks noGrp="1"/>
          </p:cNvSpPr>
          <p:nvPr>
            <p:ph idx="1"/>
          </p:nvPr>
        </p:nvSpPr>
        <p:spPr>
          <a:xfrm>
            <a:off x="638175" y="892175"/>
            <a:ext cx="4432159" cy="2384346"/>
          </a:xfrm>
        </p:spPr>
        <p:txBody>
          <a:bodyPr>
            <a:normAutofit/>
          </a:bodyPr>
          <a:lstStyle/>
          <a:p>
            <a:pPr marL="22432" algn="ctr">
              <a:spcBef>
                <a:spcPts val="151"/>
              </a:spcBef>
              <a:spcAft>
                <a:spcPts val="303"/>
              </a:spcAft>
              <a:buClr>
                <a:schemeClr val="accent2">
                  <a:lumMod val="50000"/>
                </a:schemeClr>
              </a:buClr>
              <a:buSzPct val="66000"/>
            </a:pPr>
            <a:r>
              <a:rPr lang="en-GB" sz="2400" dirty="0">
                <a:solidFill>
                  <a:schemeClr val="bg1">
                    <a:lumMod val="65000"/>
                  </a:schemeClr>
                </a:solidFill>
                <a:latin typeface="Gotham Bold"/>
              </a:rPr>
              <a:t>LIS and its Databases</a:t>
            </a:r>
          </a:p>
          <a:p>
            <a:pPr marL="22432" algn="ctr">
              <a:spcBef>
                <a:spcPts val="151"/>
              </a:spcBef>
              <a:spcAft>
                <a:spcPts val="303"/>
              </a:spcAft>
              <a:buClr>
                <a:schemeClr val="accent2">
                  <a:lumMod val="50000"/>
                </a:schemeClr>
              </a:buClr>
              <a:buSzPct val="66000"/>
            </a:pPr>
            <a:r>
              <a:rPr lang="en-GB" sz="2400" dirty="0">
                <a:solidFill>
                  <a:srgbClr val="C00000"/>
                </a:solidFill>
                <a:latin typeface="Gotham Bold"/>
              </a:rPr>
              <a:t>Wealth data and LWS </a:t>
            </a:r>
          </a:p>
          <a:p>
            <a:pPr marL="22432" algn="ctr">
              <a:spcBef>
                <a:spcPts val="151"/>
              </a:spcBef>
              <a:spcAft>
                <a:spcPts val="303"/>
              </a:spcAft>
              <a:buClr>
                <a:schemeClr val="accent2">
                  <a:lumMod val="50000"/>
                </a:schemeClr>
              </a:buClr>
              <a:buSzPct val="66000"/>
            </a:pPr>
            <a:r>
              <a:rPr lang="en-GB" sz="2400" dirty="0">
                <a:solidFill>
                  <a:schemeClr val="bg1">
                    <a:lumMod val="65000"/>
                  </a:schemeClr>
                </a:solidFill>
                <a:latin typeface="Gotham Bold"/>
              </a:rPr>
              <a:t>Illustrations</a:t>
            </a:r>
          </a:p>
          <a:p>
            <a:pPr marL="22432" algn="ctr">
              <a:spcBef>
                <a:spcPts val="151"/>
              </a:spcBef>
              <a:spcAft>
                <a:spcPts val="303"/>
              </a:spcAft>
              <a:buClr>
                <a:schemeClr val="accent2">
                  <a:lumMod val="50000"/>
                </a:schemeClr>
              </a:buClr>
              <a:buSzPct val="66000"/>
            </a:pPr>
            <a:r>
              <a:rPr lang="en-GB" sz="2400" dirty="0">
                <a:solidFill>
                  <a:schemeClr val="bg1">
                    <a:lumMod val="65000"/>
                  </a:schemeClr>
                </a:solidFill>
                <a:latin typeface="Gotham Bold"/>
              </a:rPr>
              <a:t>Data access and research opportunities</a:t>
            </a:r>
          </a:p>
          <a:p>
            <a:pPr marL="22432">
              <a:spcBef>
                <a:spcPts val="151"/>
              </a:spcBef>
              <a:spcAft>
                <a:spcPts val="303"/>
              </a:spcAft>
              <a:buClr>
                <a:schemeClr val="accent2">
                  <a:lumMod val="50000"/>
                </a:schemeClr>
              </a:buClr>
              <a:buSzPct val="66000"/>
            </a:pPr>
            <a:endParaRPr lang="en-GB" sz="1400" dirty="0">
              <a:solidFill>
                <a:schemeClr val="bg1">
                  <a:lumMod val="50000"/>
                </a:schemeClr>
              </a:solidFill>
              <a:latin typeface="Gotham Bold"/>
            </a:endParaRPr>
          </a:p>
          <a:p>
            <a:pPr marL="22432">
              <a:spcBef>
                <a:spcPts val="151"/>
              </a:spcBef>
              <a:spcAft>
                <a:spcPts val="303"/>
              </a:spcAft>
              <a:buClr>
                <a:schemeClr val="accent2">
                  <a:lumMod val="50000"/>
                </a:schemeClr>
              </a:buClr>
              <a:buSzPct val="66000"/>
            </a:pPr>
            <a:endParaRPr lang="en-GB" sz="1400" dirty="0">
              <a:solidFill>
                <a:schemeClr val="bg1">
                  <a:lumMod val="50000"/>
                </a:schemeClr>
              </a:solidFill>
              <a:latin typeface="Gotham Bold"/>
            </a:endParaRPr>
          </a:p>
        </p:txBody>
      </p:sp>
    </p:spTree>
    <p:extLst>
      <p:ext uri="{BB962C8B-B14F-4D97-AF65-F5344CB8AC3E}">
        <p14:creationId xmlns:p14="http://schemas.microsoft.com/office/powerpoint/2010/main" val="22165965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4775" y="120173"/>
            <a:ext cx="4230291" cy="307658"/>
          </a:xfrm>
          <a:ln>
            <a:noFill/>
          </a:ln>
        </p:spPr>
        <p:txBody>
          <a:bodyPr vert="horz" wrap="square" lIns="46149" tIns="23074" rIns="46149" bIns="23074" rtlCol="0" anchor="t" anchorCtr="0">
            <a:noAutofit/>
          </a:bodyPr>
          <a:lstStyle/>
          <a:p>
            <a:r>
              <a:rPr lang="en-US" sz="1817" dirty="0"/>
              <a:t>Why wealth data matters?</a:t>
            </a:r>
            <a:endParaRPr lang="en-US" sz="1817" i="1" dirty="0"/>
          </a:p>
        </p:txBody>
      </p:sp>
      <p:sp>
        <p:nvSpPr>
          <p:cNvPr id="3" name="Content Placeholder 2"/>
          <p:cNvSpPr>
            <a:spLocks noGrp="1"/>
          </p:cNvSpPr>
          <p:nvPr>
            <p:ph idx="1"/>
          </p:nvPr>
        </p:nvSpPr>
        <p:spPr>
          <a:xfrm>
            <a:off x="104775" y="587376"/>
            <a:ext cx="6048374" cy="2873374"/>
          </a:xfrm>
        </p:spPr>
        <p:txBody>
          <a:bodyPr>
            <a:normAutofit fontScale="70000" lnSpcReduction="20000"/>
          </a:bodyPr>
          <a:lstStyle/>
          <a:p>
            <a:pPr marL="308182" indent="-285750">
              <a:spcBef>
                <a:spcPts val="151"/>
              </a:spcBef>
              <a:spcAft>
                <a:spcPts val="303"/>
              </a:spcAft>
              <a:buClr>
                <a:schemeClr val="accent2">
                  <a:lumMod val="50000"/>
                </a:schemeClr>
              </a:buClr>
              <a:buSzPct val="66000"/>
              <a:buFont typeface="Wingdings" panose="05000000000000000000" pitchFamily="2" charset="2"/>
              <a:buChar char="Ø"/>
            </a:pPr>
            <a:r>
              <a:rPr lang="en-US" sz="1700" b="0" dirty="0">
                <a:solidFill>
                  <a:schemeClr val="bg1">
                    <a:lumMod val="50000"/>
                  </a:schemeClr>
                </a:solidFill>
                <a:latin typeface="+mn-lt"/>
              </a:rPr>
              <a:t>Wealth is a </a:t>
            </a:r>
            <a:r>
              <a:rPr lang="en-US" sz="1700" dirty="0">
                <a:solidFill>
                  <a:schemeClr val="tx2"/>
                </a:solidFill>
                <a:latin typeface="+mn-lt"/>
              </a:rPr>
              <a:t>core pillar of well-being</a:t>
            </a:r>
            <a:r>
              <a:rPr lang="en-US" sz="1700" b="0" dirty="0">
                <a:solidFill>
                  <a:schemeClr val="bg1">
                    <a:lumMod val="50000"/>
                  </a:schemeClr>
                </a:solidFill>
                <a:latin typeface="+mn-lt"/>
              </a:rPr>
              <a:t>, alongside income and consumption. It enables households to meet basic needs, access healthcare, and invest in education</a:t>
            </a:r>
          </a:p>
          <a:p>
            <a:pPr marL="308182" indent="-285750">
              <a:spcBef>
                <a:spcPts val="151"/>
              </a:spcBef>
              <a:spcAft>
                <a:spcPts val="303"/>
              </a:spcAft>
              <a:buClr>
                <a:schemeClr val="accent2">
                  <a:lumMod val="50000"/>
                </a:schemeClr>
              </a:buClr>
              <a:buSzPct val="66000"/>
              <a:buFont typeface="Wingdings" panose="05000000000000000000" pitchFamily="2" charset="2"/>
              <a:buChar char="Ø"/>
            </a:pPr>
            <a:r>
              <a:rPr lang="en-US" sz="1700" b="0" dirty="0">
                <a:solidFill>
                  <a:schemeClr val="bg1">
                    <a:lumMod val="50000"/>
                  </a:schemeClr>
                </a:solidFill>
                <a:latin typeface="+mn-lt"/>
              </a:rPr>
              <a:t>Wealth generates </a:t>
            </a:r>
            <a:r>
              <a:rPr lang="en-US" sz="1700" dirty="0">
                <a:solidFill>
                  <a:schemeClr val="tx2"/>
                </a:solidFill>
                <a:latin typeface="+mn-lt"/>
              </a:rPr>
              <a:t>economic and social advantages</a:t>
            </a:r>
            <a:r>
              <a:rPr lang="en-US" sz="1700" b="0" dirty="0">
                <a:solidFill>
                  <a:schemeClr val="bg1">
                    <a:lumMod val="50000"/>
                  </a:schemeClr>
                </a:solidFill>
                <a:latin typeface="+mn-lt"/>
              </a:rPr>
              <a:t>: It provides returns, facilitates access to credit, enhances social influence, and acts as a safety net</a:t>
            </a:r>
          </a:p>
          <a:p>
            <a:pPr marL="308182" indent="-285750">
              <a:spcBef>
                <a:spcPts val="151"/>
              </a:spcBef>
              <a:spcAft>
                <a:spcPts val="303"/>
              </a:spcAft>
              <a:buClr>
                <a:schemeClr val="accent2">
                  <a:lumMod val="50000"/>
                </a:schemeClr>
              </a:buClr>
              <a:buSzPct val="66000"/>
              <a:buFont typeface="Wingdings" panose="05000000000000000000" pitchFamily="2" charset="2"/>
              <a:buChar char="Ø"/>
            </a:pPr>
            <a:r>
              <a:rPr lang="en-US" sz="1700" b="0" dirty="0">
                <a:solidFill>
                  <a:schemeClr val="bg1">
                    <a:lumMod val="50000"/>
                  </a:schemeClr>
                </a:solidFill>
                <a:latin typeface="+mn-lt"/>
              </a:rPr>
              <a:t>Key to </a:t>
            </a:r>
            <a:r>
              <a:rPr lang="en-US" sz="1700" dirty="0">
                <a:solidFill>
                  <a:schemeClr val="tx2"/>
                </a:solidFill>
                <a:latin typeface="+mn-lt"/>
              </a:rPr>
              <a:t>resilience in volatile contexts</a:t>
            </a:r>
            <a:r>
              <a:rPr lang="en-US" sz="1700" dirty="0">
                <a:solidFill>
                  <a:schemeClr val="bg1">
                    <a:lumMod val="50000"/>
                  </a:schemeClr>
                </a:solidFill>
                <a:latin typeface="+mn-lt"/>
              </a:rPr>
              <a:t>: </a:t>
            </a:r>
            <a:r>
              <a:rPr lang="en-US" sz="1700" b="0" dirty="0">
                <a:solidFill>
                  <a:schemeClr val="bg1">
                    <a:lumMod val="50000"/>
                  </a:schemeClr>
                </a:solidFill>
                <a:latin typeface="+mn-lt"/>
              </a:rPr>
              <a:t>wealth determines which households can cope with adverse shocks and which fall into deprivation</a:t>
            </a:r>
          </a:p>
          <a:p>
            <a:pPr marL="308182" indent="-285750">
              <a:spcBef>
                <a:spcPts val="151"/>
              </a:spcBef>
              <a:spcAft>
                <a:spcPts val="303"/>
              </a:spcAft>
              <a:buClr>
                <a:schemeClr val="accent2">
                  <a:lumMod val="50000"/>
                </a:schemeClr>
              </a:buClr>
              <a:buSzPct val="66000"/>
              <a:buFont typeface="Wingdings" panose="05000000000000000000" pitchFamily="2" charset="2"/>
              <a:buChar char="Ø"/>
            </a:pPr>
            <a:r>
              <a:rPr lang="en-US" sz="1700" dirty="0">
                <a:solidFill>
                  <a:schemeClr val="tx2"/>
                </a:solidFill>
                <a:latin typeface="+mn-lt"/>
              </a:rPr>
              <a:t>Policy relevance</a:t>
            </a:r>
            <a:r>
              <a:rPr lang="en-US" sz="1700" dirty="0">
                <a:solidFill>
                  <a:schemeClr val="bg1">
                    <a:lumMod val="50000"/>
                  </a:schemeClr>
                </a:solidFill>
                <a:latin typeface="+mn-lt"/>
              </a:rPr>
              <a:t>: </a:t>
            </a:r>
          </a:p>
          <a:p>
            <a:pPr marL="918407" lvl="1" indent="-285750">
              <a:spcBef>
                <a:spcPts val="151"/>
              </a:spcBef>
              <a:spcAft>
                <a:spcPts val="303"/>
              </a:spcAft>
              <a:buClr>
                <a:schemeClr val="accent2">
                  <a:lumMod val="50000"/>
                </a:schemeClr>
              </a:buClr>
              <a:buSzPct val="66000"/>
              <a:buFont typeface="Wingdings" panose="05000000000000000000" pitchFamily="2" charset="2"/>
              <a:buChar char="ü"/>
            </a:pPr>
            <a:r>
              <a:rPr lang="en-US" sz="1532" dirty="0">
                <a:solidFill>
                  <a:schemeClr val="bg1">
                    <a:lumMod val="50000"/>
                  </a:schemeClr>
                </a:solidFill>
              </a:rPr>
              <a:t>Helps identify vulnerable groups for poverty profiling and targeting of social protection</a:t>
            </a:r>
          </a:p>
          <a:p>
            <a:pPr marL="918407" lvl="1" indent="-285750">
              <a:spcBef>
                <a:spcPts val="151"/>
              </a:spcBef>
              <a:spcAft>
                <a:spcPts val="303"/>
              </a:spcAft>
              <a:buClr>
                <a:schemeClr val="accent2">
                  <a:lumMod val="50000"/>
                </a:schemeClr>
              </a:buClr>
              <a:buSzPct val="66000"/>
              <a:buFont typeface="Wingdings" panose="05000000000000000000" pitchFamily="2" charset="2"/>
              <a:buChar char="ü"/>
            </a:pPr>
            <a:r>
              <a:rPr lang="en-US" sz="1532" dirty="0">
                <a:solidFill>
                  <a:schemeClr val="bg1">
                    <a:lumMod val="50000"/>
                  </a:schemeClr>
                </a:solidFill>
              </a:rPr>
              <a:t>Used to assess tax capacity and design wealth or property taxation</a:t>
            </a:r>
          </a:p>
          <a:p>
            <a:pPr marL="365332" indent="-342900">
              <a:spcBef>
                <a:spcPts val="151"/>
              </a:spcBef>
              <a:spcAft>
                <a:spcPts val="303"/>
              </a:spcAft>
              <a:buClr>
                <a:schemeClr val="accent2">
                  <a:lumMod val="50000"/>
                </a:schemeClr>
              </a:buClr>
              <a:buSzPct val="66000"/>
              <a:buFont typeface="Wingdings" panose="05000000000000000000" pitchFamily="2" charset="2"/>
              <a:buChar char="Ø"/>
            </a:pPr>
            <a:r>
              <a:rPr lang="en-US" sz="1900" dirty="0">
                <a:solidFill>
                  <a:schemeClr val="tx2"/>
                </a:solidFill>
                <a:latin typeface="+mn-lt"/>
              </a:rPr>
              <a:t>Macro-economic importance</a:t>
            </a:r>
            <a:r>
              <a:rPr lang="en-US" sz="1900" b="0" dirty="0">
                <a:solidFill>
                  <a:schemeClr val="bg1">
                    <a:lumMod val="50000"/>
                  </a:schemeClr>
                </a:solidFill>
                <a:latin typeface="+mn-lt"/>
              </a:rPr>
              <a:t>: wealth distribution matters for central banks—interest rates affect asset values, debt sustainability, and consumption responses</a:t>
            </a:r>
          </a:p>
          <a:p>
            <a:pPr marL="365332" indent="-342900">
              <a:spcBef>
                <a:spcPts val="151"/>
              </a:spcBef>
              <a:spcAft>
                <a:spcPts val="303"/>
              </a:spcAft>
              <a:buClr>
                <a:schemeClr val="accent2">
                  <a:lumMod val="50000"/>
                </a:schemeClr>
              </a:buClr>
              <a:buSzPct val="66000"/>
              <a:buFont typeface="Wingdings" panose="05000000000000000000" pitchFamily="2" charset="2"/>
              <a:buChar char="Ø"/>
            </a:pPr>
            <a:r>
              <a:rPr lang="en-US" sz="1900" dirty="0">
                <a:solidFill>
                  <a:schemeClr val="tx2"/>
                </a:solidFill>
                <a:latin typeface="+mn-lt"/>
              </a:rPr>
              <a:t>Research and program design</a:t>
            </a:r>
            <a:r>
              <a:rPr lang="en-US" sz="1900" dirty="0">
                <a:solidFill>
                  <a:schemeClr val="bg1">
                    <a:lumMod val="50000"/>
                  </a:schemeClr>
                </a:solidFill>
                <a:latin typeface="+mn-lt"/>
              </a:rPr>
              <a:t>:</a:t>
            </a:r>
          </a:p>
          <a:p>
            <a:pPr marL="918407" lvl="1" indent="-285750">
              <a:spcBef>
                <a:spcPts val="151"/>
              </a:spcBef>
              <a:spcAft>
                <a:spcPts val="303"/>
              </a:spcAft>
              <a:buClr>
                <a:schemeClr val="accent2">
                  <a:lumMod val="50000"/>
                </a:schemeClr>
              </a:buClr>
              <a:buSzPct val="66000"/>
              <a:buFont typeface="Wingdings" panose="05000000000000000000" pitchFamily="2" charset="2"/>
              <a:buChar char="ü"/>
            </a:pPr>
            <a:r>
              <a:rPr lang="en-US" sz="1600" dirty="0">
                <a:solidFill>
                  <a:schemeClr val="bg1">
                    <a:lumMod val="50000"/>
                  </a:schemeClr>
                </a:solidFill>
              </a:rPr>
              <a:t>Enables analysis of poverty, inequality, social mobility, and intergenerational transfers</a:t>
            </a:r>
          </a:p>
          <a:p>
            <a:pPr marL="918407" lvl="1" indent="-285750">
              <a:spcBef>
                <a:spcPts val="151"/>
              </a:spcBef>
              <a:spcAft>
                <a:spcPts val="303"/>
              </a:spcAft>
              <a:buClr>
                <a:schemeClr val="accent2">
                  <a:lumMod val="50000"/>
                </a:schemeClr>
              </a:buClr>
              <a:buSzPct val="66000"/>
              <a:buFont typeface="Wingdings" panose="05000000000000000000" pitchFamily="2" charset="2"/>
              <a:buChar char="ü"/>
            </a:pPr>
            <a:r>
              <a:rPr lang="en-US" sz="1600" dirty="0">
                <a:solidFill>
                  <a:schemeClr val="bg1">
                    <a:lumMod val="50000"/>
                  </a:schemeClr>
                </a:solidFill>
              </a:rPr>
              <a:t>Supports evaluation of tax and social policies and anticipation of distributional impacts</a:t>
            </a:r>
          </a:p>
          <a:p>
            <a:pPr marL="918407" lvl="1" indent="-285750">
              <a:spcBef>
                <a:spcPts val="151"/>
              </a:spcBef>
              <a:spcAft>
                <a:spcPts val="303"/>
              </a:spcAft>
              <a:buClr>
                <a:schemeClr val="accent2">
                  <a:lumMod val="50000"/>
                </a:schemeClr>
              </a:buClr>
              <a:buSzPct val="66000"/>
              <a:buFont typeface="Wingdings" panose="05000000000000000000" pitchFamily="2" charset="2"/>
              <a:buChar char="ü"/>
            </a:pPr>
            <a:r>
              <a:rPr lang="en-US" sz="1600" dirty="0">
                <a:solidFill>
                  <a:schemeClr val="bg1">
                    <a:lumMod val="50000"/>
                  </a:schemeClr>
                </a:solidFill>
              </a:rPr>
              <a:t>Critical where aggregate wealth statistics are missing</a:t>
            </a:r>
            <a:endParaRPr lang="en-GB" sz="1600" dirty="0">
              <a:solidFill>
                <a:schemeClr val="bg1">
                  <a:lumMod val="50000"/>
                </a:schemeClr>
              </a:solidFill>
            </a:endParaRPr>
          </a:p>
        </p:txBody>
      </p:sp>
    </p:spTree>
    <p:extLst>
      <p:ext uri="{BB962C8B-B14F-4D97-AF65-F5344CB8AC3E}">
        <p14:creationId xmlns:p14="http://schemas.microsoft.com/office/powerpoint/2010/main" val="36342688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4775" y="130175"/>
            <a:ext cx="5648192" cy="310662"/>
          </a:xfrm>
          <a:prstGeom prst="rect">
            <a:avLst/>
          </a:prstGeom>
        </p:spPr>
        <p:txBody>
          <a:bodyPr vert="horz" wrap="square" lIns="0" tIns="22884" rIns="0" bIns="0" rtlCol="0">
            <a:spAutoFit/>
          </a:bodyPr>
          <a:lstStyle/>
          <a:p>
            <a:pPr marL="16951">
              <a:spcBef>
                <a:spcPts val="180"/>
              </a:spcBef>
            </a:pPr>
            <a:r>
              <a:rPr spc="-40" dirty="0"/>
              <a:t>Complexities</a:t>
            </a:r>
            <a:r>
              <a:rPr spc="53" dirty="0"/>
              <a:t> </a:t>
            </a:r>
            <a:r>
              <a:rPr dirty="0"/>
              <a:t>in</a:t>
            </a:r>
            <a:r>
              <a:rPr spc="53" dirty="0"/>
              <a:t> </a:t>
            </a:r>
            <a:r>
              <a:rPr spc="-53" dirty="0"/>
              <a:t>measuring</a:t>
            </a:r>
            <a:r>
              <a:rPr spc="53" dirty="0"/>
              <a:t> </a:t>
            </a:r>
            <a:r>
              <a:rPr spc="-13" dirty="0"/>
              <a:t>wealth</a:t>
            </a:r>
          </a:p>
        </p:txBody>
      </p:sp>
      <p:sp>
        <p:nvSpPr>
          <p:cNvPr id="4" name="object 4"/>
          <p:cNvSpPr txBox="1">
            <a:spLocks noGrp="1"/>
          </p:cNvSpPr>
          <p:nvPr>
            <p:ph type="sldNum" sz="quarter" idx="7"/>
          </p:nvPr>
        </p:nvSpPr>
        <p:spPr>
          <a:xfrm>
            <a:off x="7590230" y="3880418"/>
            <a:ext cx="497738" cy="115416"/>
          </a:xfrm>
          <a:prstGeom prst="rect">
            <a:avLst/>
          </a:prstGeom>
        </p:spPr>
        <p:txBody>
          <a:bodyPr vert="horz" wrap="square" lIns="0" tIns="0" rIns="0" bIns="0" rtlCol="0">
            <a:spAutoFit/>
          </a:bodyPr>
          <a:lstStyle/>
          <a:p>
            <a:pPr marL="50852">
              <a:lnSpc>
                <a:spcPts val="901"/>
              </a:lnSpc>
            </a:pPr>
            <a:fld id="{81D60167-4931-47E6-BA6A-407CBD079E47}" type="slidenum">
              <a:rPr spc="-13" dirty="0"/>
              <a:pPr marL="50852">
                <a:lnSpc>
                  <a:spcPts val="901"/>
                </a:lnSpc>
              </a:pPr>
              <a:t>13</a:t>
            </a:fld>
            <a:r>
              <a:rPr spc="-113" dirty="0"/>
              <a:t> </a:t>
            </a:r>
            <a:r>
              <a:rPr spc="120" dirty="0"/>
              <a:t>/</a:t>
            </a:r>
            <a:r>
              <a:rPr spc="-113" dirty="0"/>
              <a:t> </a:t>
            </a:r>
            <a:r>
              <a:rPr spc="-47" dirty="0"/>
              <a:t>80</a:t>
            </a:r>
          </a:p>
        </p:txBody>
      </p:sp>
      <p:sp>
        <p:nvSpPr>
          <p:cNvPr id="5" name="Content Placeholder 2">
            <a:extLst>
              <a:ext uri="{FF2B5EF4-FFF2-40B4-BE49-F238E27FC236}">
                <a16:creationId xmlns:a16="http://schemas.microsoft.com/office/drawing/2014/main" id="{2DCF8D6B-971C-4165-8B23-0007E488A08D}"/>
              </a:ext>
            </a:extLst>
          </p:cNvPr>
          <p:cNvSpPr txBox="1">
            <a:spLocks/>
          </p:cNvSpPr>
          <p:nvPr/>
        </p:nvSpPr>
        <p:spPr>
          <a:xfrm>
            <a:off x="180975" y="663575"/>
            <a:ext cx="5648192" cy="2057400"/>
          </a:xfrm>
          <a:prstGeom prst="rect">
            <a:avLst/>
          </a:prstGeom>
        </p:spPr>
        <p:txBody>
          <a:bodyPr wrap="square" lIns="0" tIns="0" rIns="0" bIns="0">
            <a:normAutofit lnSpcReduction="10000"/>
          </a:bodyPr>
          <a:lstStyle>
            <a:lvl1pPr marL="0">
              <a:defRPr sz="1468" b="1" i="0">
                <a:solidFill>
                  <a:srgbClr val="77787B"/>
                </a:solidFill>
                <a:latin typeface="Arial"/>
                <a:ea typeface="+mn-ea"/>
                <a:cs typeface="Arial"/>
              </a:defRPr>
            </a:lvl1pPr>
            <a:lvl2pPr marL="610225">
              <a:defRPr>
                <a:latin typeface="+mn-lt"/>
                <a:ea typeface="+mn-ea"/>
                <a:cs typeface="+mn-cs"/>
              </a:defRPr>
            </a:lvl2pPr>
            <a:lvl3pPr marL="1220450">
              <a:defRPr>
                <a:latin typeface="+mn-lt"/>
                <a:ea typeface="+mn-ea"/>
                <a:cs typeface="+mn-cs"/>
              </a:defRPr>
            </a:lvl3pPr>
            <a:lvl4pPr marL="1830675">
              <a:defRPr>
                <a:latin typeface="+mn-lt"/>
                <a:ea typeface="+mn-ea"/>
                <a:cs typeface="+mn-cs"/>
              </a:defRPr>
            </a:lvl4pPr>
            <a:lvl5pPr marL="2440899">
              <a:defRPr>
                <a:latin typeface="+mn-lt"/>
                <a:ea typeface="+mn-ea"/>
                <a:cs typeface="+mn-cs"/>
              </a:defRPr>
            </a:lvl5pPr>
            <a:lvl6pPr marL="3051124">
              <a:defRPr>
                <a:latin typeface="+mn-lt"/>
                <a:ea typeface="+mn-ea"/>
                <a:cs typeface="+mn-cs"/>
              </a:defRPr>
            </a:lvl6pPr>
            <a:lvl7pPr marL="3661349">
              <a:defRPr>
                <a:latin typeface="+mn-lt"/>
                <a:ea typeface="+mn-ea"/>
                <a:cs typeface="+mn-cs"/>
              </a:defRPr>
            </a:lvl7pPr>
            <a:lvl8pPr marL="4271574">
              <a:defRPr>
                <a:latin typeface="+mn-lt"/>
                <a:ea typeface="+mn-ea"/>
                <a:cs typeface="+mn-cs"/>
              </a:defRPr>
            </a:lvl8pPr>
            <a:lvl9pPr marL="4881799">
              <a:defRPr>
                <a:latin typeface="+mn-lt"/>
                <a:ea typeface="+mn-ea"/>
                <a:cs typeface="+mn-cs"/>
              </a:defRPr>
            </a:lvl9pPr>
          </a:lstStyle>
          <a:p>
            <a:pPr marL="308182" indent="-285750">
              <a:spcBef>
                <a:spcPts val="151"/>
              </a:spcBef>
              <a:spcAft>
                <a:spcPts val="303"/>
              </a:spcAft>
              <a:buClr>
                <a:schemeClr val="accent2">
                  <a:lumMod val="50000"/>
                </a:schemeClr>
              </a:buClr>
              <a:buSzPct val="66000"/>
              <a:buFont typeface="Wingdings" panose="05000000000000000000" pitchFamily="2" charset="2"/>
              <a:buChar char="Ø"/>
            </a:pPr>
            <a:r>
              <a:rPr lang="en-US" sz="1400" spc="-13" dirty="0">
                <a:solidFill>
                  <a:srgbClr val="77787B"/>
                </a:solidFill>
                <a:latin typeface="Tahoma"/>
                <a:cs typeface="Tahoma"/>
              </a:rPr>
              <a:t>Methods</a:t>
            </a:r>
            <a:r>
              <a:rPr lang="en-US" sz="1400" spc="-107" dirty="0">
                <a:solidFill>
                  <a:srgbClr val="77787B"/>
                </a:solidFill>
                <a:latin typeface="Tahoma"/>
                <a:cs typeface="Tahoma"/>
              </a:rPr>
              <a:t> </a:t>
            </a:r>
            <a:r>
              <a:rPr lang="en-US" sz="1400" spc="-27" dirty="0">
                <a:solidFill>
                  <a:srgbClr val="77787B"/>
                </a:solidFill>
                <a:latin typeface="Tahoma"/>
                <a:cs typeface="Tahoma"/>
              </a:rPr>
              <a:t>for</a:t>
            </a:r>
            <a:r>
              <a:rPr lang="en-US" sz="1400" spc="-47" dirty="0">
                <a:solidFill>
                  <a:srgbClr val="77787B"/>
                </a:solidFill>
                <a:latin typeface="Tahoma"/>
                <a:cs typeface="Tahoma"/>
              </a:rPr>
              <a:t> wealth</a:t>
            </a:r>
            <a:r>
              <a:rPr lang="en-US" sz="1400" spc="-40" dirty="0">
                <a:solidFill>
                  <a:srgbClr val="77787B"/>
                </a:solidFill>
                <a:latin typeface="Tahoma"/>
                <a:cs typeface="Tahoma"/>
              </a:rPr>
              <a:t> </a:t>
            </a:r>
            <a:r>
              <a:rPr lang="en-US" sz="1400" spc="-13" dirty="0">
                <a:solidFill>
                  <a:srgbClr val="77787B"/>
                </a:solidFill>
                <a:latin typeface="Tahoma"/>
                <a:cs typeface="Tahoma"/>
              </a:rPr>
              <a:t>evaluation </a:t>
            </a:r>
          </a:p>
          <a:p>
            <a:pPr marL="918407" lvl="1" indent="-285750">
              <a:spcBef>
                <a:spcPts val="151"/>
              </a:spcBef>
              <a:spcAft>
                <a:spcPts val="303"/>
              </a:spcAft>
              <a:buClr>
                <a:schemeClr val="accent2">
                  <a:lumMod val="50000"/>
                </a:schemeClr>
              </a:buClr>
              <a:buSzPct val="66000"/>
              <a:buFont typeface="Wingdings" panose="05000000000000000000" pitchFamily="2" charset="2"/>
              <a:buChar char="ü"/>
            </a:pPr>
            <a:r>
              <a:rPr lang="en-US" sz="1532" dirty="0">
                <a:solidFill>
                  <a:schemeClr val="bg1">
                    <a:lumMod val="50000"/>
                  </a:schemeClr>
                </a:solidFill>
              </a:rPr>
              <a:t>Value of non-financial assets</a:t>
            </a:r>
          </a:p>
          <a:p>
            <a:pPr marL="918407" lvl="1" indent="-285750">
              <a:spcBef>
                <a:spcPts val="151"/>
              </a:spcBef>
              <a:spcAft>
                <a:spcPts val="303"/>
              </a:spcAft>
              <a:buClr>
                <a:schemeClr val="accent2">
                  <a:lumMod val="50000"/>
                </a:schemeClr>
              </a:buClr>
              <a:buSzPct val="66000"/>
              <a:buFont typeface="Wingdings" panose="05000000000000000000" pitchFamily="2" charset="2"/>
              <a:buChar char="ü"/>
            </a:pPr>
            <a:r>
              <a:rPr lang="en-US" sz="1532" dirty="0">
                <a:solidFill>
                  <a:schemeClr val="bg1">
                    <a:lumMod val="50000"/>
                  </a:schemeClr>
                </a:solidFill>
              </a:rPr>
              <a:t>Valuation of pension assets</a:t>
            </a:r>
          </a:p>
          <a:p>
            <a:pPr marL="918407" lvl="1" indent="-285750">
              <a:spcBef>
                <a:spcPts val="151"/>
              </a:spcBef>
              <a:spcAft>
                <a:spcPts val="303"/>
              </a:spcAft>
              <a:buClr>
                <a:schemeClr val="accent2">
                  <a:lumMod val="50000"/>
                </a:schemeClr>
              </a:buClr>
              <a:buSzPct val="66000"/>
              <a:buFont typeface="Wingdings" panose="05000000000000000000" pitchFamily="2" charset="2"/>
              <a:buChar char="ü"/>
            </a:pPr>
            <a:r>
              <a:rPr lang="en-US" sz="1532" dirty="0">
                <a:solidFill>
                  <a:schemeClr val="bg1">
                    <a:lumMod val="50000"/>
                  </a:schemeClr>
                </a:solidFill>
              </a:rPr>
              <a:t>Valuation of informal assets of liabilities</a:t>
            </a:r>
          </a:p>
          <a:p>
            <a:pPr marL="918407" lvl="1" indent="-285750">
              <a:spcBef>
                <a:spcPts val="151"/>
              </a:spcBef>
              <a:spcAft>
                <a:spcPts val="303"/>
              </a:spcAft>
              <a:buClr>
                <a:schemeClr val="accent2">
                  <a:lumMod val="50000"/>
                </a:schemeClr>
              </a:buClr>
              <a:buSzPct val="66000"/>
              <a:buFont typeface="Wingdings" panose="05000000000000000000" pitchFamily="2" charset="2"/>
              <a:buChar char="ü"/>
            </a:pPr>
            <a:r>
              <a:rPr lang="en-US" sz="1532" dirty="0">
                <a:solidFill>
                  <a:schemeClr val="bg1">
                    <a:lumMod val="50000"/>
                  </a:schemeClr>
                </a:solidFill>
              </a:rPr>
              <a:t>Date on which the evaluation is made</a:t>
            </a:r>
          </a:p>
          <a:p>
            <a:pPr marL="918407" lvl="1" indent="-285750">
              <a:spcBef>
                <a:spcPts val="151"/>
              </a:spcBef>
              <a:spcAft>
                <a:spcPts val="303"/>
              </a:spcAft>
              <a:buClr>
                <a:schemeClr val="accent2">
                  <a:lumMod val="50000"/>
                </a:schemeClr>
              </a:buClr>
              <a:buSzPct val="66000"/>
              <a:buFont typeface="Wingdings" panose="05000000000000000000" pitchFamily="2" charset="2"/>
              <a:buChar char="ü"/>
            </a:pPr>
            <a:r>
              <a:rPr lang="en-US" sz="1532" dirty="0">
                <a:solidFill>
                  <a:schemeClr val="bg1">
                    <a:lumMod val="50000"/>
                  </a:schemeClr>
                </a:solidFill>
              </a:rPr>
              <a:t>”Contingent” or potential assets and liabilities</a:t>
            </a:r>
          </a:p>
          <a:p>
            <a:pPr marL="918407" lvl="1" indent="-285750">
              <a:spcBef>
                <a:spcPts val="151"/>
              </a:spcBef>
              <a:spcAft>
                <a:spcPts val="303"/>
              </a:spcAft>
              <a:buClr>
                <a:schemeClr val="accent2">
                  <a:lumMod val="50000"/>
                </a:schemeClr>
              </a:buClr>
              <a:buSzPct val="66000"/>
              <a:buFont typeface="Wingdings" panose="05000000000000000000" pitchFamily="2" charset="2"/>
              <a:buChar char="ü"/>
            </a:pPr>
            <a:r>
              <a:rPr lang="en-US" sz="1532" dirty="0">
                <a:solidFill>
                  <a:schemeClr val="bg1">
                    <a:lumMod val="50000"/>
                  </a:schemeClr>
                </a:solidFill>
              </a:rPr>
              <a:t>Risk of double-counting assets reported at the individual level</a:t>
            </a:r>
          </a:p>
        </p:txBody>
      </p:sp>
    </p:spTree>
  </p:cSld>
  <p:clrMapOvr>
    <a:masterClrMapping/>
  </p:clrMapOvr>
  <p:transition>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575" y="53975"/>
            <a:ext cx="4323308" cy="288822"/>
          </a:xfrm>
          <a:prstGeom prst="rect">
            <a:avLst/>
          </a:prstGeom>
        </p:spPr>
        <p:txBody>
          <a:bodyPr vert="horz" wrap="square" lIns="0" tIns="3390" rIns="0" bIns="0" rtlCol="0">
            <a:spAutoFit/>
          </a:bodyPr>
          <a:lstStyle/>
          <a:p>
            <a:pPr marL="16951" marR="6780">
              <a:lnSpc>
                <a:spcPct val="106700"/>
              </a:lnSpc>
              <a:spcBef>
                <a:spcPts val="27"/>
              </a:spcBef>
            </a:pPr>
            <a:r>
              <a:rPr lang="en-US" dirty="0"/>
              <a:t>Measuring and comparing wealth</a:t>
            </a:r>
            <a:endParaRPr spc="-13" dirty="0"/>
          </a:p>
        </p:txBody>
      </p:sp>
      <p:sp>
        <p:nvSpPr>
          <p:cNvPr id="4" name="object 4"/>
          <p:cNvSpPr txBox="1">
            <a:spLocks noGrp="1"/>
          </p:cNvSpPr>
          <p:nvPr>
            <p:ph type="sldNum" sz="quarter" idx="7"/>
          </p:nvPr>
        </p:nvSpPr>
        <p:spPr>
          <a:xfrm>
            <a:off x="7590230" y="3880418"/>
            <a:ext cx="497738" cy="115416"/>
          </a:xfrm>
          <a:prstGeom prst="rect">
            <a:avLst/>
          </a:prstGeom>
        </p:spPr>
        <p:txBody>
          <a:bodyPr vert="horz" wrap="square" lIns="0" tIns="0" rIns="0" bIns="0" rtlCol="0">
            <a:spAutoFit/>
          </a:bodyPr>
          <a:lstStyle/>
          <a:p>
            <a:pPr marL="50852">
              <a:lnSpc>
                <a:spcPts val="901"/>
              </a:lnSpc>
            </a:pPr>
            <a:fld id="{81D60167-4931-47E6-BA6A-407CBD079E47}" type="slidenum">
              <a:rPr spc="-13" dirty="0"/>
              <a:pPr marL="50852">
                <a:lnSpc>
                  <a:spcPts val="901"/>
                </a:lnSpc>
              </a:pPr>
              <a:t>14</a:t>
            </a:fld>
            <a:r>
              <a:rPr spc="-113" dirty="0"/>
              <a:t> </a:t>
            </a:r>
            <a:r>
              <a:rPr spc="120" dirty="0"/>
              <a:t>/</a:t>
            </a:r>
            <a:r>
              <a:rPr spc="-113" dirty="0"/>
              <a:t> </a:t>
            </a:r>
            <a:r>
              <a:rPr spc="-47" dirty="0"/>
              <a:t>80</a:t>
            </a:r>
          </a:p>
        </p:txBody>
      </p:sp>
      <p:sp>
        <p:nvSpPr>
          <p:cNvPr id="3" name="object 3"/>
          <p:cNvSpPr txBox="1"/>
          <p:nvPr/>
        </p:nvSpPr>
        <p:spPr>
          <a:xfrm>
            <a:off x="142875" y="648774"/>
            <a:ext cx="5867400" cy="2336718"/>
          </a:xfrm>
          <a:prstGeom prst="rect">
            <a:avLst/>
          </a:prstGeom>
        </p:spPr>
        <p:txBody>
          <a:bodyPr vert="horz" wrap="square" lIns="0" tIns="9323" rIns="0" bIns="0" rtlCol="0">
            <a:spAutoFit/>
          </a:bodyPr>
          <a:lstStyle/>
          <a:p>
            <a:pPr marL="228834" marR="23731" indent="-195780" algn="just">
              <a:lnSpc>
                <a:spcPct val="102600"/>
              </a:lnSpc>
              <a:spcBef>
                <a:spcPts val="73"/>
              </a:spcBef>
            </a:pPr>
            <a:r>
              <a:rPr spc="-650" baseline="5050" dirty="0">
                <a:solidFill>
                  <a:srgbClr val="006794"/>
                </a:solidFill>
                <a:latin typeface="Cambria"/>
                <a:cs typeface="Cambria"/>
              </a:rPr>
              <a:t>▸</a:t>
            </a:r>
            <a:r>
              <a:rPr spc="530" baseline="5050" dirty="0">
                <a:solidFill>
                  <a:srgbClr val="006794"/>
                </a:solidFill>
                <a:latin typeface="Cambria"/>
                <a:cs typeface="Cambria"/>
              </a:rPr>
              <a:t> </a:t>
            </a:r>
            <a:r>
              <a:rPr lang="en-US" sz="1200" spc="-60" dirty="0">
                <a:solidFill>
                  <a:srgbClr val="77787B"/>
                </a:solidFill>
                <a:latin typeface="Tahoma"/>
                <a:cs typeface="Tahoma"/>
              </a:rPr>
              <a:t>Se</a:t>
            </a:r>
            <a:r>
              <a:rPr sz="1200" spc="-60" dirty="0">
                <a:solidFill>
                  <a:srgbClr val="77787B"/>
                </a:solidFill>
                <a:latin typeface="Tahoma"/>
                <a:cs typeface="Tahoma"/>
              </a:rPr>
              <a:t>veral</a:t>
            </a:r>
            <a:r>
              <a:rPr sz="1200" spc="-53" dirty="0">
                <a:solidFill>
                  <a:srgbClr val="77787B"/>
                </a:solidFill>
                <a:latin typeface="Tahoma"/>
                <a:cs typeface="Tahoma"/>
              </a:rPr>
              <a:t> </a:t>
            </a:r>
            <a:r>
              <a:rPr sz="1200" spc="-67" dirty="0">
                <a:solidFill>
                  <a:srgbClr val="77787B"/>
                </a:solidFill>
                <a:latin typeface="Tahoma"/>
                <a:cs typeface="Tahoma"/>
              </a:rPr>
              <a:t>issues</a:t>
            </a:r>
            <a:r>
              <a:rPr sz="1200" spc="-40" dirty="0">
                <a:solidFill>
                  <a:srgbClr val="77787B"/>
                </a:solidFill>
                <a:latin typeface="Tahoma"/>
                <a:cs typeface="Tahoma"/>
              </a:rPr>
              <a:t> </a:t>
            </a:r>
            <a:r>
              <a:rPr sz="1200" spc="-73" dirty="0">
                <a:solidFill>
                  <a:srgbClr val="77787B"/>
                </a:solidFill>
                <a:latin typeface="Tahoma"/>
                <a:cs typeface="Tahoma"/>
              </a:rPr>
              <a:t>make</a:t>
            </a:r>
            <a:r>
              <a:rPr sz="1200" spc="-40" dirty="0">
                <a:solidFill>
                  <a:srgbClr val="77787B"/>
                </a:solidFill>
                <a:latin typeface="Tahoma"/>
                <a:cs typeface="Tahoma"/>
              </a:rPr>
              <a:t> </a:t>
            </a:r>
            <a:r>
              <a:rPr sz="1200" spc="-13" dirty="0">
                <a:solidFill>
                  <a:srgbClr val="77787B"/>
                </a:solidFill>
                <a:latin typeface="Tahoma"/>
                <a:cs typeface="Tahoma"/>
              </a:rPr>
              <a:t>the</a:t>
            </a:r>
            <a:r>
              <a:rPr sz="1200" spc="-47" dirty="0">
                <a:solidFill>
                  <a:srgbClr val="77787B"/>
                </a:solidFill>
                <a:latin typeface="Tahoma"/>
                <a:cs typeface="Tahoma"/>
              </a:rPr>
              <a:t> </a:t>
            </a:r>
            <a:r>
              <a:rPr sz="1200" spc="-53" dirty="0">
                <a:solidFill>
                  <a:srgbClr val="77787B"/>
                </a:solidFill>
                <a:latin typeface="Tahoma"/>
                <a:cs typeface="Tahoma"/>
              </a:rPr>
              <a:t>harmonisation</a:t>
            </a:r>
            <a:r>
              <a:rPr sz="1200" spc="-47" dirty="0">
                <a:solidFill>
                  <a:srgbClr val="77787B"/>
                </a:solidFill>
                <a:latin typeface="Tahoma"/>
                <a:cs typeface="Tahoma"/>
              </a:rPr>
              <a:t> and comparability </a:t>
            </a:r>
            <a:r>
              <a:rPr sz="1200" dirty="0">
                <a:solidFill>
                  <a:srgbClr val="77787B"/>
                </a:solidFill>
                <a:latin typeface="Tahoma"/>
                <a:cs typeface="Tahoma"/>
              </a:rPr>
              <a:t>of</a:t>
            </a:r>
            <a:r>
              <a:rPr sz="1200" spc="-47" dirty="0">
                <a:solidFill>
                  <a:srgbClr val="77787B"/>
                </a:solidFill>
                <a:latin typeface="Tahoma"/>
                <a:cs typeface="Tahoma"/>
              </a:rPr>
              <a:t> wealth </a:t>
            </a:r>
            <a:r>
              <a:rPr sz="1200" spc="-13" dirty="0">
                <a:solidFill>
                  <a:srgbClr val="77787B"/>
                </a:solidFill>
                <a:latin typeface="Tahoma"/>
                <a:cs typeface="Tahoma"/>
              </a:rPr>
              <a:t>data</a:t>
            </a:r>
            <a:r>
              <a:rPr sz="1200" spc="-47" dirty="0">
                <a:solidFill>
                  <a:srgbClr val="77787B"/>
                </a:solidFill>
                <a:latin typeface="Tahoma"/>
                <a:cs typeface="Tahoma"/>
              </a:rPr>
              <a:t> </a:t>
            </a:r>
            <a:r>
              <a:rPr sz="1200" spc="-67" dirty="0">
                <a:solidFill>
                  <a:srgbClr val="77787B"/>
                </a:solidFill>
                <a:latin typeface="Tahoma"/>
                <a:cs typeface="Tahoma"/>
              </a:rPr>
              <a:t>across</a:t>
            </a:r>
            <a:r>
              <a:rPr sz="1200" spc="-47" dirty="0">
                <a:solidFill>
                  <a:srgbClr val="77787B"/>
                </a:solidFill>
                <a:latin typeface="Tahoma"/>
                <a:cs typeface="Tahoma"/>
              </a:rPr>
              <a:t> countries </a:t>
            </a:r>
            <a:r>
              <a:rPr sz="1200" spc="-13" dirty="0">
                <a:solidFill>
                  <a:srgbClr val="77787B"/>
                </a:solidFill>
                <a:latin typeface="Tahoma"/>
                <a:cs typeface="Tahoma"/>
              </a:rPr>
              <a:t>challenging</a:t>
            </a:r>
            <a:r>
              <a:rPr lang="en-US" sz="1200" spc="-13" dirty="0">
                <a:solidFill>
                  <a:srgbClr val="77787B"/>
                </a:solidFill>
                <a:latin typeface="Tahoma"/>
                <a:cs typeface="Tahoma"/>
              </a:rPr>
              <a:t>:</a:t>
            </a:r>
            <a:endParaRPr sz="1200" dirty="0">
              <a:latin typeface="Tahoma"/>
              <a:cs typeface="Tahoma"/>
            </a:endParaRPr>
          </a:p>
          <a:p>
            <a:pPr marL="411902">
              <a:spcBef>
                <a:spcPts val="234"/>
              </a:spcBef>
            </a:pPr>
            <a:r>
              <a:rPr spc="-570" baseline="8333" dirty="0">
                <a:solidFill>
                  <a:srgbClr val="005078"/>
                </a:solidFill>
                <a:latin typeface="Cambria"/>
                <a:cs typeface="Cambria"/>
              </a:rPr>
              <a:t>▸</a:t>
            </a:r>
            <a:r>
              <a:rPr spc="541" baseline="8333" dirty="0">
                <a:solidFill>
                  <a:srgbClr val="005078"/>
                </a:solidFill>
                <a:latin typeface="Cambria"/>
                <a:cs typeface="Cambria"/>
              </a:rPr>
              <a:t> </a:t>
            </a:r>
            <a:r>
              <a:rPr sz="1100" spc="-27" dirty="0">
                <a:solidFill>
                  <a:srgbClr val="77787B"/>
                </a:solidFill>
                <a:latin typeface="Tahoma"/>
                <a:cs typeface="Tahoma"/>
              </a:rPr>
              <a:t>collection</a:t>
            </a:r>
            <a:r>
              <a:rPr sz="1100" spc="-13" dirty="0">
                <a:solidFill>
                  <a:srgbClr val="77787B"/>
                </a:solidFill>
                <a:latin typeface="Tahoma"/>
                <a:cs typeface="Tahoma"/>
              </a:rPr>
              <a:t> </a:t>
            </a:r>
            <a:r>
              <a:rPr sz="1100" dirty="0">
                <a:solidFill>
                  <a:srgbClr val="77787B"/>
                </a:solidFill>
                <a:latin typeface="Tahoma"/>
                <a:cs typeface="Tahoma"/>
              </a:rPr>
              <a:t>of</a:t>
            </a:r>
            <a:r>
              <a:rPr sz="1100" spc="-27" dirty="0">
                <a:solidFill>
                  <a:srgbClr val="77787B"/>
                </a:solidFill>
                <a:latin typeface="Tahoma"/>
                <a:cs typeface="Tahoma"/>
              </a:rPr>
              <a:t> </a:t>
            </a:r>
            <a:r>
              <a:rPr sz="1100" spc="-53" dirty="0">
                <a:solidFill>
                  <a:srgbClr val="77787B"/>
                </a:solidFill>
                <a:latin typeface="Tahoma"/>
                <a:cs typeface="Tahoma"/>
              </a:rPr>
              <a:t>household</a:t>
            </a:r>
            <a:r>
              <a:rPr sz="1100" spc="-13" dirty="0">
                <a:solidFill>
                  <a:srgbClr val="77787B"/>
                </a:solidFill>
                <a:latin typeface="Tahoma"/>
                <a:cs typeface="Tahoma"/>
              </a:rPr>
              <a:t> </a:t>
            </a:r>
            <a:r>
              <a:rPr sz="1100" spc="-40" dirty="0">
                <a:solidFill>
                  <a:srgbClr val="77787B"/>
                </a:solidFill>
                <a:latin typeface="Tahoma"/>
                <a:cs typeface="Tahoma"/>
              </a:rPr>
              <a:t>wealth</a:t>
            </a:r>
            <a:r>
              <a:rPr sz="1100" spc="-20" dirty="0">
                <a:solidFill>
                  <a:srgbClr val="77787B"/>
                </a:solidFill>
                <a:latin typeface="Tahoma"/>
                <a:cs typeface="Tahoma"/>
              </a:rPr>
              <a:t> </a:t>
            </a:r>
            <a:r>
              <a:rPr sz="1100" spc="-13" dirty="0">
                <a:solidFill>
                  <a:srgbClr val="77787B"/>
                </a:solidFill>
                <a:latin typeface="Tahoma"/>
                <a:cs typeface="Tahoma"/>
              </a:rPr>
              <a:t>statistics</a:t>
            </a:r>
            <a:endParaRPr sz="1100" dirty="0">
              <a:latin typeface="Tahoma"/>
              <a:cs typeface="Tahoma"/>
            </a:endParaRPr>
          </a:p>
          <a:p>
            <a:pPr marL="411902">
              <a:spcBef>
                <a:spcPts val="527"/>
              </a:spcBef>
            </a:pPr>
            <a:r>
              <a:rPr spc="-570" baseline="8333" dirty="0">
                <a:solidFill>
                  <a:srgbClr val="005078"/>
                </a:solidFill>
                <a:latin typeface="Cambria"/>
                <a:cs typeface="Cambria"/>
              </a:rPr>
              <a:t>▸</a:t>
            </a:r>
            <a:r>
              <a:rPr spc="541" baseline="8333" dirty="0">
                <a:solidFill>
                  <a:srgbClr val="005078"/>
                </a:solidFill>
                <a:latin typeface="Cambria"/>
                <a:cs typeface="Cambria"/>
              </a:rPr>
              <a:t> </a:t>
            </a:r>
            <a:r>
              <a:rPr lang="en-US" sz="1100" spc="-73" dirty="0">
                <a:solidFill>
                  <a:srgbClr val="77787B"/>
                </a:solidFill>
                <a:latin typeface="Tahoma"/>
                <a:cs typeface="Tahoma"/>
              </a:rPr>
              <a:t>measurement</a:t>
            </a:r>
            <a:r>
              <a:rPr lang="en-US" sz="1100" dirty="0">
                <a:solidFill>
                  <a:srgbClr val="77787B"/>
                </a:solidFill>
                <a:latin typeface="Tahoma"/>
                <a:cs typeface="Tahoma"/>
              </a:rPr>
              <a:t> of</a:t>
            </a:r>
            <a:r>
              <a:rPr lang="en-US" sz="1100" spc="-13" dirty="0">
                <a:solidFill>
                  <a:srgbClr val="77787B"/>
                </a:solidFill>
                <a:latin typeface="Tahoma"/>
                <a:cs typeface="Tahoma"/>
              </a:rPr>
              <a:t> wealth (complexities for wealth evaluation) </a:t>
            </a:r>
            <a:endParaRPr sz="1100" dirty="0">
              <a:latin typeface="Tahoma"/>
              <a:cs typeface="Tahoma"/>
            </a:endParaRPr>
          </a:p>
          <a:p>
            <a:pPr marL="411902">
              <a:spcBef>
                <a:spcPts val="521"/>
              </a:spcBef>
            </a:pPr>
            <a:r>
              <a:rPr spc="-570" baseline="8333" dirty="0">
                <a:solidFill>
                  <a:srgbClr val="005078"/>
                </a:solidFill>
                <a:latin typeface="Cambria"/>
                <a:cs typeface="Cambria"/>
              </a:rPr>
              <a:t>▸</a:t>
            </a:r>
            <a:r>
              <a:rPr lang="en-US" spc="-570" baseline="8333" dirty="0">
                <a:solidFill>
                  <a:srgbClr val="005078"/>
                </a:solidFill>
                <a:latin typeface="Cambria"/>
                <a:cs typeface="Cambria"/>
              </a:rPr>
              <a:t>     </a:t>
            </a:r>
            <a:r>
              <a:rPr lang="en-US" sz="1100" spc="-27" dirty="0">
                <a:solidFill>
                  <a:srgbClr val="77787B"/>
                </a:solidFill>
                <a:latin typeface="Tahoma"/>
                <a:cs typeface="Tahoma"/>
              </a:rPr>
              <a:t>  availability</a:t>
            </a:r>
            <a:r>
              <a:rPr lang="en-US" sz="1100" spc="-20" dirty="0">
                <a:solidFill>
                  <a:srgbClr val="77787B"/>
                </a:solidFill>
                <a:latin typeface="Tahoma"/>
                <a:cs typeface="Tahoma"/>
              </a:rPr>
              <a:t> </a:t>
            </a:r>
            <a:r>
              <a:rPr lang="en-US" sz="1100" dirty="0">
                <a:solidFill>
                  <a:srgbClr val="77787B"/>
                </a:solidFill>
                <a:latin typeface="Tahoma"/>
                <a:cs typeface="Tahoma"/>
              </a:rPr>
              <a:t>of</a:t>
            </a:r>
            <a:r>
              <a:rPr lang="en-US" sz="1100" spc="-20" dirty="0">
                <a:solidFill>
                  <a:srgbClr val="77787B"/>
                </a:solidFill>
                <a:latin typeface="Tahoma"/>
                <a:cs typeface="Tahoma"/>
              </a:rPr>
              <a:t> </a:t>
            </a:r>
            <a:r>
              <a:rPr lang="en-US" sz="1100" spc="-27" dirty="0">
                <a:solidFill>
                  <a:srgbClr val="77787B"/>
                </a:solidFill>
                <a:latin typeface="Tahoma"/>
                <a:cs typeface="Tahoma"/>
              </a:rPr>
              <a:t>the </a:t>
            </a:r>
            <a:r>
              <a:rPr lang="en-US" sz="1100" spc="-47" dirty="0">
                <a:solidFill>
                  <a:srgbClr val="77787B"/>
                </a:solidFill>
                <a:latin typeface="Tahoma"/>
                <a:cs typeface="Tahoma"/>
              </a:rPr>
              <a:t>components</a:t>
            </a:r>
            <a:r>
              <a:rPr lang="en-US" sz="1100" spc="-13" dirty="0">
                <a:solidFill>
                  <a:srgbClr val="77787B"/>
                </a:solidFill>
                <a:latin typeface="Tahoma"/>
                <a:cs typeface="Tahoma"/>
              </a:rPr>
              <a:t> </a:t>
            </a:r>
            <a:r>
              <a:rPr lang="en-US" sz="1100" dirty="0">
                <a:solidFill>
                  <a:srgbClr val="77787B"/>
                </a:solidFill>
                <a:latin typeface="Tahoma"/>
                <a:cs typeface="Tahoma"/>
              </a:rPr>
              <a:t>of</a:t>
            </a:r>
            <a:r>
              <a:rPr lang="en-US" sz="1100" spc="-20" dirty="0">
                <a:solidFill>
                  <a:srgbClr val="77787B"/>
                </a:solidFill>
                <a:latin typeface="Tahoma"/>
                <a:cs typeface="Tahoma"/>
              </a:rPr>
              <a:t> </a:t>
            </a:r>
            <a:r>
              <a:rPr lang="en-US" sz="1100" spc="-13" dirty="0">
                <a:solidFill>
                  <a:srgbClr val="77787B"/>
                </a:solidFill>
                <a:latin typeface="Tahoma"/>
                <a:cs typeface="Tahoma"/>
              </a:rPr>
              <a:t>wealth</a:t>
            </a:r>
            <a:endParaRPr sz="1100" dirty="0">
              <a:latin typeface="Tahoma"/>
              <a:cs typeface="Tahoma"/>
            </a:endParaRPr>
          </a:p>
          <a:p>
            <a:pPr marL="411902">
              <a:spcBef>
                <a:spcPts val="527"/>
              </a:spcBef>
            </a:pPr>
            <a:r>
              <a:rPr spc="-570" baseline="8333" dirty="0">
                <a:solidFill>
                  <a:srgbClr val="005078"/>
                </a:solidFill>
                <a:latin typeface="Cambria"/>
                <a:cs typeface="Cambria"/>
              </a:rPr>
              <a:t>▸</a:t>
            </a:r>
            <a:r>
              <a:rPr spc="601" baseline="8333" dirty="0">
                <a:solidFill>
                  <a:srgbClr val="005078"/>
                </a:solidFill>
                <a:latin typeface="Cambria"/>
                <a:cs typeface="Cambria"/>
              </a:rPr>
              <a:t> </a:t>
            </a:r>
            <a:r>
              <a:rPr sz="1100" spc="-40" dirty="0">
                <a:solidFill>
                  <a:srgbClr val="77787B"/>
                </a:solidFill>
                <a:latin typeface="Tahoma"/>
                <a:cs typeface="Tahoma"/>
              </a:rPr>
              <a:t>classification</a:t>
            </a:r>
            <a:r>
              <a:rPr sz="1100" spc="7" dirty="0">
                <a:solidFill>
                  <a:srgbClr val="77787B"/>
                </a:solidFill>
                <a:latin typeface="Tahoma"/>
                <a:cs typeface="Tahoma"/>
              </a:rPr>
              <a:t> </a:t>
            </a:r>
            <a:r>
              <a:rPr sz="1100" dirty="0">
                <a:solidFill>
                  <a:srgbClr val="77787B"/>
                </a:solidFill>
                <a:latin typeface="Tahoma"/>
                <a:cs typeface="Tahoma"/>
              </a:rPr>
              <a:t>of</a:t>
            </a:r>
            <a:r>
              <a:rPr sz="1100" spc="7" dirty="0">
                <a:solidFill>
                  <a:srgbClr val="77787B"/>
                </a:solidFill>
                <a:latin typeface="Tahoma"/>
                <a:cs typeface="Tahoma"/>
              </a:rPr>
              <a:t> </a:t>
            </a:r>
            <a:r>
              <a:rPr sz="1100" spc="-53" dirty="0">
                <a:solidFill>
                  <a:srgbClr val="77787B"/>
                </a:solidFill>
                <a:latin typeface="Tahoma"/>
                <a:cs typeface="Tahoma"/>
              </a:rPr>
              <a:t>subcomponents</a:t>
            </a:r>
            <a:r>
              <a:rPr sz="1100" spc="13" dirty="0">
                <a:solidFill>
                  <a:srgbClr val="77787B"/>
                </a:solidFill>
                <a:latin typeface="Tahoma"/>
                <a:cs typeface="Tahoma"/>
              </a:rPr>
              <a:t> </a:t>
            </a:r>
            <a:r>
              <a:rPr sz="1100" dirty="0">
                <a:solidFill>
                  <a:srgbClr val="77787B"/>
                </a:solidFill>
                <a:latin typeface="Tahoma"/>
                <a:cs typeface="Tahoma"/>
              </a:rPr>
              <a:t>of </a:t>
            </a:r>
            <a:r>
              <a:rPr sz="1100" spc="-13" dirty="0">
                <a:solidFill>
                  <a:srgbClr val="77787B"/>
                </a:solidFill>
                <a:latin typeface="Tahoma"/>
                <a:cs typeface="Tahoma"/>
              </a:rPr>
              <a:t>wealth</a:t>
            </a:r>
            <a:endParaRPr sz="1100" dirty="0">
              <a:latin typeface="Tahoma"/>
              <a:cs typeface="Tahoma"/>
            </a:endParaRPr>
          </a:p>
          <a:p>
            <a:pPr marL="411902">
              <a:spcBef>
                <a:spcPts val="527"/>
              </a:spcBef>
            </a:pPr>
            <a:r>
              <a:rPr spc="-570" baseline="8333" dirty="0">
                <a:solidFill>
                  <a:srgbClr val="005078"/>
                </a:solidFill>
                <a:latin typeface="Cambria"/>
                <a:cs typeface="Cambria"/>
              </a:rPr>
              <a:t>▸</a:t>
            </a:r>
            <a:r>
              <a:rPr spc="610" baseline="8333" dirty="0">
                <a:solidFill>
                  <a:srgbClr val="005078"/>
                </a:solidFill>
                <a:latin typeface="Cambria"/>
                <a:cs typeface="Cambria"/>
              </a:rPr>
              <a:t> </a:t>
            </a:r>
            <a:r>
              <a:rPr sz="1100" spc="-40" dirty="0">
                <a:solidFill>
                  <a:srgbClr val="77787B"/>
                </a:solidFill>
                <a:latin typeface="Tahoma"/>
                <a:cs typeface="Tahoma"/>
              </a:rPr>
              <a:t>definition</a:t>
            </a:r>
            <a:r>
              <a:rPr sz="1100" spc="7" dirty="0">
                <a:solidFill>
                  <a:srgbClr val="77787B"/>
                </a:solidFill>
                <a:latin typeface="Tahoma"/>
                <a:cs typeface="Tahoma"/>
              </a:rPr>
              <a:t> </a:t>
            </a:r>
            <a:r>
              <a:rPr sz="1100" dirty="0">
                <a:solidFill>
                  <a:srgbClr val="77787B"/>
                </a:solidFill>
                <a:latin typeface="Tahoma"/>
                <a:cs typeface="Tahoma"/>
              </a:rPr>
              <a:t>of</a:t>
            </a:r>
            <a:r>
              <a:rPr sz="1100" spc="13" dirty="0">
                <a:solidFill>
                  <a:srgbClr val="77787B"/>
                </a:solidFill>
                <a:latin typeface="Tahoma"/>
                <a:cs typeface="Tahoma"/>
              </a:rPr>
              <a:t> </a:t>
            </a:r>
            <a:r>
              <a:rPr sz="1100" spc="-13" dirty="0">
                <a:solidFill>
                  <a:srgbClr val="77787B"/>
                </a:solidFill>
                <a:latin typeface="Tahoma"/>
                <a:cs typeface="Tahoma"/>
              </a:rPr>
              <a:t>wealth</a:t>
            </a:r>
            <a:endParaRPr lang="en-US" sz="1100" spc="-13" dirty="0">
              <a:solidFill>
                <a:srgbClr val="77787B"/>
              </a:solidFill>
              <a:latin typeface="Tahoma"/>
              <a:cs typeface="Tahoma"/>
            </a:endParaRPr>
          </a:p>
          <a:p>
            <a:pPr marL="411902">
              <a:spcBef>
                <a:spcPts val="527"/>
              </a:spcBef>
              <a:spcAft>
                <a:spcPts val="600"/>
              </a:spcAft>
            </a:pPr>
            <a:r>
              <a:rPr lang="en-US" sz="1200" b="1" spc="-13" dirty="0">
                <a:solidFill>
                  <a:schemeClr val="tx2"/>
                </a:solidFill>
              </a:rPr>
              <a:t>importance</a:t>
            </a:r>
            <a:r>
              <a:rPr lang="en-US" sz="1200" b="1" spc="107" dirty="0">
                <a:solidFill>
                  <a:schemeClr val="tx2"/>
                </a:solidFill>
              </a:rPr>
              <a:t> </a:t>
            </a:r>
            <a:r>
              <a:rPr lang="en-US" sz="1200" b="1" dirty="0">
                <a:solidFill>
                  <a:schemeClr val="tx2"/>
                </a:solidFill>
              </a:rPr>
              <a:t>of</a:t>
            </a:r>
            <a:r>
              <a:rPr lang="en-US" sz="1200" b="1" spc="113" dirty="0">
                <a:solidFill>
                  <a:schemeClr val="tx2"/>
                </a:solidFill>
              </a:rPr>
              <a:t> </a:t>
            </a:r>
            <a:r>
              <a:rPr lang="en-US" sz="1200" b="1" spc="-53" dirty="0">
                <a:solidFill>
                  <a:schemeClr val="tx2"/>
                </a:solidFill>
              </a:rPr>
              <a:t>converging</a:t>
            </a:r>
            <a:r>
              <a:rPr lang="en-US" sz="1200" b="1" spc="107" dirty="0">
                <a:solidFill>
                  <a:schemeClr val="tx2"/>
                </a:solidFill>
              </a:rPr>
              <a:t> </a:t>
            </a:r>
            <a:r>
              <a:rPr lang="en-US" sz="1200" b="1" spc="-67" dirty="0">
                <a:solidFill>
                  <a:schemeClr val="tx2"/>
                </a:solidFill>
              </a:rPr>
              <a:t>towards </a:t>
            </a:r>
            <a:r>
              <a:rPr lang="en-US" sz="1200" b="1" spc="-33" dirty="0">
                <a:solidFill>
                  <a:schemeClr val="tx2"/>
                </a:solidFill>
              </a:rPr>
              <a:t>common</a:t>
            </a:r>
            <a:r>
              <a:rPr lang="en-US" sz="1200" b="1" spc="-27" dirty="0">
                <a:solidFill>
                  <a:schemeClr val="tx2"/>
                </a:solidFill>
              </a:rPr>
              <a:t> </a:t>
            </a:r>
            <a:r>
              <a:rPr lang="en-US" sz="1200" b="1" dirty="0">
                <a:solidFill>
                  <a:schemeClr val="tx2"/>
                </a:solidFill>
              </a:rPr>
              <a:t>international</a:t>
            </a:r>
            <a:r>
              <a:rPr lang="en-US" sz="1200" b="1" spc="-27" dirty="0">
                <a:solidFill>
                  <a:schemeClr val="tx2"/>
                </a:solidFill>
              </a:rPr>
              <a:t> </a:t>
            </a:r>
            <a:r>
              <a:rPr lang="en-US" sz="1200" b="1" spc="-13" dirty="0">
                <a:solidFill>
                  <a:schemeClr val="tx2"/>
                </a:solidFill>
              </a:rPr>
              <a:t>standards</a:t>
            </a:r>
            <a:endParaRPr lang="en-US" sz="800" spc="-13" dirty="0">
              <a:solidFill>
                <a:srgbClr val="77787B"/>
              </a:solidFill>
              <a:latin typeface="Tahoma"/>
              <a:cs typeface="Tahoma"/>
            </a:endParaRPr>
          </a:p>
          <a:p>
            <a:pPr marL="228834" marR="25426" indent="-195780">
              <a:lnSpc>
                <a:spcPct val="102600"/>
              </a:lnSpc>
              <a:spcBef>
                <a:spcPts val="427"/>
              </a:spcBef>
            </a:pPr>
            <a:r>
              <a:rPr lang="en-US" spc="-650" baseline="5050" dirty="0">
                <a:solidFill>
                  <a:srgbClr val="006794"/>
                </a:solidFill>
                <a:latin typeface="Cambria"/>
                <a:cs typeface="Cambria"/>
              </a:rPr>
              <a:t>▸</a:t>
            </a:r>
            <a:r>
              <a:rPr lang="en-US" spc="530" baseline="5050" dirty="0">
                <a:solidFill>
                  <a:srgbClr val="006794"/>
                </a:solidFill>
                <a:latin typeface="Cambria"/>
                <a:cs typeface="Cambria"/>
              </a:rPr>
              <a:t> </a:t>
            </a:r>
            <a:r>
              <a:rPr lang="en-US" sz="1200" spc="-13" dirty="0">
                <a:solidFill>
                  <a:srgbClr val="77787B"/>
                </a:solidFill>
                <a:latin typeface="Tahoma"/>
                <a:cs typeface="Tahoma"/>
              </a:rPr>
              <a:t>LWS Database attempts to provide a common framework to mitigate the issues arising from the limited comparability of the data</a:t>
            </a:r>
            <a:endParaRPr lang="en-150" sz="7200" dirty="0">
              <a:latin typeface="Tahoma"/>
              <a:cs typeface="Tahoma"/>
            </a:endParaRPr>
          </a:p>
        </p:txBody>
      </p:sp>
      <p:sp>
        <p:nvSpPr>
          <p:cNvPr id="5" name="Arrow: Right 4">
            <a:extLst>
              <a:ext uri="{FF2B5EF4-FFF2-40B4-BE49-F238E27FC236}">
                <a16:creationId xmlns:a16="http://schemas.microsoft.com/office/drawing/2014/main" id="{EF5B99F4-19FF-4162-BF04-8BA6C9193E3A}"/>
              </a:ext>
            </a:extLst>
          </p:cNvPr>
          <p:cNvSpPr/>
          <p:nvPr/>
        </p:nvSpPr>
        <p:spPr>
          <a:xfrm>
            <a:off x="144826" y="2339975"/>
            <a:ext cx="304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cSld>
  <p:clrMapOvr>
    <a:masterClrMapping/>
  </p:clrMapOvr>
  <p:transition>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208" y="53975"/>
            <a:ext cx="5648192" cy="310662"/>
          </a:xfrm>
          <a:prstGeom prst="rect">
            <a:avLst/>
          </a:prstGeom>
        </p:spPr>
        <p:txBody>
          <a:bodyPr vert="horz" wrap="square" lIns="0" tIns="22884" rIns="0" bIns="0" rtlCol="0">
            <a:spAutoFit/>
          </a:bodyPr>
          <a:lstStyle/>
          <a:p>
            <a:pPr marL="16951">
              <a:spcBef>
                <a:spcPts val="180"/>
              </a:spcBef>
            </a:pPr>
            <a:r>
              <a:rPr dirty="0"/>
              <a:t>LWS</a:t>
            </a:r>
            <a:r>
              <a:rPr spc="40" dirty="0"/>
              <a:t> </a:t>
            </a:r>
            <a:r>
              <a:rPr dirty="0"/>
              <a:t>Database:</a:t>
            </a:r>
            <a:r>
              <a:rPr spc="220" dirty="0"/>
              <a:t> </a:t>
            </a:r>
            <a:r>
              <a:rPr spc="-27" dirty="0"/>
              <a:t>Overview</a:t>
            </a:r>
          </a:p>
        </p:txBody>
      </p:sp>
      <p:sp>
        <p:nvSpPr>
          <p:cNvPr id="4" name="object 4"/>
          <p:cNvSpPr txBox="1">
            <a:spLocks noGrp="1"/>
          </p:cNvSpPr>
          <p:nvPr>
            <p:ph type="sldNum" sz="quarter" idx="7"/>
          </p:nvPr>
        </p:nvSpPr>
        <p:spPr>
          <a:xfrm>
            <a:off x="7590230" y="3880418"/>
            <a:ext cx="497738" cy="115416"/>
          </a:xfrm>
          <a:prstGeom prst="rect">
            <a:avLst/>
          </a:prstGeom>
        </p:spPr>
        <p:txBody>
          <a:bodyPr vert="horz" wrap="square" lIns="0" tIns="0" rIns="0" bIns="0" rtlCol="0">
            <a:spAutoFit/>
          </a:bodyPr>
          <a:lstStyle/>
          <a:p>
            <a:pPr marL="50852">
              <a:lnSpc>
                <a:spcPts val="901"/>
              </a:lnSpc>
            </a:pPr>
            <a:fld id="{81D60167-4931-47E6-BA6A-407CBD079E47}" type="slidenum">
              <a:rPr spc="-13" dirty="0"/>
              <a:pPr marL="50852">
                <a:lnSpc>
                  <a:spcPts val="901"/>
                </a:lnSpc>
              </a:pPr>
              <a:t>15</a:t>
            </a:fld>
            <a:r>
              <a:rPr spc="-113" dirty="0"/>
              <a:t> </a:t>
            </a:r>
            <a:r>
              <a:rPr spc="120" dirty="0"/>
              <a:t>/</a:t>
            </a:r>
            <a:r>
              <a:rPr spc="-113" dirty="0"/>
              <a:t> </a:t>
            </a:r>
            <a:r>
              <a:rPr spc="-47" dirty="0"/>
              <a:t>80</a:t>
            </a:r>
          </a:p>
        </p:txBody>
      </p:sp>
      <p:sp>
        <p:nvSpPr>
          <p:cNvPr id="3" name="object 3"/>
          <p:cNvSpPr txBox="1"/>
          <p:nvPr/>
        </p:nvSpPr>
        <p:spPr>
          <a:xfrm>
            <a:off x="57569" y="661101"/>
            <a:ext cx="6038012" cy="2141536"/>
          </a:xfrm>
          <a:prstGeom prst="rect">
            <a:avLst/>
          </a:prstGeom>
        </p:spPr>
        <p:txBody>
          <a:bodyPr vert="horz" wrap="square" lIns="0" tIns="9323" rIns="0" bIns="0" rtlCol="0">
            <a:spAutoFit/>
          </a:bodyPr>
          <a:lstStyle/>
          <a:p>
            <a:pPr marL="228834" marR="23731" indent="-195780" algn="just">
              <a:lnSpc>
                <a:spcPct val="102600"/>
              </a:lnSpc>
              <a:spcBef>
                <a:spcPts val="73"/>
              </a:spcBef>
              <a:spcAft>
                <a:spcPts val="600"/>
              </a:spcAft>
            </a:pPr>
            <a:r>
              <a:rPr spc="-650" baseline="5050" dirty="0">
                <a:solidFill>
                  <a:srgbClr val="006794"/>
                </a:solidFill>
                <a:latin typeface="Cambria"/>
                <a:cs typeface="Cambria"/>
              </a:rPr>
              <a:t>▸</a:t>
            </a:r>
            <a:r>
              <a:rPr spc="530" baseline="5050" dirty="0">
                <a:solidFill>
                  <a:srgbClr val="006794"/>
                </a:solidFill>
                <a:latin typeface="Cambria"/>
                <a:cs typeface="Cambria"/>
              </a:rPr>
              <a:t> </a:t>
            </a:r>
            <a:r>
              <a:rPr sz="1200" spc="-60" dirty="0" err="1">
                <a:solidFill>
                  <a:srgbClr val="77787B"/>
                </a:solidFill>
                <a:latin typeface="Tahoma"/>
                <a:cs typeface="Tahoma"/>
              </a:rPr>
              <a:t>harmoni</a:t>
            </a:r>
            <a:r>
              <a:rPr lang="en-US" sz="1200" spc="-60" dirty="0" err="1">
                <a:solidFill>
                  <a:srgbClr val="77787B"/>
                </a:solidFill>
                <a:latin typeface="Tahoma"/>
                <a:cs typeface="Tahoma"/>
              </a:rPr>
              <a:t>s</a:t>
            </a:r>
            <a:r>
              <a:rPr sz="1200" spc="-60" dirty="0" err="1">
                <a:solidFill>
                  <a:srgbClr val="77787B"/>
                </a:solidFill>
                <a:latin typeface="Tahoma"/>
                <a:cs typeface="Tahoma"/>
              </a:rPr>
              <a:t>ed</a:t>
            </a:r>
            <a:r>
              <a:rPr sz="1200" spc="-27" dirty="0">
                <a:solidFill>
                  <a:srgbClr val="77787B"/>
                </a:solidFill>
                <a:latin typeface="Tahoma"/>
                <a:cs typeface="Tahoma"/>
              </a:rPr>
              <a:t> </a:t>
            </a:r>
            <a:r>
              <a:rPr sz="1200" spc="-33" dirty="0">
                <a:solidFill>
                  <a:srgbClr val="77787B"/>
                </a:solidFill>
                <a:latin typeface="Tahoma"/>
                <a:cs typeface="Tahoma"/>
              </a:rPr>
              <a:t>microdata</a:t>
            </a:r>
            <a:r>
              <a:rPr sz="1200" spc="-27" dirty="0">
                <a:solidFill>
                  <a:srgbClr val="77787B"/>
                </a:solidFill>
                <a:latin typeface="Tahoma"/>
                <a:cs typeface="Tahoma"/>
              </a:rPr>
              <a:t> from</a:t>
            </a:r>
            <a:r>
              <a:rPr sz="1200" spc="-33" dirty="0">
                <a:solidFill>
                  <a:srgbClr val="77787B"/>
                </a:solidFill>
                <a:latin typeface="Tahoma"/>
                <a:cs typeface="Tahoma"/>
              </a:rPr>
              <a:t> </a:t>
            </a:r>
            <a:r>
              <a:rPr sz="1200" spc="-80" dirty="0">
                <a:solidFill>
                  <a:srgbClr val="77787B"/>
                </a:solidFill>
                <a:latin typeface="Tahoma"/>
                <a:cs typeface="Tahoma"/>
              </a:rPr>
              <a:t>surveys</a:t>
            </a:r>
            <a:r>
              <a:rPr lang="en-US" sz="1200" spc="-80" dirty="0">
                <a:solidFill>
                  <a:srgbClr val="77787B"/>
                </a:solidFill>
                <a:latin typeface="Tahoma"/>
                <a:cs typeface="Tahoma"/>
              </a:rPr>
              <a:t>, </a:t>
            </a:r>
            <a:r>
              <a:rPr sz="1200" spc="-40" dirty="0">
                <a:solidFill>
                  <a:srgbClr val="77787B"/>
                </a:solidFill>
                <a:latin typeface="Tahoma"/>
                <a:cs typeface="Tahoma"/>
              </a:rPr>
              <a:t>administrative</a:t>
            </a:r>
            <a:r>
              <a:rPr sz="1200" spc="-33" dirty="0">
                <a:solidFill>
                  <a:srgbClr val="77787B"/>
                </a:solidFill>
                <a:latin typeface="Tahoma"/>
                <a:cs typeface="Tahoma"/>
              </a:rPr>
              <a:t> </a:t>
            </a:r>
            <a:r>
              <a:rPr sz="1200" spc="-67" dirty="0">
                <a:solidFill>
                  <a:srgbClr val="77787B"/>
                </a:solidFill>
                <a:latin typeface="Tahoma"/>
                <a:cs typeface="Tahoma"/>
              </a:rPr>
              <a:t>records</a:t>
            </a:r>
            <a:r>
              <a:rPr sz="1200" spc="-27" dirty="0">
                <a:solidFill>
                  <a:srgbClr val="77787B"/>
                </a:solidFill>
                <a:latin typeface="Tahoma"/>
                <a:cs typeface="Tahoma"/>
              </a:rPr>
              <a:t> or</a:t>
            </a:r>
            <a:r>
              <a:rPr sz="1200" spc="-33" dirty="0">
                <a:solidFill>
                  <a:srgbClr val="77787B"/>
                </a:solidFill>
                <a:latin typeface="Tahoma"/>
                <a:cs typeface="Tahoma"/>
              </a:rPr>
              <a:t> </a:t>
            </a:r>
            <a:r>
              <a:rPr sz="1200" dirty="0">
                <a:solidFill>
                  <a:srgbClr val="77787B"/>
                </a:solidFill>
                <a:latin typeface="Tahoma"/>
                <a:cs typeface="Tahoma"/>
              </a:rPr>
              <a:t>a</a:t>
            </a:r>
            <a:r>
              <a:rPr sz="1200" spc="-33" dirty="0">
                <a:solidFill>
                  <a:srgbClr val="77787B"/>
                </a:solidFill>
                <a:latin typeface="Tahoma"/>
                <a:cs typeface="Tahoma"/>
              </a:rPr>
              <a:t> </a:t>
            </a:r>
            <a:r>
              <a:rPr sz="1200" spc="-13" dirty="0">
                <a:solidFill>
                  <a:srgbClr val="77787B"/>
                </a:solidFill>
                <a:latin typeface="Tahoma"/>
                <a:cs typeface="Tahoma"/>
              </a:rPr>
              <a:t>combination </a:t>
            </a:r>
            <a:r>
              <a:rPr sz="1200" dirty="0">
                <a:solidFill>
                  <a:srgbClr val="77787B"/>
                </a:solidFill>
                <a:latin typeface="Tahoma"/>
                <a:cs typeface="Tahoma"/>
              </a:rPr>
              <a:t>of</a:t>
            </a:r>
            <a:r>
              <a:rPr sz="1200" spc="-67" dirty="0">
                <a:solidFill>
                  <a:srgbClr val="77787B"/>
                </a:solidFill>
                <a:latin typeface="Tahoma"/>
                <a:cs typeface="Tahoma"/>
              </a:rPr>
              <a:t> </a:t>
            </a:r>
            <a:r>
              <a:rPr sz="1200" spc="-60" dirty="0">
                <a:solidFill>
                  <a:srgbClr val="77787B"/>
                </a:solidFill>
                <a:latin typeface="Tahoma"/>
                <a:cs typeface="Tahoma"/>
              </a:rPr>
              <a:t>the</a:t>
            </a:r>
            <a:r>
              <a:rPr sz="1200" spc="-53" dirty="0">
                <a:solidFill>
                  <a:srgbClr val="77787B"/>
                </a:solidFill>
                <a:latin typeface="Tahoma"/>
                <a:cs typeface="Tahoma"/>
              </a:rPr>
              <a:t> two</a:t>
            </a:r>
            <a:endParaRPr lang="en-US" sz="1200" spc="-53" dirty="0">
              <a:solidFill>
                <a:srgbClr val="77787B"/>
              </a:solidFill>
              <a:latin typeface="Tahoma"/>
              <a:cs typeface="Tahoma"/>
            </a:endParaRPr>
          </a:p>
          <a:p>
            <a:pPr marL="228834" marR="23731" indent="-195780" algn="just">
              <a:lnSpc>
                <a:spcPct val="102600"/>
              </a:lnSpc>
              <a:spcBef>
                <a:spcPts val="73"/>
              </a:spcBef>
            </a:pPr>
            <a:r>
              <a:rPr spc="-650" baseline="5050" dirty="0">
                <a:solidFill>
                  <a:srgbClr val="006794"/>
                </a:solidFill>
                <a:latin typeface="Cambria"/>
                <a:cs typeface="Cambria"/>
              </a:rPr>
              <a:t>▸</a:t>
            </a:r>
            <a:r>
              <a:rPr spc="530" baseline="5050" dirty="0">
                <a:solidFill>
                  <a:srgbClr val="006794"/>
                </a:solidFill>
                <a:latin typeface="Cambria"/>
                <a:cs typeface="Cambria"/>
              </a:rPr>
              <a:t> </a:t>
            </a:r>
            <a:r>
              <a:rPr sz="1200" spc="-47" dirty="0">
                <a:solidFill>
                  <a:srgbClr val="77787B"/>
                </a:solidFill>
                <a:latin typeface="Tahoma"/>
                <a:cs typeface="Tahoma"/>
              </a:rPr>
              <a:t>information</a:t>
            </a:r>
            <a:r>
              <a:rPr sz="1200" spc="-13" dirty="0">
                <a:solidFill>
                  <a:srgbClr val="77787B"/>
                </a:solidFill>
                <a:latin typeface="Tahoma"/>
                <a:cs typeface="Tahoma"/>
              </a:rPr>
              <a:t> </a:t>
            </a:r>
            <a:r>
              <a:rPr sz="1200" spc="-33" dirty="0">
                <a:solidFill>
                  <a:srgbClr val="77787B"/>
                </a:solidFill>
                <a:latin typeface="Tahoma"/>
                <a:cs typeface="Tahoma"/>
              </a:rPr>
              <a:t>on</a:t>
            </a:r>
            <a:r>
              <a:rPr lang="en-US" sz="1200" spc="-33" dirty="0">
                <a:solidFill>
                  <a:srgbClr val="77787B"/>
                </a:solidFill>
                <a:latin typeface="Tahoma"/>
                <a:cs typeface="Tahoma"/>
              </a:rPr>
              <a:t>:</a:t>
            </a:r>
            <a:endParaRPr sz="1200" dirty="0">
              <a:latin typeface="Tahoma"/>
              <a:cs typeface="Tahoma"/>
            </a:endParaRPr>
          </a:p>
          <a:p>
            <a:pPr marL="411902"/>
            <a:r>
              <a:rPr spc="-570" baseline="8333" dirty="0">
                <a:solidFill>
                  <a:srgbClr val="005078"/>
                </a:solidFill>
                <a:latin typeface="Cambria"/>
                <a:cs typeface="Cambria"/>
              </a:rPr>
              <a:t>▸</a:t>
            </a:r>
            <a:r>
              <a:rPr spc="759" baseline="8333" dirty="0">
                <a:solidFill>
                  <a:srgbClr val="005078"/>
                </a:solidFill>
                <a:latin typeface="Cambria"/>
                <a:cs typeface="Cambria"/>
              </a:rPr>
              <a:t> </a:t>
            </a:r>
            <a:r>
              <a:rPr sz="1100" spc="-60" dirty="0">
                <a:solidFill>
                  <a:srgbClr val="77787B"/>
                </a:solidFill>
                <a:latin typeface="Tahoma"/>
                <a:cs typeface="Tahoma"/>
              </a:rPr>
              <a:t>socio-</a:t>
            </a:r>
            <a:r>
              <a:rPr sz="1100" spc="-13" dirty="0">
                <a:solidFill>
                  <a:srgbClr val="77787B"/>
                </a:solidFill>
                <a:latin typeface="Tahoma"/>
                <a:cs typeface="Tahoma"/>
              </a:rPr>
              <a:t>demographics</a:t>
            </a:r>
            <a:endParaRPr sz="1100" dirty="0">
              <a:latin typeface="Tahoma"/>
              <a:cs typeface="Tahoma"/>
            </a:endParaRPr>
          </a:p>
          <a:p>
            <a:pPr marL="411902"/>
            <a:r>
              <a:rPr spc="-570" baseline="8333" dirty="0">
                <a:solidFill>
                  <a:srgbClr val="005078"/>
                </a:solidFill>
                <a:latin typeface="Cambria"/>
                <a:cs typeface="Cambria"/>
              </a:rPr>
              <a:t>▸</a:t>
            </a:r>
            <a:r>
              <a:rPr spc="590" baseline="8333" dirty="0">
                <a:solidFill>
                  <a:srgbClr val="005078"/>
                </a:solidFill>
                <a:latin typeface="Cambria"/>
                <a:cs typeface="Cambria"/>
              </a:rPr>
              <a:t> </a:t>
            </a:r>
            <a:r>
              <a:rPr sz="1100" spc="-53" dirty="0">
                <a:solidFill>
                  <a:srgbClr val="77787B"/>
                </a:solidFill>
                <a:latin typeface="Tahoma"/>
                <a:cs typeface="Tahoma"/>
              </a:rPr>
              <a:t>household</a:t>
            </a:r>
            <a:r>
              <a:rPr sz="1100" dirty="0">
                <a:solidFill>
                  <a:srgbClr val="77787B"/>
                </a:solidFill>
                <a:latin typeface="Tahoma"/>
                <a:cs typeface="Tahoma"/>
              </a:rPr>
              <a:t> </a:t>
            </a:r>
            <a:r>
              <a:rPr sz="1100" spc="-13" dirty="0">
                <a:solidFill>
                  <a:srgbClr val="77787B"/>
                </a:solidFill>
                <a:latin typeface="Tahoma"/>
                <a:cs typeface="Tahoma"/>
              </a:rPr>
              <a:t>composition</a:t>
            </a:r>
            <a:endParaRPr sz="1100" dirty="0">
              <a:latin typeface="Tahoma"/>
              <a:cs typeface="Tahoma"/>
            </a:endParaRPr>
          </a:p>
          <a:p>
            <a:pPr marL="411902"/>
            <a:r>
              <a:rPr spc="-570" baseline="8333" dirty="0">
                <a:solidFill>
                  <a:srgbClr val="005078"/>
                </a:solidFill>
                <a:latin typeface="Cambria"/>
                <a:cs typeface="Cambria"/>
              </a:rPr>
              <a:t>▸</a:t>
            </a:r>
            <a:r>
              <a:rPr spc="530" baseline="8333" dirty="0">
                <a:solidFill>
                  <a:srgbClr val="005078"/>
                </a:solidFill>
                <a:latin typeface="Cambria"/>
                <a:cs typeface="Cambria"/>
              </a:rPr>
              <a:t> </a:t>
            </a:r>
            <a:r>
              <a:rPr sz="1100" spc="-53" dirty="0">
                <a:solidFill>
                  <a:srgbClr val="77787B"/>
                </a:solidFill>
                <a:latin typeface="Tahoma"/>
                <a:cs typeface="Tahoma"/>
              </a:rPr>
              <a:t>household</a:t>
            </a:r>
            <a:r>
              <a:rPr sz="1100" spc="-20" dirty="0">
                <a:solidFill>
                  <a:srgbClr val="77787B"/>
                </a:solidFill>
                <a:latin typeface="Tahoma"/>
                <a:cs typeface="Tahoma"/>
              </a:rPr>
              <a:t> </a:t>
            </a:r>
            <a:r>
              <a:rPr sz="1100" spc="-47" dirty="0">
                <a:solidFill>
                  <a:srgbClr val="77787B"/>
                </a:solidFill>
                <a:latin typeface="Tahoma"/>
                <a:cs typeface="Tahoma"/>
              </a:rPr>
              <a:t>income</a:t>
            </a:r>
            <a:r>
              <a:rPr sz="1100" spc="-20" dirty="0">
                <a:solidFill>
                  <a:srgbClr val="77787B"/>
                </a:solidFill>
                <a:latin typeface="Tahoma"/>
                <a:cs typeface="Tahoma"/>
              </a:rPr>
              <a:t> </a:t>
            </a:r>
            <a:r>
              <a:rPr sz="1100" spc="-33" dirty="0">
                <a:solidFill>
                  <a:srgbClr val="77787B"/>
                </a:solidFill>
                <a:latin typeface="Tahoma"/>
                <a:cs typeface="Tahoma"/>
              </a:rPr>
              <a:t>and</a:t>
            </a:r>
            <a:r>
              <a:rPr sz="1100" spc="-20" dirty="0">
                <a:solidFill>
                  <a:srgbClr val="77787B"/>
                </a:solidFill>
                <a:latin typeface="Tahoma"/>
                <a:cs typeface="Tahoma"/>
              </a:rPr>
              <a:t> </a:t>
            </a:r>
            <a:r>
              <a:rPr sz="1100" spc="-13" dirty="0">
                <a:solidFill>
                  <a:srgbClr val="77787B"/>
                </a:solidFill>
                <a:latin typeface="Tahoma"/>
                <a:cs typeface="Tahoma"/>
              </a:rPr>
              <a:t>consumption</a:t>
            </a:r>
            <a:endParaRPr sz="1100" dirty="0">
              <a:latin typeface="Tahoma"/>
              <a:cs typeface="Tahoma"/>
            </a:endParaRPr>
          </a:p>
          <a:p>
            <a:pPr marL="411902"/>
            <a:r>
              <a:rPr spc="-570" baseline="8333" dirty="0">
                <a:solidFill>
                  <a:srgbClr val="005078"/>
                </a:solidFill>
                <a:latin typeface="Cambria"/>
                <a:cs typeface="Cambria"/>
              </a:rPr>
              <a:t>▸</a:t>
            </a:r>
            <a:r>
              <a:rPr spc="550" baseline="8333" dirty="0">
                <a:solidFill>
                  <a:srgbClr val="005078"/>
                </a:solidFill>
                <a:latin typeface="Cambria"/>
                <a:cs typeface="Cambria"/>
              </a:rPr>
              <a:t> </a:t>
            </a:r>
            <a:r>
              <a:rPr sz="1100" spc="-27" dirty="0">
                <a:solidFill>
                  <a:srgbClr val="77787B"/>
                </a:solidFill>
                <a:latin typeface="Tahoma"/>
                <a:cs typeface="Tahoma"/>
              </a:rPr>
              <a:t>labour</a:t>
            </a:r>
            <a:r>
              <a:rPr sz="1100" spc="-13" dirty="0">
                <a:solidFill>
                  <a:srgbClr val="77787B"/>
                </a:solidFill>
                <a:latin typeface="Tahoma"/>
                <a:cs typeface="Tahoma"/>
              </a:rPr>
              <a:t> </a:t>
            </a:r>
            <a:r>
              <a:rPr sz="1100" spc="-47" dirty="0">
                <a:solidFill>
                  <a:srgbClr val="77787B"/>
                </a:solidFill>
                <a:latin typeface="Tahoma"/>
                <a:cs typeface="Tahoma"/>
              </a:rPr>
              <a:t>market</a:t>
            </a:r>
            <a:r>
              <a:rPr sz="1100" spc="-13" dirty="0">
                <a:solidFill>
                  <a:srgbClr val="77787B"/>
                </a:solidFill>
                <a:latin typeface="Tahoma"/>
                <a:cs typeface="Tahoma"/>
              </a:rPr>
              <a:t> information</a:t>
            </a:r>
            <a:endParaRPr sz="1100" dirty="0">
              <a:latin typeface="Tahoma"/>
              <a:cs typeface="Tahoma"/>
            </a:endParaRPr>
          </a:p>
          <a:p>
            <a:pPr marL="411902"/>
            <a:r>
              <a:rPr spc="-570" baseline="8333" dirty="0">
                <a:solidFill>
                  <a:srgbClr val="005078"/>
                </a:solidFill>
                <a:latin typeface="Cambria"/>
                <a:cs typeface="Cambria"/>
              </a:rPr>
              <a:t>▸</a:t>
            </a:r>
            <a:r>
              <a:rPr spc="521" baseline="8333" dirty="0">
                <a:solidFill>
                  <a:srgbClr val="005078"/>
                </a:solidFill>
                <a:latin typeface="Cambria"/>
                <a:cs typeface="Cambria"/>
              </a:rPr>
              <a:t> </a:t>
            </a:r>
            <a:r>
              <a:rPr sz="1100" spc="-53" dirty="0">
                <a:solidFill>
                  <a:srgbClr val="77787B"/>
                </a:solidFill>
                <a:latin typeface="Tahoma"/>
                <a:cs typeface="Tahoma"/>
              </a:rPr>
              <a:t>household</a:t>
            </a:r>
            <a:r>
              <a:rPr sz="1100" spc="-20" dirty="0">
                <a:solidFill>
                  <a:srgbClr val="77787B"/>
                </a:solidFill>
                <a:latin typeface="Tahoma"/>
                <a:cs typeface="Tahoma"/>
              </a:rPr>
              <a:t> </a:t>
            </a:r>
            <a:r>
              <a:rPr sz="1100" spc="-40" dirty="0">
                <a:solidFill>
                  <a:srgbClr val="77787B"/>
                </a:solidFill>
                <a:latin typeface="Tahoma"/>
                <a:cs typeface="Tahoma"/>
              </a:rPr>
              <a:t>balance</a:t>
            </a:r>
            <a:r>
              <a:rPr sz="1100" spc="-27" dirty="0">
                <a:solidFill>
                  <a:srgbClr val="77787B"/>
                </a:solidFill>
                <a:latin typeface="Tahoma"/>
                <a:cs typeface="Tahoma"/>
              </a:rPr>
              <a:t> </a:t>
            </a:r>
            <a:r>
              <a:rPr sz="1100" spc="-67" dirty="0">
                <a:solidFill>
                  <a:srgbClr val="77787B"/>
                </a:solidFill>
                <a:latin typeface="Tahoma"/>
                <a:cs typeface="Tahoma"/>
              </a:rPr>
              <a:t>sheets</a:t>
            </a:r>
            <a:r>
              <a:rPr sz="1100" spc="-27" dirty="0">
                <a:solidFill>
                  <a:srgbClr val="77787B"/>
                </a:solidFill>
                <a:latin typeface="Tahoma"/>
                <a:cs typeface="Tahoma"/>
              </a:rPr>
              <a:t> </a:t>
            </a:r>
            <a:r>
              <a:rPr sz="1100" spc="-60" dirty="0">
                <a:solidFill>
                  <a:srgbClr val="77787B"/>
                </a:solidFill>
                <a:latin typeface="Tahoma"/>
                <a:cs typeface="Tahoma"/>
              </a:rPr>
              <a:t>(assets</a:t>
            </a:r>
            <a:r>
              <a:rPr sz="1100" spc="-33" dirty="0">
                <a:solidFill>
                  <a:srgbClr val="77787B"/>
                </a:solidFill>
                <a:latin typeface="Tahoma"/>
                <a:cs typeface="Tahoma"/>
              </a:rPr>
              <a:t> and</a:t>
            </a:r>
            <a:r>
              <a:rPr sz="1100" spc="-20" dirty="0">
                <a:solidFill>
                  <a:srgbClr val="77787B"/>
                </a:solidFill>
                <a:latin typeface="Tahoma"/>
                <a:cs typeface="Tahoma"/>
              </a:rPr>
              <a:t> </a:t>
            </a:r>
            <a:r>
              <a:rPr sz="1100" spc="-13" dirty="0">
                <a:solidFill>
                  <a:srgbClr val="77787B"/>
                </a:solidFill>
                <a:latin typeface="Tahoma"/>
                <a:cs typeface="Tahoma"/>
              </a:rPr>
              <a:t>debts)</a:t>
            </a:r>
            <a:endParaRPr sz="1100" dirty="0">
              <a:latin typeface="Tahoma"/>
              <a:cs typeface="Tahoma"/>
            </a:endParaRPr>
          </a:p>
          <a:p>
            <a:pPr marL="411902"/>
            <a:r>
              <a:rPr spc="-570" baseline="8333" dirty="0">
                <a:solidFill>
                  <a:srgbClr val="005078"/>
                </a:solidFill>
                <a:latin typeface="Cambria"/>
                <a:cs typeface="Cambria"/>
              </a:rPr>
              <a:t>▸</a:t>
            </a:r>
            <a:r>
              <a:rPr spc="579" baseline="8333" dirty="0">
                <a:solidFill>
                  <a:srgbClr val="005078"/>
                </a:solidFill>
                <a:latin typeface="Cambria"/>
                <a:cs typeface="Cambria"/>
              </a:rPr>
              <a:t> </a:t>
            </a:r>
            <a:r>
              <a:rPr sz="1100" spc="-40" dirty="0">
                <a:solidFill>
                  <a:srgbClr val="77787B"/>
                </a:solidFill>
                <a:latin typeface="Tahoma"/>
                <a:cs typeface="Tahoma"/>
              </a:rPr>
              <a:t>contingent</a:t>
            </a:r>
            <a:r>
              <a:rPr sz="1100" spc="-13" dirty="0">
                <a:solidFill>
                  <a:srgbClr val="77787B"/>
                </a:solidFill>
                <a:latin typeface="Tahoma"/>
                <a:cs typeface="Tahoma"/>
              </a:rPr>
              <a:t> </a:t>
            </a:r>
            <a:r>
              <a:rPr sz="1100" spc="-73" dirty="0">
                <a:solidFill>
                  <a:srgbClr val="77787B"/>
                </a:solidFill>
                <a:latin typeface="Tahoma"/>
                <a:cs typeface="Tahoma"/>
              </a:rPr>
              <a:t>assets</a:t>
            </a:r>
            <a:r>
              <a:rPr sz="1100" dirty="0">
                <a:solidFill>
                  <a:srgbClr val="77787B"/>
                </a:solidFill>
                <a:latin typeface="Tahoma"/>
                <a:cs typeface="Tahoma"/>
              </a:rPr>
              <a:t> </a:t>
            </a:r>
            <a:r>
              <a:rPr sz="1100" spc="-33" dirty="0">
                <a:solidFill>
                  <a:srgbClr val="77787B"/>
                </a:solidFill>
                <a:latin typeface="Tahoma"/>
                <a:cs typeface="Tahoma"/>
              </a:rPr>
              <a:t>and</a:t>
            </a:r>
            <a:r>
              <a:rPr sz="1100" dirty="0">
                <a:solidFill>
                  <a:srgbClr val="77787B"/>
                </a:solidFill>
                <a:latin typeface="Tahoma"/>
                <a:cs typeface="Tahoma"/>
              </a:rPr>
              <a:t> </a:t>
            </a:r>
            <a:r>
              <a:rPr sz="1100" spc="-13" dirty="0">
                <a:solidFill>
                  <a:srgbClr val="77787B"/>
                </a:solidFill>
                <a:latin typeface="Tahoma"/>
                <a:cs typeface="Tahoma"/>
              </a:rPr>
              <a:t>liabilities</a:t>
            </a:r>
            <a:endParaRPr sz="1100" dirty="0">
              <a:latin typeface="Tahoma"/>
              <a:cs typeface="Tahoma"/>
            </a:endParaRPr>
          </a:p>
          <a:p>
            <a:pPr marL="411902"/>
            <a:r>
              <a:rPr spc="-570" baseline="8333" dirty="0">
                <a:solidFill>
                  <a:srgbClr val="005078"/>
                </a:solidFill>
                <a:latin typeface="Cambria"/>
                <a:cs typeface="Cambria"/>
              </a:rPr>
              <a:t>▸</a:t>
            </a:r>
            <a:r>
              <a:rPr spc="579" baseline="8333" dirty="0">
                <a:solidFill>
                  <a:srgbClr val="005078"/>
                </a:solidFill>
                <a:latin typeface="Cambria"/>
                <a:cs typeface="Cambria"/>
              </a:rPr>
              <a:t> </a:t>
            </a:r>
            <a:r>
              <a:rPr sz="1100" spc="-73" dirty="0">
                <a:solidFill>
                  <a:srgbClr val="77787B"/>
                </a:solidFill>
                <a:latin typeface="Tahoma"/>
                <a:cs typeface="Tahoma"/>
              </a:rPr>
              <a:t>assets</a:t>
            </a:r>
            <a:r>
              <a:rPr sz="1100" spc="-7" dirty="0">
                <a:solidFill>
                  <a:srgbClr val="77787B"/>
                </a:solidFill>
                <a:latin typeface="Tahoma"/>
                <a:cs typeface="Tahoma"/>
              </a:rPr>
              <a:t> </a:t>
            </a:r>
            <a:r>
              <a:rPr sz="1100" spc="-47" dirty="0">
                <a:solidFill>
                  <a:srgbClr val="77787B"/>
                </a:solidFill>
                <a:latin typeface="Tahoma"/>
                <a:cs typeface="Tahoma"/>
              </a:rPr>
              <a:t>acquired</a:t>
            </a:r>
            <a:r>
              <a:rPr sz="1100" dirty="0">
                <a:solidFill>
                  <a:srgbClr val="77787B"/>
                </a:solidFill>
                <a:latin typeface="Tahoma"/>
                <a:cs typeface="Tahoma"/>
              </a:rPr>
              <a:t> in </a:t>
            </a:r>
            <a:r>
              <a:rPr sz="1100" spc="-27" dirty="0">
                <a:solidFill>
                  <a:srgbClr val="77787B"/>
                </a:solidFill>
                <a:latin typeface="Tahoma"/>
                <a:cs typeface="Tahoma"/>
              </a:rPr>
              <a:t>the</a:t>
            </a:r>
            <a:r>
              <a:rPr sz="1100" spc="-7" dirty="0">
                <a:solidFill>
                  <a:srgbClr val="77787B"/>
                </a:solidFill>
                <a:latin typeface="Tahoma"/>
                <a:cs typeface="Tahoma"/>
              </a:rPr>
              <a:t> </a:t>
            </a:r>
            <a:r>
              <a:rPr sz="1100" spc="-27" dirty="0">
                <a:solidFill>
                  <a:srgbClr val="77787B"/>
                </a:solidFill>
                <a:latin typeface="Tahoma"/>
                <a:cs typeface="Tahoma"/>
              </a:rPr>
              <a:t>past</a:t>
            </a:r>
            <a:endParaRPr sz="1100" dirty="0">
              <a:latin typeface="Tahoma"/>
              <a:cs typeface="Tahoma"/>
            </a:endParaRPr>
          </a:p>
          <a:p>
            <a:pPr marL="411902"/>
            <a:r>
              <a:rPr spc="-570" baseline="8333" dirty="0">
                <a:solidFill>
                  <a:srgbClr val="005078"/>
                </a:solidFill>
                <a:latin typeface="Cambria"/>
                <a:cs typeface="Cambria"/>
              </a:rPr>
              <a:t>▸</a:t>
            </a:r>
            <a:r>
              <a:rPr spc="601" baseline="8333" dirty="0">
                <a:solidFill>
                  <a:srgbClr val="005078"/>
                </a:solidFill>
                <a:latin typeface="Cambria"/>
                <a:cs typeface="Cambria"/>
              </a:rPr>
              <a:t> </a:t>
            </a:r>
            <a:r>
              <a:rPr sz="1100" spc="-33" dirty="0">
                <a:solidFill>
                  <a:srgbClr val="77787B"/>
                </a:solidFill>
                <a:latin typeface="Tahoma"/>
                <a:cs typeface="Tahoma"/>
              </a:rPr>
              <a:t>attitudes</a:t>
            </a:r>
            <a:r>
              <a:rPr sz="1100" spc="7" dirty="0">
                <a:solidFill>
                  <a:srgbClr val="77787B"/>
                </a:solidFill>
                <a:latin typeface="Tahoma"/>
                <a:cs typeface="Tahoma"/>
              </a:rPr>
              <a:t> </a:t>
            </a:r>
            <a:r>
              <a:rPr sz="1100" spc="-60" dirty="0">
                <a:solidFill>
                  <a:srgbClr val="77787B"/>
                </a:solidFill>
                <a:latin typeface="Tahoma"/>
                <a:cs typeface="Tahoma"/>
              </a:rPr>
              <a:t>toward</a:t>
            </a:r>
            <a:r>
              <a:rPr sz="1100" spc="7" dirty="0">
                <a:solidFill>
                  <a:srgbClr val="77787B"/>
                </a:solidFill>
                <a:latin typeface="Tahoma"/>
                <a:cs typeface="Tahoma"/>
              </a:rPr>
              <a:t> </a:t>
            </a:r>
            <a:r>
              <a:rPr sz="1100" spc="-53" dirty="0">
                <a:solidFill>
                  <a:srgbClr val="77787B"/>
                </a:solidFill>
                <a:latin typeface="Tahoma"/>
                <a:cs typeface="Tahoma"/>
              </a:rPr>
              <a:t>household</a:t>
            </a:r>
            <a:r>
              <a:rPr sz="1100" spc="13" dirty="0">
                <a:solidFill>
                  <a:srgbClr val="77787B"/>
                </a:solidFill>
                <a:latin typeface="Tahoma"/>
                <a:cs typeface="Tahoma"/>
              </a:rPr>
              <a:t> </a:t>
            </a:r>
            <a:r>
              <a:rPr sz="1100" spc="-13" dirty="0">
                <a:solidFill>
                  <a:srgbClr val="77787B"/>
                </a:solidFill>
                <a:latin typeface="Tahoma"/>
                <a:cs typeface="Tahoma"/>
              </a:rPr>
              <a:t>finance</a:t>
            </a:r>
            <a:endParaRPr sz="1100" dirty="0">
              <a:latin typeface="Tahoma"/>
              <a:cs typeface="Tahoma"/>
            </a:endParaRPr>
          </a:p>
          <a:p>
            <a:pPr marL="411902"/>
            <a:r>
              <a:rPr spc="-570" baseline="8333" dirty="0">
                <a:solidFill>
                  <a:srgbClr val="005078"/>
                </a:solidFill>
                <a:latin typeface="Cambria"/>
                <a:cs typeface="Cambria"/>
              </a:rPr>
              <a:t>▸</a:t>
            </a:r>
            <a:r>
              <a:rPr spc="570" baseline="8333" dirty="0">
                <a:solidFill>
                  <a:srgbClr val="005078"/>
                </a:solidFill>
                <a:latin typeface="Cambria"/>
                <a:cs typeface="Cambria"/>
              </a:rPr>
              <a:t> </a:t>
            </a:r>
            <a:r>
              <a:rPr sz="1100" spc="-33" dirty="0">
                <a:solidFill>
                  <a:srgbClr val="77787B"/>
                </a:solidFill>
                <a:latin typeface="Tahoma"/>
                <a:cs typeface="Tahoma"/>
              </a:rPr>
              <a:t>other</a:t>
            </a:r>
            <a:r>
              <a:rPr sz="1100" dirty="0">
                <a:solidFill>
                  <a:srgbClr val="77787B"/>
                </a:solidFill>
                <a:latin typeface="Tahoma"/>
                <a:cs typeface="Tahoma"/>
              </a:rPr>
              <a:t> </a:t>
            </a:r>
            <a:r>
              <a:rPr sz="1100" spc="-47" dirty="0">
                <a:solidFill>
                  <a:srgbClr val="77787B"/>
                </a:solidFill>
                <a:latin typeface="Tahoma"/>
                <a:cs typeface="Tahoma"/>
              </a:rPr>
              <a:t>behavioral</a:t>
            </a:r>
            <a:r>
              <a:rPr sz="1100" dirty="0">
                <a:solidFill>
                  <a:srgbClr val="77787B"/>
                </a:solidFill>
                <a:latin typeface="Tahoma"/>
                <a:cs typeface="Tahoma"/>
              </a:rPr>
              <a:t> </a:t>
            </a:r>
            <a:r>
              <a:rPr sz="1100" spc="-13" dirty="0">
                <a:solidFill>
                  <a:srgbClr val="77787B"/>
                </a:solidFill>
                <a:latin typeface="Tahoma"/>
                <a:cs typeface="Tahoma"/>
              </a:rPr>
              <a:t>variables</a:t>
            </a:r>
            <a:endParaRPr sz="1100" dirty="0">
              <a:latin typeface="Tahoma"/>
              <a:cs typeface="Tahoma"/>
            </a:endParaRPr>
          </a:p>
        </p:txBody>
      </p:sp>
    </p:spTree>
  </p:cSld>
  <p:clrMapOvr>
    <a:masterClrMapping/>
  </p:clrMapOvr>
  <p:transition>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4775" y="130175"/>
            <a:ext cx="953506" cy="310750"/>
          </a:xfrm>
          <a:prstGeom prst="rect">
            <a:avLst/>
          </a:prstGeom>
        </p:spPr>
        <p:txBody>
          <a:bodyPr vert="horz" wrap="square" lIns="0" tIns="22884" rIns="0" bIns="0" rtlCol="0">
            <a:spAutoFit/>
          </a:bodyPr>
          <a:lstStyle/>
          <a:p>
            <a:pPr marL="16951">
              <a:spcBef>
                <a:spcPts val="180"/>
              </a:spcBef>
            </a:pPr>
            <a:r>
              <a:rPr lang="en-US" sz="1869" b="1" spc="-40" dirty="0">
                <a:solidFill>
                  <a:srgbClr val="005078"/>
                </a:solidFill>
                <a:latin typeface="Arial"/>
                <a:cs typeface="Arial"/>
              </a:rPr>
              <a:t>Assets</a:t>
            </a:r>
            <a:endParaRPr sz="1869" dirty="0">
              <a:latin typeface="Arial"/>
              <a:cs typeface="Arial"/>
            </a:endParaRPr>
          </a:p>
        </p:txBody>
      </p:sp>
      <p:pic>
        <p:nvPicPr>
          <p:cNvPr id="3" name="object 3"/>
          <p:cNvPicPr/>
          <p:nvPr/>
        </p:nvPicPr>
        <p:blipFill>
          <a:blip r:embed="rId2" cstate="print"/>
          <a:stretch>
            <a:fillRect/>
          </a:stretch>
        </p:blipFill>
        <p:spPr>
          <a:xfrm>
            <a:off x="1048028" y="0"/>
            <a:ext cx="2714347" cy="3460750"/>
          </a:xfrm>
          <a:prstGeom prst="rect">
            <a:avLst/>
          </a:prstGeom>
        </p:spPr>
      </p:pic>
      <p:sp>
        <p:nvSpPr>
          <p:cNvPr id="4" name="object 4"/>
          <p:cNvSpPr txBox="1">
            <a:spLocks noGrp="1"/>
          </p:cNvSpPr>
          <p:nvPr>
            <p:ph type="sldNum" sz="quarter" idx="7"/>
          </p:nvPr>
        </p:nvSpPr>
        <p:spPr>
          <a:xfrm>
            <a:off x="7590230" y="3880418"/>
            <a:ext cx="497738" cy="115416"/>
          </a:xfrm>
          <a:prstGeom prst="rect">
            <a:avLst/>
          </a:prstGeom>
        </p:spPr>
        <p:txBody>
          <a:bodyPr vert="horz" wrap="square" lIns="0" tIns="0" rIns="0" bIns="0" rtlCol="0">
            <a:spAutoFit/>
          </a:bodyPr>
          <a:lstStyle/>
          <a:p>
            <a:pPr marL="50852">
              <a:lnSpc>
                <a:spcPts val="901"/>
              </a:lnSpc>
            </a:pPr>
            <a:fld id="{81D60167-4931-47E6-BA6A-407CBD079E47}" type="slidenum">
              <a:rPr spc="-13" dirty="0"/>
              <a:pPr marL="50852">
                <a:lnSpc>
                  <a:spcPts val="901"/>
                </a:lnSpc>
              </a:pPr>
              <a:t>16</a:t>
            </a:fld>
            <a:r>
              <a:rPr spc="-113" dirty="0"/>
              <a:t> </a:t>
            </a:r>
            <a:r>
              <a:rPr spc="120" dirty="0"/>
              <a:t>/</a:t>
            </a:r>
            <a:r>
              <a:rPr spc="-113" dirty="0"/>
              <a:t> </a:t>
            </a:r>
            <a:r>
              <a:rPr spc="-47" dirty="0"/>
              <a:t>80</a:t>
            </a:r>
          </a:p>
        </p:txBody>
      </p:sp>
      <p:sp>
        <p:nvSpPr>
          <p:cNvPr id="5" name="Right Brace 4">
            <a:extLst>
              <a:ext uri="{FF2B5EF4-FFF2-40B4-BE49-F238E27FC236}">
                <a16:creationId xmlns:a16="http://schemas.microsoft.com/office/drawing/2014/main" id="{0D70DAD6-3948-4B1E-B00B-DA92C4C2BC8C}"/>
              </a:ext>
            </a:extLst>
          </p:cNvPr>
          <p:cNvSpPr/>
          <p:nvPr/>
        </p:nvSpPr>
        <p:spPr>
          <a:xfrm>
            <a:off x="3799711" y="358775"/>
            <a:ext cx="139756"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LID4096"/>
          </a:p>
        </p:txBody>
      </p:sp>
      <p:sp>
        <p:nvSpPr>
          <p:cNvPr id="6" name="Right Brace 5">
            <a:extLst>
              <a:ext uri="{FF2B5EF4-FFF2-40B4-BE49-F238E27FC236}">
                <a16:creationId xmlns:a16="http://schemas.microsoft.com/office/drawing/2014/main" id="{E6EAEB99-C6BB-433D-8EF7-7C0390FE9152}"/>
              </a:ext>
            </a:extLst>
          </p:cNvPr>
          <p:cNvSpPr/>
          <p:nvPr/>
        </p:nvSpPr>
        <p:spPr>
          <a:xfrm>
            <a:off x="3799711" y="1349375"/>
            <a:ext cx="139756" cy="2084384"/>
          </a:xfrm>
          <a:prstGeom prst="rightBrace">
            <a:avLst>
              <a:gd name="adj1" fmla="val 8333"/>
              <a:gd name="adj2" fmla="val 4944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LID4096"/>
          </a:p>
        </p:txBody>
      </p:sp>
      <p:sp>
        <p:nvSpPr>
          <p:cNvPr id="7" name="object 2">
            <a:extLst>
              <a:ext uri="{FF2B5EF4-FFF2-40B4-BE49-F238E27FC236}">
                <a16:creationId xmlns:a16="http://schemas.microsoft.com/office/drawing/2014/main" id="{88C9D440-4195-4BF2-B12E-4700D74C5FE7}"/>
              </a:ext>
            </a:extLst>
          </p:cNvPr>
          <p:cNvSpPr txBox="1"/>
          <p:nvPr/>
        </p:nvSpPr>
        <p:spPr>
          <a:xfrm>
            <a:off x="3976803" y="673729"/>
            <a:ext cx="1233372" cy="453995"/>
          </a:xfrm>
          <a:prstGeom prst="rect">
            <a:avLst/>
          </a:prstGeom>
        </p:spPr>
        <p:txBody>
          <a:bodyPr vert="horz" wrap="square" lIns="0" tIns="22884" rIns="0" bIns="0" rtlCol="0">
            <a:spAutoFit/>
          </a:bodyPr>
          <a:lstStyle/>
          <a:p>
            <a:pPr marL="16951">
              <a:spcBef>
                <a:spcPts val="180"/>
              </a:spcBef>
            </a:pPr>
            <a:r>
              <a:rPr lang="en-US" sz="1400" b="1" spc="-40" dirty="0">
                <a:solidFill>
                  <a:srgbClr val="005078"/>
                </a:solidFill>
                <a:latin typeface="Arial"/>
                <a:cs typeface="Arial"/>
              </a:rPr>
              <a:t>Non-financial assets</a:t>
            </a:r>
            <a:endParaRPr sz="1400" dirty="0">
              <a:latin typeface="Arial"/>
              <a:cs typeface="Arial"/>
            </a:endParaRPr>
          </a:p>
        </p:txBody>
      </p:sp>
      <p:sp>
        <p:nvSpPr>
          <p:cNvPr id="8" name="object 2">
            <a:extLst>
              <a:ext uri="{FF2B5EF4-FFF2-40B4-BE49-F238E27FC236}">
                <a16:creationId xmlns:a16="http://schemas.microsoft.com/office/drawing/2014/main" id="{15FE56B8-292F-4E99-BBF1-F91531939307}"/>
              </a:ext>
            </a:extLst>
          </p:cNvPr>
          <p:cNvSpPr txBox="1"/>
          <p:nvPr/>
        </p:nvSpPr>
        <p:spPr>
          <a:xfrm>
            <a:off x="3976803" y="2164570"/>
            <a:ext cx="1233372" cy="453995"/>
          </a:xfrm>
          <a:prstGeom prst="rect">
            <a:avLst/>
          </a:prstGeom>
        </p:spPr>
        <p:txBody>
          <a:bodyPr vert="horz" wrap="square" lIns="0" tIns="22884" rIns="0" bIns="0" rtlCol="0">
            <a:spAutoFit/>
          </a:bodyPr>
          <a:lstStyle/>
          <a:p>
            <a:pPr marL="16951">
              <a:spcBef>
                <a:spcPts val="180"/>
              </a:spcBef>
            </a:pPr>
            <a:r>
              <a:rPr lang="en-US" sz="1400" b="1" spc="-40" dirty="0">
                <a:solidFill>
                  <a:srgbClr val="005078"/>
                </a:solidFill>
                <a:latin typeface="Arial"/>
                <a:cs typeface="Arial"/>
              </a:rPr>
              <a:t>Financial assets</a:t>
            </a:r>
            <a:endParaRPr sz="1400" dirty="0">
              <a:latin typeface="Arial"/>
              <a:cs typeface="Arial"/>
            </a:endParaRPr>
          </a:p>
        </p:txBody>
      </p:sp>
    </p:spTree>
  </p:cSld>
  <p:clrMapOvr>
    <a:masterClrMapping/>
  </p:clrMapOvr>
  <p:transition>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0975" y="110130"/>
            <a:ext cx="4419600" cy="300106"/>
          </a:xfrm>
          <a:prstGeom prst="rect">
            <a:avLst/>
          </a:prstGeom>
        </p:spPr>
        <p:txBody>
          <a:bodyPr vert="horz" wrap="square" lIns="0" tIns="22884" rIns="0" bIns="0" rtlCol="0">
            <a:spAutoFit/>
          </a:bodyPr>
          <a:lstStyle/>
          <a:p>
            <a:pPr marL="16951">
              <a:spcBef>
                <a:spcPts val="180"/>
              </a:spcBef>
            </a:pPr>
            <a:r>
              <a:rPr lang="en-US" sz="1800" spc="80" dirty="0">
                <a:latin typeface="+mj-lt"/>
              </a:rPr>
              <a:t>Assets</a:t>
            </a:r>
            <a:endParaRPr sz="1800" spc="-13" dirty="0">
              <a:latin typeface="+mj-lt"/>
            </a:endParaRPr>
          </a:p>
        </p:txBody>
      </p:sp>
      <p:sp>
        <p:nvSpPr>
          <p:cNvPr id="3" name="object 3"/>
          <p:cNvSpPr txBox="1"/>
          <p:nvPr/>
        </p:nvSpPr>
        <p:spPr>
          <a:xfrm>
            <a:off x="46717" y="587374"/>
            <a:ext cx="6059715" cy="2763245"/>
          </a:xfrm>
          <a:prstGeom prst="rect">
            <a:avLst/>
          </a:prstGeom>
        </p:spPr>
        <p:txBody>
          <a:bodyPr wrap="square" lIns="0" tIns="0" rIns="0" bIns="0">
            <a:normAutofit fontScale="62500" lnSpcReduction="20000"/>
          </a:bodyPr>
          <a:lstStyle>
            <a:defPPr>
              <a:defRPr kern="0"/>
            </a:defPPr>
            <a:lvl1pPr marL="308182" indent="-285750">
              <a:spcBef>
                <a:spcPts val="151"/>
              </a:spcBef>
              <a:spcAft>
                <a:spcPts val="303"/>
              </a:spcAft>
              <a:buClr>
                <a:schemeClr val="accent2">
                  <a:lumMod val="50000"/>
                </a:schemeClr>
              </a:buClr>
              <a:buSzPct val="66000"/>
              <a:buFont typeface="Wingdings" panose="05000000000000000000" pitchFamily="2" charset="2"/>
              <a:buChar char="Ø"/>
              <a:defRPr sz="1400" b="1" i="0" spc="-13">
                <a:solidFill>
                  <a:srgbClr val="77787B"/>
                </a:solidFill>
                <a:latin typeface="Tahoma"/>
                <a:ea typeface="+mn-ea"/>
                <a:cs typeface="Tahoma"/>
              </a:defRPr>
            </a:lvl1pPr>
            <a:lvl2pPr marL="918407" lvl="1" indent="-285750">
              <a:spcBef>
                <a:spcPts val="151"/>
              </a:spcBef>
              <a:spcAft>
                <a:spcPts val="303"/>
              </a:spcAft>
              <a:buClr>
                <a:schemeClr val="accent2">
                  <a:lumMod val="50000"/>
                </a:schemeClr>
              </a:buClr>
              <a:buSzPct val="66000"/>
              <a:buFont typeface="Wingdings" panose="05000000000000000000" pitchFamily="2" charset="2"/>
              <a:buChar char="ü"/>
              <a:defRPr sz="1532">
                <a:solidFill>
                  <a:schemeClr val="bg1">
                    <a:lumMod val="50000"/>
                  </a:schemeClr>
                </a:solidFill>
                <a:latin typeface="+mn-lt"/>
                <a:ea typeface="+mn-ea"/>
                <a:cs typeface="+mn-cs"/>
              </a:defRPr>
            </a:lvl2pPr>
            <a:lvl3pPr marL="1220450">
              <a:defRPr>
                <a:latin typeface="+mn-lt"/>
                <a:ea typeface="+mn-ea"/>
                <a:cs typeface="+mn-cs"/>
              </a:defRPr>
            </a:lvl3pPr>
            <a:lvl4pPr marL="1830675">
              <a:defRPr>
                <a:latin typeface="+mn-lt"/>
                <a:ea typeface="+mn-ea"/>
                <a:cs typeface="+mn-cs"/>
              </a:defRPr>
            </a:lvl4pPr>
            <a:lvl5pPr marL="2440899">
              <a:defRPr>
                <a:latin typeface="+mn-lt"/>
                <a:ea typeface="+mn-ea"/>
                <a:cs typeface="+mn-cs"/>
              </a:defRPr>
            </a:lvl5pPr>
            <a:lvl6pPr marL="3051124">
              <a:defRPr>
                <a:latin typeface="+mn-lt"/>
                <a:ea typeface="+mn-ea"/>
                <a:cs typeface="+mn-cs"/>
              </a:defRPr>
            </a:lvl6pPr>
            <a:lvl7pPr marL="3661349">
              <a:defRPr>
                <a:latin typeface="+mn-lt"/>
                <a:ea typeface="+mn-ea"/>
                <a:cs typeface="+mn-cs"/>
              </a:defRPr>
            </a:lvl7pPr>
            <a:lvl8pPr marL="4271574">
              <a:defRPr>
                <a:latin typeface="+mn-lt"/>
                <a:ea typeface="+mn-ea"/>
                <a:cs typeface="+mn-cs"/>
              </a:defRPr>
            </a:lvl8pPr>
            <a:lvl9pPr marL="4881799">
              <a:defRPr>
                <a:latin typeface="+mn-lt"/>
                <a:ea typeface="+mn-ea"/>
                <a:cs typeface="+mn-cs"/>
              </a:defRPr>
            </a:lvl9pPr>
          </a:lstStyle>
          <a:p>
            <a:r>
              <a:rPr lang="en-US" sz="2200" dirty="0">
                <a:solidFill>
                  <a:schemeClr val="tx2"/>
                </a:solidFill>
                <a:latin typeface="+mn-lt"/>
              </a:rPr>
              <a:t>Business equity</a:t>
            </a:r>
            <a:r>
              <a:rPr lang="en-US" sz="2200" dirty="0">
                <a:latin typeface="+mn-lt"/>
              </a:rPr>
              <a:t>: </a:t>
            </a:r>
            <a:r>
              <a:rPr lang="en-US" sz="2200" b="0" dirty="0">
                <a:latin typeface="+mn-lt"/>
              </a:rPr>
              <a:t>a</a:t>
            </a:r>
            <a:r>
              <a:rPr sz="2200" b="0" dirty="0">
                <a:latin typeface="+mn-lt"/>
              </a:rPr>
              <a:t>ssets held by private business </a:t>
            </a:r>
            <a:r>
              <a:rPr lang="en-US" sz="2200" b="0" dirty="0">
                <a:latin typeface="+mn-lt"/>
              </a:rPr>
              <a:t>-</a:t>
            </a:r>
            <a:r>
              <a:rPr sz="2200" b="0" dirty="0">
                <a:latin typeface="+mn-lt"/>
              </a:rPr>
              <a:t> financial liabilities held against these assets</a:t>
            </a:r>
            <a:endParaRPr lang="en-US" sz="2200" b="0" dirty="0">
              <a:latin typeface="+mn-lt"/>
            </a:endParaRPr>
          </a:p>
          <a:p>
            <a:pPr lvl="1"/>
            <a:r>
              <a:rPr lang="en-US" sz="1800" dirty="0"/>
              <a:t>how much the business could be sold for (</a:t>
            </a:r>
            <a:r>
              <a:rPr lang="en-US" sz="1800" b="1" dirty="0">
                <a:solidFill>
                  <a:schemeClr val="tx2"/>
                </a:solidFill>
              </a:rPr>
              <a:t>market value of business equity</a:t>
            </a:r>
            <a:r>
              <a:rPr lang="en-US" sz="1800" dirty="0"/>
              <a:t>)</a:t>
            </a:r>
          </a:p>
          <a:p>
            <a:pPr lvl="1"/>
            <a:r>
              <a:rPr sz="1800" dirty="0"/>
              <a:t>only variable that records the value of </a:t>
            </a:r>
            <a:r>
              <a:rPr sz="1800" b="1" dirty="0">
                <a:solidFill>
                  <a:schemeClr val="tx2"/>
                </a:solidFill>
              </a:rPr>
              <a:t>net assets</a:t>
            </a:r>
            <a:endParaRPr lang="en-US" sz="1800" b="1" dirty="0">
              <a:solidFill>
                <a:schemeClr val="tx2"/>
              </a:solidFill>
            </a:endParaRPr>
          </a:p>
          <a:p>
            <a:pPr lvl="1"/>
            <a:endParaRPr lang="en-US" sz="1800" dirty="0"/>
          </a:p>
          <a:p>
            <a:r>
              <a:rPr lang="en-US" sz="2200" dirty="0">
                <a:solidFill>
                  <a:schemeClr val="tx2"/>
                </a:solidFill>
                <a:latin typeface="+mn-lt"/>
              </a:rPr>
              <a:t>Pension assets: </a:t>
            </a:r>
          </a:p>
          <a:p>
            <a:pPr lvl="1"/>
            <a:r>
              <a:rPr lang="en-US" sz="1800" dirty="0"/>
              <a:t>v</a:t>
            </a:r>
            <a:r>
              <a:rPr lang="en-US" sz="1800" b="0" dirty="0"/>
              <a:t>ery difficult to measure value of assets based on PAYG </a:t>
            </a:r>
            <a:r>
              <a:rPr lang="en-US" sz="1800" dirty="0"/>
              <a:t>systems (as against funded systems), especially if defined benefit </a:t>
            </a:r>
            <a:r>
              <a:rPr lang="en-US" sz="1800" dirty="0">
                <a:sym typeface="Wingdings" panose="05000000000000000000" pitchFamily="2" charset="2"/>
              </a:rPr>
              <a:t> </a:t>
            </a:r>
            <a:r>
              <a:rPr lang="en-US" sz="1800" b="0" dirty="0"/>
              <a:t>social security and occupational pension entitlements often not collected</a:t>
            </a:r>
          </a:p>
          <a:p>
            <a:pPr lvl="1"/>
            <a:r>
              <a:rPr lang="en-US" sz="1800" dirty="0"/>
              <a:t>differences in the measurement of pension assets </a:t>
            </a:r>
            <a:r>
              <a:rPr lang="en-US" sz="1800" dirty="0">
                <a:sym typeface="Wingdings" panose="05000000000000000000" pitchFamily="2" charset="2"/>
              </a:rPr>
              <a:t> </a:t>
            </a:r>
            <a:r>
              <a:rPr lang="en-US" sz="1800" dirty="0"/>
              <a:t>breakdown in individual, occupational, and social security pensions as well as  DB vs. DC schemes</a:t>
            </a:r>
          </a:p>
          <a:p>
            <a:pPr lvl="1"/>
            <a:r>
              <a:rPr lang="en-US" sz="1800" dirty="0"/>
              <a:t>if pension assets are not collected or computed, variables HA=HAS=0</a:t>
            </a:r>
          </a:p>
          <a:p>
            <a:pPr marL="934700" lvl="2"/>
            <a:r>
              <a:rPr lang="en-US" sz="2068" dirty="0">
                <a:solidFill>
                  <a:schemeClr val="bg1">
                    <a:lumMod val="50000"/>
                  </a:schemeClr>
                </a:solidFill>
              </a:rPr>
              <a:t>   comparisons between countries are very much dependent on different</a:t>
            </a:r>
          </a:p>
          <a:p>
            <a:pPr marL="934700" lvl="2"/>
            <a:r>
              <a:rPr lang="en-US" sz="2068" dirty="0">
                <a:solidFill>
                  <a:schemeClr val="bg1">
                    <a:lumMod val="50000"/>
                  </a:schemeClr>
                </a:solidFill>
              </a:rPr>
              <a:t>   pension systems, and reforms</a:t>
            </a:r>
            <a:endParaRPr lang="en-US" sz="2068" dirty="0">
              <a:solidFill>
                <a:schemeClr val="bg1">
                  <a:lumMod val="50000"/>
                </a:schemeClr>
              </a:solidFill>
              <a:latin typeface="+mn-lt"/>
            </a:endParaRPr>
          </a:p>
          <a:p>
            <a:endParaRPr lang="en-US" sz="700" dirty="0">
              <a:latin typeface="+mn-lt"/>
            </a:endParaRPr>
          </a:p>
        </p:txBody>
      </p:sp>
      <p:sp>
        <p:nvSpPr>
          <p:cNvPr id="4" name="object 4"/>
          <p:cNvSpPr txBox="1"/>
          <p:nvPr/>
        </p:nvSpPr>
        <p:spPr>
          <a:xfrm>
            <a:off x="5720699" y="3856201"/>
            <a:ext cx="339017" cy="139499"/>
          </a:xfrm>
          <a:prstGeom prst="rect">
            <a:avLst/>
          </a:prstGeom>
        </p:spPr>
        <p:txBody>
          <a:bodyPr vert="horz" wrap="square" lIns="0" tIns="16103" rIns="0" bIns="0" rtlCol="0">
            <a:spAutoFit/>
          </a:bodyPr>
          <a:lstStyle/>
          <a:p>
            <a:pPr marL="16951">
              <a:spcBef>
                <a:spcPts val="127"/>
              </a:spcBef>
            </a:pPr>
            <a:r>
              <a:rPr sz="801" spc="-13" dirty="0">
                <a:solidFill>
                  <a:srgbClr val="77787B"/>
                </a:solidFill>
                <a:latin typeface="Tahoma"/>
                <a:cs typeface="Tahoma"/>
              </a:rPr>
              <a:t>32</a:t>
            </a:r>
            <a:r>
              <a:rPr sz="801" spc="-113" dirty="0">
                <a:solidFill>
                  <a:srgbClr val="77787B"/>
                </a:solidFill>
                <a:latin typeface="Tahoma"/>
                <a:cs typeface="Tahoma"/>
              </a:rPr>
              <a:t> </a:t>
            </a:r>
            <a:r>
              <a:rPr sz="801" spc="120" dirty="0">
                <a:solidFill>
                  <a:srgbClr val="77787B"/>
                </a:solidFill>
                <a:latin typeface="Tahoma"/>
                <a:cs typeface="Tahoma"/>
              </a:rPr>
              <a:t>/</a:t>
            </a:r>
            <a:r>
              <a:rPr sz="801" spc="-113" dirty="0">
                <a:solidFill>
                  <a:srgbClr val="77787B"/>
                </a:solidFill>
                <a:latin typeface="Tahoma"/>
                <a:cs typeface="Tahoma"/>
              </a:rPr>
              <a:t> </a:t>
            </a:r>
            <a:r>
              <a:rPr sz="801" spc="-47" dirty="0">
                <a:solidFill>
                  <a:srgbClr val="77787B"/>
                </a:solidFill>
                <a:latin typeface="Tahoma"/>
                <a:cs typeface="Tahoma"/>
              </a:rPr>
              <a:t>80</a:t>
            </a:r>
            <a:endParaRPr sz="801">
              <a:latin typeface="Tahoma"/>
              <a:cs typeface="Tahoma"/>
            </a:endParaRPr>
          </a:p>
        </p:txBody>
      </p:sp>
      <p:sp>
        <p:nvSpPr>
          <p:cNvPr id="5" name="Arrow: Right 4">
            <a:extLst>
              <a:ext uri="{FF2B5EF4-FFF2-40B4-BE49-F238E27FC236}">
                <a16:creationId xmlns:a16="http://schemas.microsoft.com/office/drawing/2014/main" id="{B1CE27E9-9685-4D48-B98E-471DD80FCB85}"/>
              </a:ext>
            </a:extLst>
          </p:cNvPr>
          <p:cNvSpPr/>
          <p:nvPr/>
        </p:nvSpPr>
        <p:spPr>
          <a:xfrm>
            <a:off x="714375" y="2797175"/>
            <a:ext cx="304800" cy="152401"/>
          </a:xfrm>
          <a:prstGeom prst="rightArrow">
            <a:avLst>
              <a:gd name="adj1" fmla="val 4289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cSld>
  <p:clrMapOvr>
    <a:masterClrMapping/>
  </p:clrMapOvr>
  <p:transition>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4775" y="130175"/>
            <a:ext cx="5648192" cy="310662"/>
          </a:xfrm>
          <a:prstGeom prst="rect">
            <a:avLst/>
          </a:prstGeom>
        </p:spPr>
        <p:txBody>
          <a:bodyPr vert="horz" wrap="square" lIns="0" tIns="22884" rIns="0" bIns="0" rtlCol="0">
            <a:spAutoFit/>
          </a:bodyPr>
          <a:lstStyle/>
          <a:p>
            <a:pPr marL="16951">
              <a:spcBef>
                <a:spcPts val="180"/>
              </a:spcBef>
            </a:pPr>
            <a:r>
              <a:rPr spc="-27" dirty="0"/>
              <a:t>Liabilities</a:t>
            </a:r>
            <a:endParaRPr spc="100" dirty="0"/>
          </a:p>
        </p:txBody>
      </p:sp>
      <p:sp>
        <p:nvSpPr>
          <p:cNvPr id="4" name="object 4"/>
          <p:cNvSpPr txBox="1">
            <a:spLocks noGrp="1"/>
          </p:cNvSpPr>
          <p:nvPr>
            <p:ph type="sldNum" sz="quarter" idx="7"/>
          </p:nvPr>
        </p:nvSpPr>
        <p:spPr>
          <a:xfrm>
            <a:off x="7590230" y="3880418"/>
            <a:ext cx="497738" cy="115416"/>
          </a:xfrm>
          <a:prstGeom prst="rect">
            <a:avLst/>
          </a:prstGeom>
        </p:spPr>
        <p:txBody>
          <a:bodyPr vert="horz" wrap="square" lIns="0" tIns="0" rIns="0" bIns="0" rtlCol="0">
            <a:spAutoFit/>
          </a:bodyPr>
          <a:lstStyle/>
          <a:p>
            <a:pPr marL="50852">
              <a:lnSpc>
                <a:spcPts val="901"/>
              </a:lnSpc>
            </a:pPr>
            <a:fld id="{81D60167-4931-47E6-BA6A-407CBD079E47}" type="slidenum">
              <a:rPr spc="-13" dirty="0"/>
              <a:pPr marL="50852">
                <a:lnSpc>
                  <a:spcPts val="901"/>
                </a:lnSpc>
              </a:pPr>
              <a:t>18</a:t>
            </a:fld>
            <a:r>
              <a:rPr spc="-113" dirty="0"/>
              <a:t> </a:t>
            </a:r>
            <a:r>
              <a:rPr spc="120" dirty="0"/>
              <a:t>/</a:t>
            </a:r>
            <a:r>
              <a:rPr spc="-113" dirty="0"/>
              <a:t> </a:t>
            </a:r>
            <a:r>
              <a:rPr spc="-47" dirty="0"/>
              <a:t>80</a:t>
            </a:r>
          </a:p>
        </p:txBody>
      </p:sp>
      <p:pic>
        <p:nvPicPr>
          <p:cNvPr id="6" name="Picture 5">
            <a:extLst>
              <a:ext uri="{FF2B5EF4-FFF2-40B4-BE49-F238E27FC236}">
                <a16:creationId xmlns:a16="http://schemas.microsoft.com/office/drawing/2014/main" id="{28EC5963-CCE5-47E4-808C-F690DD930EF2}"/>
              </a:ext>
            </a:extLst>
          </p:cNvPr>
          <p:cNvPicPr>
            <a:picLocks noChangeAspect="1"/>
          </p:cNvPicPr>
          <p:nvPr/>
        </p:nvPicPr>
        <p:blipFill>
          <a:blip r:embed="rId2"/>
          <a:stretch>
            <a:fillRect/>
          </a:stretch>
        </p:blipFill>
        <p:spPr>
          <a:xfrm>
            <a:off x="1247775" y="25339"/>
            <a:ext cx="2891449" cy="3460750"/>
          </a:xfrm>
          <a:prstGeom prst="rect">
            <a:avLst/>
          </a:prstGeom>
        </p:spPr>
      </p:pic>
      <p:sp>
        <p:nvSpPr>
          <p:cNvPr id="7" name="object 3">
            <a:extLst>
              <a:ext uri="{FF2B5EF4-FFF2-40B4-BE49-F238E27FC236}">
                <a16:creationId xmlns:a16="http://schemas.microsoft.com/office/drawing/2014/main" id="{508CBD38-5C7C-43B0-B405-E94021ACD55B}"/>
              </a:ext>
            </a:extLst>
          </p:cNvPr>
          <p:cNvSpPr txBox="1"/>
          <p:nvPr/>
        </p:nvSpPr>
        <p:spPr>
          <a:xfrm>
            <a:off x="4219575" y="663575"/>
            <a:ext cx="1752601" cy="2449439"/>
          </a:xfrm>
          <a:prstGeom prst="rect">
            <a:avLst/>
          </a:prstGeom>
        </p:spPr>
        <p:txBody>
          <a:bodyPr vert="horz" wrap="square" lIns="0" tIns="48310" rIns="0" bIns="0" rtlCol="0">
            <a:spAutoFit/>
          </a:bodyPr>
          <a:lstStyle/>
          <a:p>
            <a:pPr marL="50852">
              <a:spcBef>
                <a:spcPts val="380"/>
              </a:spcBef>
            </a:pPr>
            <a:r>
              <a:rPr sz="1200" b="1" spc="-13" dirty="0">
                <a:solidFill>
                  <a:schemeClr val="tx2"/>
                </a:solidFill>
                <a:latin typeface="Tahoma"/>
                <a:cs typeface="Tahoma"/>
              </a:rPr>
              <a:t>Liabilities</a:t>
            </a:r>
            <a:r>
              <a:rPr sz="1200" b="1" spc="-80" dirty="0">
                <a:solidFill>
                  <a:schemeClr val="tx2"/>
                </a:solidFill>
                <a:latin typeface="Tahoma"/>
                <a:cs typeface="Tahoma"/>
              </a:rPr>
              <a:t> </a:t>
            </a:r>
            <a:r>
              <a:rPr sz="1200" b="1" spc="-40" dirty="0">
                <a:solidFill>
                  <a:schemeClr val="tx2"/>
                </a:solidFill>
                <a:latin typeface="Tahoma"/>
                <a:cs typeface="Tahoma"/>
              </a:rPr>
              <a:t>by</a:t>
            </a:r>
            <a:r>
              <a:rPr sz="1200" b="1" spc="-27" dirty="0">
                <a:solidFill>
                  <a:schemeClr val="tx2"/>
                </a:solidFill>
                <a:latin typeface="Tahoma"/>
                <a:cs typeface="Tahoma"/>
              </a:rPr>
              <a:t> </a:t>
            </a:r>
            <a:r>
              <a:rPr sz="1200" b="1" spc="-13" dirty="0">
                <a:solidFill>
                  <a:schemeClr val="tx2"/>
                </a:solidFill>
                <a:latin typeface="Tahoma"/>
                <a:cs typeface="Tahoma"/>
              </a:rPr>
              <a:t>purpose</a:t>
            </a:r>
            <a:r>
              <a:rPr lang="en-US" sz="1200" b="1" dirty="0">
                <a:solidFill>
                  <a:schemeClr val="tx2"/>
                </a:solidFill>
                <a:latin typeface="Tahoma"/>
                <a:cs typeface="Tahoma"/>
              </a:rPr>
              <a:t> </a:t>
            </a:r>
            <a:r>
              <a:rPr lang="en-US" sz="1100" spc="-47" dirty="0">
                <a:solidFill>
                  <a:srgbClr val="77787B"/>
                </a:solidFill>
                <a:latin typeface="Tahoma"/>
                <a:cs typeface="Tahoma"/>
              </a:rPr>
              <a:t>grouped by </a:t>
            </a:r>
            <a:r>
              <a:rPr sz="1100" spc="-60" dirty="0">
                <a:solidFill>
                  <a:srgbClr val="77787B"/>
                </a:solidFill>
                <a:latin typeface="Tahoma"/>
                <a:cs typeface="Tahoma"/>
              </a:rPr>
              <a:t>purpose</a:t>
            </a:r>
            <a:r>
              <a:rPr sz="1100" spc="-40" dirty="0">
                <a:solidFill>
                  <a:srgbClr val="77787B"/>
                </a:solidFill>
                <a:latin typeface="Tahoma"/>
                <a:cs typeface="Tahoma"/>
              </a:rPr>
              <a:t> </a:t>
            </a:r>
            <a:r>
              <a:rPr sz="1100" spc="-13" dirty="0">
                <a:solidFill>
                  <a:srgbClr val="77787B"/>
                </a:solidFill>
                <a:latin typeface="Tahoma"/>
                <a:cs typeface="Tahoma"/>
              </a:rPr>
              <a:t>for</a:t>
            </a:r>
            <a:r>
              <a:rPr sz="1100" spc="-40" dirty="0">
                <a:solidFill>
                  <a:srgbClr val="77787B"/>
                </a:solidFill>
                <a:latin typeface="Tahoma"/>
                <a:cs typeface="Tahoma"/>
              </a:rPr>
              <a:t> </a:t>
            </a:r>
            <a:r>
              <a:rPr sz="1100" spc="-33" dirty="0">
                <a:solidFill>
                  <a:srgbClr val="77787B"/>
                </a:solidFill>
                <a:latin typeface="Tahoma"/>
                <a:cs typeface="Tahoma"/>
              </a:rPr>
              <a:t>which</a:t>
            </a:r>
            <a:r>
              <a:rPr sz="1100" spc="-40" dirty="0">
                <a:solidFill>
                  <a:srgbClr val="77787B"/>
                </a:solidFill>
                <a:latin typeface="Tahoma"/>
                <a:cs typeface="Tahoma"/>
              </a:rPr>
              <a:t> </a:t>
            </a:r>
            <a:r>
              <a:rPr sz="1100" spc="-33" dirty="0">
                <a:solidFill>
                  <a:srgbClr val="77787B"/>
                </a:solidFill>
                <a:latin typeface="Tahoma"/>
                <a:cs typeface="Tahoma"/>
              </a:rPr>
              <a:t>the</a:t>
            </a:r>
            <a:r>
              <a:rPr lang="en-US" sz="1100" spc="-33" dirty="0">
                <a:solidFill>
                  <a:srgbClr val="77787B"/>
                </a:solidFill>
                <a:latin typeface="Tahoma"/>
                <a:cs typeface="Tahoma"/>
              </a:rPr>
              <a:t> debt </a:t>
            </a:r>
            <a:r>
              <a:rPr sz="1100" spc="-93" dirty="0">
                <a:solidFill>
                  <a:srgbClr val="77787B"/>
                </a:solidFill>
                <a:latin typeface="Tahoma"/>
                <a:cs typeface="Tahoma"/>
              </a:rPr>
              <a:t>w</a:t>
            </a:r>
            <a:r>
              <a:rPr lang="en-US" sz="1100" spc="-93" dirty="0">
                <a:solidFill>
                  <a:srgbClr val="77787B"/>
                </a:solidFill>
                <a:latin typeface="Tahoma"/>
                <a:cs typeface="Tahoma"/>
              </a:rPr>
              <a:t>as</a:t>
            </a:r>
            <a:r>
              <a:rPr sz="1100" spc="-13" dirty="0">
                <a:solidFill>
                  <a:srgbClr val="77787B"/>
                </a:solidFill>
                <a:latin typeface="Tahoma"/>
                <a:cs typeface="Tahoma"/>
              </a:rPr>
              <a:t> </a:t>
            </a:r>
            <a:r>
              <a:rPr sz="1100" spc="-53" dirty="0">
                <a:solidFill>
                  <a:srgbClr val="77787B"/>
                </a:solidFill>
                <a:latin typeface="Tahoma"/>
                <a:cs typeface="Tahoma"/>
              </a:rPr>
              <a:t>taken</a:t>
            </a:r>
            <a:r>
              <a:rPr sz="1100" spc="-40" dirty="0">
                <a:solidFill>
                  <a:srgbClr val="77787B"/>
                </a:solidFill>
                <a:latin typeface="Tahoma"/>
                <a:cs typeface="Tahoma"/>
              </a:rPr>
              <a:t> </a:t>
            </a:r>
            <a:r>
              <a:rPr sz="1100" spc="-13" dirty="0">
                <a:solidFill>
                  <a:srgbClr val="77787B"/>
                </a:solidFill>
                <a:latin typeface="Tahoma"/>
                <a:cs typeface="Tahoma"/>
              </a:rPr>
              <a:t>(e.g.</a:t>
            </a:r>
            <a:r>
              <a:rPr sz="1100" spc="93" dirty="0">
                <a:solidFill>
                  <a:srgbClr val="77787B"/>
                </a:solidFill>
                <a:latin typeface="Tahoma"/>
                <a:cs typeface="Tahoma"/>
              </a:rPr>
              <a:t> </a:t>
            </a:r>
            <a:r>
              <a:rPr sz="1100" spc="-27" dirty="0">
                <a:solidFill>
                  <a:srgbClr val="77787B"/>
                </a:solidFill>
                <a:latin typeface="Tahoma"/>
                <a:cs typeface="Tahoma"/>
              </a:rPr>
              <a:t>car, principal</a:t>
            </a:r>
            <a:r>
              <a:rPr sz="1100" spc="-33" dirty="0">
                <a:solidFill>
                  <a:srgbClr val="77787B"/>
                </a:solidFill>
                <a:latin typeface="Tahoma"/>
                <a:cs typeface="Tahoma"/>
              </a:rPr>
              <a:t> </a:t>
            </a:r>
            <a:r>
              <a:rPr sz="1100" spc="-60" dirty="0">
                <a:solidFill>
                  <a:srgbClr val="77787B"/>
                </a:solidFill>
                <a:latin typeface="Tahoma"/>
                <a:cs typeface="Tahoma"/>
              </a:rPr>
              <a:t>residence,</a:t>
            </a:r>
            <a:r>
              <a:rPr sz="1100" spc="-27" dirty="0">
                <a:solidFill>
                  <a:srgbClr val="77787B"/>
                </a:solidFill>
                <a:latin typeface="Tahoma"/>
                <a:cs typeface="Tahoma"/>
              </a:rPr>
              <a:t> </a:t>
            </a:r>
            <a:r>
              <a:rPr sz="1100" spc="-13" dirty="0">
                <a:solidFill>
                  <a:srgbClr val="77787B"/>
                </a:solidFill>
                <a:latin typeface="Tahoma"/>
                <a:cs typeface="Tahoma"/>
              </a:rPr>
              <a:t>etc.)</a:t>
            </a:r>
            <a:endParaRPr lang="en-US" sz="1100" spc="-13" dirty="0">
              <a:solidFill>
                <a:srgbClr val="77787B"/>
              </a:solidFill>
              <a:latin typeface="Tahoma"/>
              <a:cs typeface="Tahoma"/>
            </a:endParaRPr>
          </a:p>
          <a:p>
            <a:pPr marL="615309" marR="40682" indent="-186458">
              <a:spcBef>
                <a:spcPts val="234"/>
              </a:spcBef>
            </a:pPr>
            <a:endParaRPr sz="1100" dirty="0">
              <a:latin typeface="Tahoma"/>
              <a:cs typeface="Tahoma"/>
            </a:endParaRPr>
          </a:p>
          <a:p>
            <a:pPr marL="50852">
              <a:spcBef>
                <a:spcPts val="467"/>
              </a:spcBef>
            </a:pPr>
            <a:endParaRPr lang="en-US" sz="1200" b="1" spc="-13" dirty="0">
              <a:solidFill>
                <a:schemeClr val="tx2"/>
              </a:solidFill>
              <a:latin typeface="Tahoma"/>
              <a:cs typeface="Tahoma"/>
            </a:endParaRPr>
          </a:p>
          <a:p>
            <a:pPr marL="50852">
              <a:spcBef>
                <a:spcPts val="467"/>
              </a:spcBef>
            </a:pPr>
            <a:r>
              <a:rPr sz="1200" b="1" spc="-13" dirty="0">
                <a:solidFill>
                  <a:schemeClr val="tx2"/>
                </a:solidFill>
                <a:latin typeface="Tahoma"/>
                <a:cs typeface="Tahoma"/>
              </a:rPr>
              <a:t>Liabilities</a:t>
            </a:r>
            <a:r>
              <a:rPr sz="1200" b="1" spc="-80" dirty="0">
                <a:solidFill>
                  <a:schemeClr val="tx2"/>
                </a:solidFill>
                <a:latin typeface="Tahoma"/>
                <a:cs typeface="Tahoma"/>
              </a:rPr>
              <a:t> </a:t>
            </a:r>
            <a:r>
              <a:rPr sz="1200" b="1" spc="-40" dirty="0">
                <a:solidFill>
                  <a:schemeClr val="tx2"/>
                </a:solidFill>
                <a:latin typeface="Tahoma"/>
                <a:cs typeface="Tahoma"/>
              </a:rPr>
              <a:t>by</a:t>
            </a:r>
            <a:r>
              <a:rPr sz="1200" b="1" spc="-27" dirty="0">
                <a:solidFill>
                  <a:schemeClr val="tx2"/>
                </a:solidFill>
                <a:latin typeface="Tahoma"/>
                <a:cs typeface="Tahoma"/>
              </a:rPr>
              <a:t> </a:t>
            </a:r>
            <a:r>
              <a:rPr sz="1200" b="1" spc="-13" dirty="0">
                <a:solidFill>
                  <a:schemeClr val="tx2"/>
                </a:solidFill>
                <a:latin typeface="Tahoma"/>
                <a:cs typeface="Tahoma"/>
              </a:rPr>
              <a:t>security</a:t>
            </a:r>
            <a:r>
              <a:rPr lang="en-US" sz="1200" b="1" spc="-13" dirty="0">
                <a:solidFill>
                  <a:schemeClr val="tx2"/>
                </a:solidFill>
                <a:latin typeface="Tahoma"/>
                <a:cs typeface="Tahoma"/>
              </a:rPr>
              <a:t> </a:t>
            </a:r>
            <a:r>
              <a:rPr lang="en-US" sz="1100" spc="-13" dirty="0">
                <a:solidFill>
                  <a:srgbClr val="77787B"/>
                </a:solidFill>
                <a:latin typeface="Tahoma"/>
                <a:cs typeface="Tahoma"/>
              </a:rPr>
              <a:t>grouped by </a:t>
            </a:r>
            <a:r>
              <a:rPr sz="1100" spc="-67" dirty="0">
                <a:solidFill>
                  <a:srgbClr val="77787B"/>
                </a:solidFill>
                <a:latin typeface="Tahoma"/>
                <a:cs typeface="Tahoma"/>
              </a:rPr>
              <a:t>secured</a:t>
            </a:r>
            <a:r>
              <a:rPr sz="1100" spc="-40" dirty="0">
                <a:solidFill>
                  <a:srgbClr val="77787B"/>
                </a:solidFill>
                <a:latin typeface="Tahoma"/>
                <a:cs typeface="Tahoma"/>
              </a:rPr>
              <a:t> </a:t>
            </a:r>
            <a:r>
              <a:rPr sz="1100" spc="-33" dirty="0">
                <a:solidFill>
                  <a:srgbClr val="77787B"/>
                </a:solidFill>
                <a:latin typeface="Tahoma"/>
                <a:cs typeface="Tahoma"/>
              </a:rPr>
              <a:t>status</a:t>
            </a:r>
            <a:r>
              <a:rPr sz="1100" spc="-73" dirty="0">
                <a:solidFill>
                  <a:srgbClr val="77787B"/>
                </a:solidFill>
                <a:latin typeface="Tahoma"/>
                <a:cs typeface="Tahoma"/>
              </a:rPr>
              <a:t> </a:t>
            </a:r>
            <a:r>
              <a:rPr sz="1100" dirty="0">
                <a:solidFill>
                  <a:srgbClr val="77787B"/>
                </a:solidFill>
                <a:latin typeface="Tahoma"/>
                <a:cs typeface="Tahoma"/>
              </a:rPr>
              <a:t>of</a:t>
            </a:r>
            <a:r>
              <a:rPr sz="1100" spc="-60" dirty="0">
                <a:solidFill>
                  <a:srgbClr val="77787B"/>
                </a:solidFill>
                <a:latin typeface="Tahoma"/>
                <a:cs typeface="Tahoma"/>
              </a:rPr>
              <a:t> </a:t>
            </a:r>
            <a:r>
              <a:rPr sz="1100" spc="-27" dirty="0">
                <a:solidFill>
                  <a:srgbClr val="77787B"/>
                </a:solidFill>
                <a:latin typeface="Tahoma"/>
                <a:cs typeface="Tahoma"/>
              </a:rPr>
              <a:t>debt</a:t>
            </a:r>
            <a:r>
              <a:rPr sz="1100" spc="-60" dirty="0">
                <a:solidFill>
                  <a:srgbClr val="77787B"/>
                </a:solidFill>
                <a:latin typeface="Tahoma"/>
                <a:cs typeface="Tahoma"/>
              </a:rPr>
              <a:t> </a:t>
            </a:r>
            <a:r>
              <a:rPr sz="1100" spc="-13" dirty="0">
                <a:solidFill>
                  <a:srgbClr val="77787B"/>
                </a:solidFill>
                <a:latin typeface="Tahoma"/>
                <a:cs typeface="Tahoma"/>
              </a:rPr>
              <a:t>(e.g.</a:t>
            </a:r>
            <a:r>
              <a:rPr sz="1100" spc="73" dirty="0">
                <a:solidFill>
                  <a:srgbClr val="77787B"/>
                </a:solidFill>
                <a:latin typeface="Tahoma"/>
                <a:cs typeface="Tahoma"/>
              </a:rPr>
              <a:t> </a:t>
            </a:r>
            <a:r>
              <a:rPr sz="1100" spc="-53" dirty="0">
                <a:solidFill>
                  <a:srgbClr val="77787B"/>
                </a:solidFill>
                <a:latin typeface="Tahoma"/>
                <a:cs typeface="Tahoma"/>
              </a:rPr>
              <a:t>whether</a:t>
            </a:r>
            <a:r>
              <a:rPr sz="1100" spc="-47" dirty="0">
                <a:solidFill>
                  <a:srgbClr val="77787B"/>
                </a:solidFill>
                <a:latin typeface="Tahoma"/>
                <a:cs typeface="Tahoma"/>
              </a:rPr>
              <a:t> </a:t>
            </a:r>
            <a:r>
              <a:rPr sz="1100" spc="-13" dirty="0">
                <a:solidFill>
                  <a:srgbClr val="77787B"/>
                </a:solidFill>
                <a:latin typeface="Tahoma"/>
                <a:cs typeface="Tahoma"/>
              </a:rPr>
              <a:t>or</a:t>
            </a:r>
            <a:r>
              <a:rPr sz="1100" spc="-47" dirty="0">
                <a:solidFill>
                  <a:srgbClr val="77787B"/>
                </a:solidFill>
                <a:latin typeface="Tahoma"/>
                <a:cs typeface="Tahoma"/>
              </a:rPr>
              <a:t> </a:t>
            </a:r>
            <a:r>
              <a:rPr sz="1100" dirty="0">
                <a:solidFill>
                  <a:srgbClr val="77787B"/>
                </a:solidFill>
                <a:latin typeface="Tahoma"/>
                <a:cs typeface="Tahoma"/>
              </a:rPr>
              <a:t>not</a:t>
            </a:r>
            <a:r>
              <a:rPr sz="1100" spc="-60" dirty="0">
                <a:solidFill>
                  <a:srgbClr val="77787B"/>
                </a:solidFill>
                <a:latin typeface="Tahoma"/>
                <a:cs typeface="Tahoma"/>
              </a:rPr>
              <a:t> </a:t>
            </a:r>
            <a:r>
              <a:rPr sz="1100" spc="-53" dirty="0">
                <a:solidFill>
                  <a:srgbClr val="77787B"/>
                </a:solidFill>
                <a:latin typeface="Tahoma"/>
                <a:cs typeface="Tahoma"/>
              </a:rPr>
              <a:t>debts</a:t>
            </a:r>
            <a:r>
              <a:rPr sz="1100" spc="-47" dirty="0">
                <a:solidFill>
                  <a:srgbClr val="77787B"/>
                </a:solidFill>
                <a:latin typeface="Tahoma"/>
                <a:cs typeface="Tahoma"/>
              </a:rPr>
              <a:t> </a:t>
            </a:r>
            <a:r>
              <a:rPr sz="1100" spc="-67" dirty="0">
                <a:solidFill>
                  <a:srgbClr val="77787B"/>
                </a:solidFill>
                <a:latin typeface="Tahoma"/>
                <a:cs typeface="Tahoma"/>
              </a:rPr>
              <a:t>are</a:t>
            </a:r>
            <a:r>
              <a:rPr sz="1100" spc="-40" dirty="0">
                <a:solidFill>
                  <a:srgbClr val="77787B"/>
                </a:solidFill>
                <a:latin typeface="Tahoma"/>
                <a:cs typeface="Tahoma"/>
              </a:rPr>
              <a:t> </a:t>
            </a:r>
            <a:r>
              <a:rPr sz="1100" spc="-13" dirty="0">
                <a:solidFill>
                  <a:srgbClr val="77787B"/>
                </a:solidFill>
                <a:latin typeface="Tahoma"/>
                <a:cs typeface="Tahoma"/>
              </a:rPr>
              <a:t>secured </a:t>
            </a:r>
            <a:r>
              <a:rPr sz="1100" spc="-40" dirty="0">
                <a:solidFill>
                  <a:srgbClr val="77787B"/>
                </a:solidFill>
                <a:latin typeface="Tahoma"/>
                <a:cs typeface="Tahoma"/>
              </a:rPr>
              <a:t>against</a:t>
            </a:r>
            <a:r>
              <a:rPr sz="1100" spc="-67" dirty="0">
                <a:solidFill>
                  <a:srgbClr val="77787B"/>
                </a:solidFill>
                <a:latin typeface="Tahoma"/>
                <a:cs typeface="Tahoma"/>
              </a:rPr>
              <a:t> </a:t>
            </a:r>
            <a:r>
              <a:rPr sz="1100" spc="-73" dirty="0">
                <a:solidFill>
                  <a:srgbClr val="77787B"/>
                </a:solidFill>
                <a:latin typeface="Tahoma"/>
                <a:cs typeface="Tahoma"/>
              </a:rPr>
              <a:t>assets</a:t>
            </a:r>
            <a:r>
              <a:rPr sz="1100" spc="-33" dirty="0">
                <a:solidFill>
                  <a:srgbClr val="77787B"/>
                </a:solidFill>
                <a:latin typeface="Tahoma"/>
                <a:cs typeface="Tahoma"/>
              </a:rPr>
              <a:t> and</a:t>
            </a:r>
            <a:r>
              <a:rPr sz="1100" spc="-47" dirty="0">
                <a:solidFill>
                  <a:srgbClr val="77787B"/>
                </a:solidFill>
                <a:latin typeface="Tahoma"/>
                <a:cs typeface="Tahoma"/>
              </a:rPr>
              <a:t> </a:t>
            </a:r>
            <a:r>
              <a:rPr sz="1100" spc="-27" dirty="0">
                <a:solidFill>
                  <a:srgbClr val="77787B"/>
                </a:solidFill>
                <a:latin typeface="Tahoma"/>
                <a:cs typeface="Tahoma"/>
              </a:rPr>
              <a:t>type</a:t>
            </a:r>
            <a:r>
              <a:rPr sz="1100" spc="-53" dirty="0">
                <a:solidFill>
                  <a:srgbClr val="77787B"/>
                </a:solidFill>
                <a:latin typeface="Tahoma"/>
                <a:cs typeface="Tahoma"/>
              </a:rPr>
              <a:t> </a:t>
            </a:r>
            <a:r>
              <a:rPr sz="1100" dirty="0">
                <a:solidFill>
                  <a:srgbClr val="77787B"/>
                </a:solidFill>
                <a:latin typeface="Tahoma"/>
                <a:cs typeface="Tahoma"/>
              </a:rPr>
              <a:t>of</a:t>
            </a:r>
            <a:r>
              <a:rPr sz="1100" spc="-47" dirty="0">
                <a:solidFill>
                  <a:srgbClr val="77787B"/>
                </a:solidFill>
                <a:latin typeface="Tahoma"/>
                <a:cs typeface="Tahoma"/>
              </a:rPr>
              <a:t> </a:t>
            </a:r>
            <a:r>
              <a:rPr sz="1100" spc="-53" dirty="0">
                <a:solidFill>
                  <a:srgbClr val="77787B"/>
                </a:solidFill>
                <a:latin typeface="Tahoma"/>
                <a:cs typeface="Tahoma"/>
              </a:rPr>
              <a:t>asset </a:t>
            </a:r>
            <a:r>
              <a:rPr sz="1100" spc="-33" dirty="0">
                <a:solidFill>
                  <a:srgbClr val="77787B"/>
                </a:solidFill>
                <a:latin typeface="Tahoma"/>
                <a:cs typeface="Tahoma"/>
              </a:rPr>
              <a:t>held</a:t>
            </a:r>
            <a:r>
              <a:rPr sz="1100" spc="-47" dirty="0">
                <a:solidFill>
                  <a:srgbClr val="77787B"/>
                </a:solidFill>
                <a:latin typeface="Tahoma"/>
                <a:cs typeface="Tahoma"/>
              </a:rPr>
              <a:t> </a:t>
            </a:r>
            <a:r>
              <a:rPr sz="1100" spc="-27" dirty="0">
                <a:solidFill>
                  <a:srgbClr val="77787B"/>
                </a:solidFill>
                <a:latin typeface="Tahoma"/>
                <a:cs typeface="Tahoma"/>
              </a:rPr>
              <a:t>as</a:t>
            </a:r>
            <a:r>
              <a:rPr sz="1100" spc="-40" dirty="0">
                <a:solidFill>
                  <a:srgbClr val="77787B"/>
                </a:solidFill>
                <a:latin typeface="Tahoma"/>
                <a:cs typeface="Tahoma"/>
              </a:rPr>
              <a:t> </a:t>
            </a:r>
            <a:r>
              <a:rPr sz="1100" spc="-13" dirty="0">
                <a:solidFill>
                  <a:srgbClr val="77787B"/>
                </a:solidFill>
                <a:latin typeface="Tahoma"/>
                <a:cs typeface="Tahoma"/>
              </a:rPr>
              <a:t>security)</a:t>
            </a:r>
            <a:endParaRPr sz="1100" dirty="0">
              <a:latin typeface="Tahoma"/>
              <a:cs typeface="Tahoma"/>
            </a:endParaRPr>
          </a:p>
        </p:txBody>
      </p:sp>
    </p:spTree>
  </p:cSld>
  <p:clrMapOvr>
    <a:masterClrMapping/>
  </p:clrMapOvr>
  <p:transition>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2375" y="130175"/>
            <a:ext cx="5648192" cy="310662"/>
          </a:xfrm>
          <a:prstGeom prst="rect">
            <a:avLst/>
          </a:prstGeom>
        </p:spPr>
        <p:txBody>
          <a:bodyPr vert="horz" wrap="square" lIns="0" tIns="22884" rIns="0" bIns="0" rtlCol="0">
            <a:spAutoFit/>
          </a:bodyPr>
          <a:lstStyle/>
          <a:p>
            <a:pPr marL="16951">
              <a:spcBef>
                <a:spcPts val="180"/>
              </a:spcBef>
            </a:pPr>
            <a:r>
              <a:rPr spc="-27" dirty="0"/>
              <a:t>Liabilities</a:t>
            </a:r>
            <a:endParaRPr spc="100" dirty="0"/>
          </a:p>
        </p:txBody>
      </p:sp>
      <p:sp>
        <p:nvSpPr>
          <p:cNvPr id="4" name="object 4"/>
          <p:cNvSpPr txBox="1">
            <a:spLocks noGrp="1"/>
          </p:cNvSpPr>
          <p:nvPr>
            <p:ph type="sldNum" sz="quarter" idx="7"/>
          </p:nvPr>
        </p:nvSpPr>
        <p:spPr>
          <a:xfrm>
            <a:off x="7590230" y="3880418"/>
            <a:ext cx="497738" cy="115416"/>
          </a:xfrm>
          <a:prstGeom prst="rect">
            <a:avLst/>
          </a:prstGeom>
        </p:spPr>
        <p:txBody>
          <a:bodyPr vert="horz" wrap="square" lIns="0" tIns="0" rIns="0" bIns="0" rtlCol="0">
            <a:spAutoFit/>
          </a:bodyPr>
          <a:lstStyle/>
          <a:p>
            <a:pPr marL="50852">
              <a:lnSpc>
                <a:spcPts val="901"/>
              </a:lnSpc>
            </a:pPr>
            <a:fld id="{81D60167-4931-47E6-BA6A-407CBD079E47}" type="slidenum">
              <a:rPr spc="-13" dirty="0"/>
              <a:pPr marL="50852">
                <a:lnSpc>
                  <a:spcPts val="901"/>
                </a:lnSpc>
              </a:pPr>
              <a:t>19</a:t>
            </a:fld>
            <a:r>
              <a:rPr spc="-113" dirty="0"/>
              <a:t> </a:t>
            </a:r>
            <a:r>
              <a:rPr spc="120" dirty="0"/>
              <a:t>/</a:t>
            </a:r>
            <a:r>
              <a:rPr spc="-113" dirty="0"/>
              <a:t> </a:t>
            </a:r>
            <a:r>
              <a:rPr spc="-47" dirty="0"/>
              <a:t>80</a:t>
            </a:r>
          </a:p>
        </p:txBody>
      </p:sp>
      <p:sp>
        <p:nvSpPr>
          <p:cNvPr id="5" name="object 3">
            <a:extLst>
              <a:ext uri="{FF2B5EF4-FFF2-40B4-BE49-F238E27FC236}">
                <a16:creationId xmlns:a16="http://schemas.microsoft.com/office/drawing/2014/main" id="{48B673A4-08FB-4E49-8155-8B1117919B97}"/>
              </a:ext>
            </a:extLst>
          </p:cNvPr>
          <p:cNvSpPr txBox="1"/>
          <p:nvPr/>
        </p:nvSpPr>
        <p:spPr>
          <a:xfrm>
            <a:off x="110950" y="1044575"/>
            <a:ext cx="5791200" cy="1889929"/>
          </a:xfrm>
          <a:prstGeom prst="rect">
            <a:avLst/>
          </a:prstGeom>
        </p:spPr>
        <p:txBody>
          <a:bodyPr vert="horz" wrap="square" lIns="0" tIns="9323" rIns="0" bIns="0" rtlCol="0">
            <a:spAutoFit/>
          </a:bodyPr>
          <a:lstStyle/>
          <a:p>
            <a:pPr marL="335755" marR="766171" indent="-285750">
              <a:lnSpc>
                <a:spcPct val="102600"/>
              </a:lnSpc>
              <a:spcBef>
                <a:spcPts val="73"/>
              </a:spcBef>
              <a:buFont typeface="Arial" panose="020B0604020202020204" pitchFamily="34" charset="0"/>
              <a:buChar char="•"/>
            </a:pPr>
            <a:r>
              <a:rPr lang="en-US" sz="1468" b="1" spc="-33" dirty="0">
                <a:solidFill>
                  <a:schemeClr val="tx2"/>
                </a:solidFill>
                <a:latin typeface="Tahoma"/>
                <a:cs typeface="Tahoma"/>
              </a:rPr>
              <a:t>Contingent</a:t>
            </a:r>
            <a:r>
              <a:rPr lang="en-US" sz="1468" b="1" spc="-53" dirty="0">
                <a:solidFill>
                  <a:schemeClr val="tx2"/>
                </a:solidFill>
                <a:latin typeface="Tahoma"/>
                <a:cs typeface="Tahoma"/>
              </a:rPr>
              <a:t> </a:t>
            </a:r>
            <a:r>
              <a:rPr lang="en-US" sz="1468" b="1" spc="-13" dirty="0">
                <a:solidFill>
                  <a:schemeClr val="tx2"/>
                </a:solidFill>
                <a:latin typeface="Tahoma"/>
                <a:cs typeface="Tahoma"/>
              </a:rPr>
              <a:t>liabilities</a:t>
            </a:r>
            <a:r>
              <a:rPr lang="en-US" sz="1468" b="1" spc="-20" dirty="0">
                <a:solidFill>
                  <a:schemeClr val="tx2"/>
                </a:solidFill>
                <a:latin typeface="Tahoma"/>
                <a:cs typeface="Tahoma"/>
              </a:rPr>
              <a:t> </a:t>
            </a:r>
            <a:r>
              <a:rPr lang="en-US" sz="1468" spc="-20" dirty="0">
                <a:solidFill>
                  <a:srgbClr val="77787B"/>
                </a:solidFill>
                <a:latin typeface="Tahoma"/>
                <a:cs typeface="Tahoma"/>
              </a:rPr>
              <a:t>(</a:t>
            </a:r>
            <a:r>
              <a:rPr lang="en-US" sz="1468" spc="-53" dirty="0">
                <a:solidFill>
                  <a:srgbClr val="77787B"/>
                </a:solidFill>
                <a:latin typeface="Tahoma"/>
                <a:cs typeface="Tahoma"/>
              </a:rPr>
              <a:t>possible</a:t>
            </a:r>
            <a:r>
              <a:rPr lang="en-US" sz="1468" spc="-13" dirty="0">
                <a:solidFill>
                  <a:srgbClr val="77787B"/>
                </a:solidFill>
                <a:latin typeface="Tahoma"/>
                <a:cs typeface="Tahoma"/>
              </a:rPr>
              <a:t> </a:t>
            </a:r>
            <a:r>
              <a:rPr lang="en-US" sz="1468" spc="-40" dirty="0">
                <a:solidFill>
                  <a:srgbClr val="77787B"/>
                </a:solidFill>
                <a:latin typeface="Tahoma"/>
                <a:cs typeface="Tahoma"/>
              </a:rPr>
              <a:t>obligations,</a:t>
            </a:r>
            <a:r>
              <a:rPr lang="en-US" sz="1468" spc="-20" dirty="0">
                <a:solidFill>
                  <a:srgbClr val="77787B"/>
                </a:solidFill>
                <a:latin typeface="Tahoma"/>
                <a:cs typeface="Tahoma"/>
              </a:rPr>
              <a:t> </a:t>
            </a:r>
            <a:r>
              <a:rPr lang="en-US" sz="1468" spc="-27" dirty="0">
                <a:solidFill>
                  <a:srgbClr val="77787B"/>
                </a:solidFill>
                <a:latin typeface="Tahoma"/>
                <a:cs typeface="Tahoma"/>
              </a:rPr>
              <a:t>for</a:t>
            </a:r>
            <a:r>
              <a:rPr lang="en-US" sz="1468" spc="-13" dirty="0">
                <a:solidFill>
                  <a:srgbClr val="77787B"/>
                </a:solidFill>
                <a:latin typeface="Tahoma"/>
                <a:cs typeface="Tahoma"/>
              </a:rPr>
              <a:t> </a:t>
            </a:r>
            <a:r>
              <a:rPr lang="en-US" sz="1468" spc="-33" dirty="0">
                <a:solidFill>
                  <a:srgbClr val="77787B"/>
                </a:solidFill>
                <a:latin typeface="Tahoma"/>
                <a:cs typeface="Tahoma"/>
              </a:rPr>
              <a:t>which</a:t>
            </a:r>
            <a:r>
              <a:rPr lang="en-US" sz="1468" spc="-20" dirty="0">
                <a:solidFill>
                  <a:srgbClr val="77787B"/>
                </a:solidFill>
                <a:latin typeface="Tahoma"/>
                <a:cs typeface="Tahoma"/>
              </a:rPr>
              <a:t> </a:t>
            </a:r>
            <a:r>
              <a:rPr lang="en-US" sz="1468" dirty="0">
                <a:solidFill>
                  <a:srgbClr val="77787B"/>
                </a:solidFill>
                <a:latin typeface="Tahoma"/>
                <a:cs typeface="Tahoma"/>
              </a:rPr>
              <a:t>it</a:t>
            </a:r>
            <a:r>
              <a:rPr lang="en-US" sz="1468" spc="-13" dirty="0">
                <a:solidFill>
                  <a:srgbClr val="77787B"/>
                </a:solidFill>
                <a:latin typeface="Tahoma"/>
                <a:cs typeface="Tahoma"/>
              </a:rPr>
              <a:t> </a:t>
            </a:r>
            <a:r>
              <a:rPr lang="en-US" sz="1468" spc="-53" dirty="0">
                <a:solidFill>
                  <a:srgbClr val="77787B"/>
                </a:solidFill>
                <a:latin typeface="Tahoma"/>
                <a:cs typeface="Tahoma"/>
              </a:rPr>
              <a:t>has </a:t>
            </a:r>
            <a:r>
              <a:rPr lang="en-US" sz="1468" spc="-40" dirty="0">
                <a:solidFill>
                  <a:srgbClr val="77787B"/>
                </a:solidFill>
                <a:latin typeface="Tahoma"/>
                <a:cs typeface="Tahoma"/>
              </a:rPr>
              <a:t>yet</a:t>
            </a:r>
            <a:r>
              <a:rPr lang="en-US" sz="1468" spc="-53" dirty="0">
                <a:solidFill>
                  <a:srgbClr val="77787B"/>
                </a:solidFill>
                <a:latin typeface="Tahoma"/>
                <a:cs typeface="Tahoma"/>
              </a:rPr>
              <a:t> </a:t>
            </a:r>
            <a:r>
              <a:rPr lang="en-US" sz="1468" dirty="0">
                <a:solidFill>
                  <a:srgbClr val="77787B"/>
                </a:solidFill>
                <a:latin typeface="Tahoma"/>
                <a:cs typeface="Tahoma"/>
              </a:rPr>
              <a:t>to</a:t>
            </a:r>
            <a:r>
              <a:rPr lang="en-US" sz="1468" spc="-53" dirty="0">
                <a:solidFill>
                  <a:srgbClr val="77787B"/>
                </a:solidFill>
                <a:latin typeface="Tahoma"/>
                <a:cs typeface="Tahoma"/>
              </a:rPr>
              <a:t> </a:t>
            </a:r>
            <a:r>
              <a:rPr lang="en-US" sz="1468" spc="-13" dirty="0">
                <a:solidFill>
                  <a:srgbClr val="77787B"/>
                </a:solidFill>
                <a:latin typeface="Tahoma"/>
                <a:cs typeface="Tahoma"/>
              </a:rPr>
              <a:t>be</a:t>
            </a:r>
            <a:r>
              <a:rPr lang="en-US" sz="1468" spc="-47" dirty="0">
                <a:solidFill>
                  <a:srgbClr val="77787B"/>
                </a:solidFill>
                <a:latin typeface="Tahoma"/>
                <a:cs typeface="Tahoma"/>
              </a:rPr>
              <a:t> </a:t>
            </a:r>
            <a:r>
              <a:rPr lang="en-US" sz="1468" spc="-53" dirty="0">
                <a:solidFill>
                  <a:srgbClr val="77787B"/>
                </a:solidFill>
                <a:latin typeface="Tahoma"/>
                <a:cs typeface="Tahoma"/>
              </a:rPr>
              <a:t>confirmed </a:t>
            </a:r>
            <a:r>
              <a:rPr lang="en-US" sz="1468" spc="-60" dirty="0">
                <a:solidFill>
                  <a:srgbClr val="77787B"/>
                </a:solidFill>
                <a:latin typeface="Tahoma"/>
                <a:cs typeface="Tahoma"/>
              </a:rPr>
              <a:t>whether</a:t>
            </a:r>
            <a:r>
              <a:rPr lang="en-US" sz="1468" spc="-47" dirty="0">
                <a:solidFill>
                  <a:srgbClr val="77787B"/>
                </a:solidFill>
                <a:latin typeface="Tahoma"/>
                <a:cs typeface="Tahoma"/>
              </a:rPr>
              <a:t> </a:t>
            </a:r>
            <a:r>
              <a:rPr lang="en-US" sz="1468" spc="-13" dirty="0">
                <a:solidFill>
                  <a:srgbClr val="77787B"/>
                </a:solidFill>
                <a:latin typeface="Tahoma"/>
                <a:cs typeface="Tahoma"/>
              </a:rPr>
              <a:t>the</a:t>
            </a:r>
            <a:r>
              <a:rPr lang="en-US" sz="1468" spc="-47" dirty="0">
                <a:solidFill>
                  <a:srgbClr val="77787B"/>
                </a:solidFill>
                <a:latin typeface="Tahoma"/>
                <a:cs typeface="Tahoma"/>
              </a:rPr>
              <a:t> </a:t>
            </a:r>
            <a:r>
              <a:rPr lang="en-US" sz="1468" spc="-67" dirty="0">
                <a:solidFill>
                  <a:srgbClr val="77787B"/>
                </a:solidFill>
                <a:latin typeface="Tahoma"/>
                <a:cs typeface="Tahoma"/>
              </a:rPr>
              <a:t>household</a:t>
            </a:r>
            <a:r>
              <a:rPr lang="en-US" sz="1468" spc="-53" dirty="0">
                <a:solidFill>
                  <a:srgbClr val="77787B"/>
                </a:solidFill>
                <a:latin typeface="Tahoma"/>
                <a:cs typeface="Tahoma"/>
              </a:rPr>
              <a:t> </a:t>
            </a:r>
            <a:r>
              <a:rPr lang="en-US" sz="1468" spc="-60" dirty="0">
                <a:solidFill>
                  <a:srgbClr val="77787B"/>
                </a:solidFill>
                <a:latin typeface="Tahoma"/>
                <a:cs typeface="Tahoma"/>
              </a:rPr>
              <a:t>has</a:t>
            </a:r>
            <a:r>
              <a:rPr lang="en-US" sz="1468" spc="-47" dirty="0">
                <a:solidFill>
                  <a:srgbClr val="77787B"/>
                </a:solidFill>
                <a:latin typeface="Tahoma"/>
                <a:cs typeface="Tahoma"/>
              </a:rPr>
              <a:t> </a:t>
            </a:r>
            <a:r>
              <a:rPr lang="en-US" sz="1468" dirty="0">
                <a:solidFill>
                  <a:srgbClr val="77787B"/>
                </a:solidFill>
                <a:latin typeface="Tahoma"/>
                <a:cs typeface="Tahoma"/>
              </a:rPr>
              <a:t>a</a:t>
            </a:r>
            <a:r>
              <a:rPr lang="en-US" sz="1468" spc="-47" dirty="0">
                <a:solidFill>
                  <a:srgbClr val="77787B"/>
                </a:solidFill>
                <a:latin typeface="Tahoma"/>
                <a:cs typeface="Tahoma"/>
              </a:rPr>
              <a:t> </a:t>
            </a:r>
            <a:r>
              <a:rPr lang="en-US" sz="1468" spc="-13" dirty="0">
                <a:solidFill>
                  <a:srgbClr val="77787B"/>
                </a:solidFill>
                <a:latin typeface="Tahoma"/>
                <a:cs typeface="Tahoma"/>
              </a:rPr>
              <a:t>present </a:t>
            </a:r>
            <a:r>
              <a:rPr lang="en-US" sz="1468" spc="-33" dirty="0">
                <a:solidFill>
                  <a:srgbClr val="77787B"/>
                </a:solidFill>
                <a:latin typeface="Tahoma"/>
                <a:cs typeface="Tahoma"/>
              </a:rPr>
              <a:t>obligation</a:t>
            </a:r>
            <a:r>
              <a:rPr lang="en-US" sz="1468" spc="-60" dirty="0">
                <a:solidFill>
                  <a:srgbClr val="77787B"/>
                </a:solidFill>
                <a:latin typeface="Tahoma"/>
                <a:cs typeface="Tahoma"/>
              </a:rPr>
              <a:t> </a:t>
            </a:r>
            <a:r>
              <a:rPr lang="en-US" sz="1468" dirty="0">
                <a:solidFill>
                  <a:srgbClr val="77787B"/>
                </a:solidFill>
                <a:latin typeface="Tahoma"/>
                <a:cs typeface="Tahoma"/>
              </a:rPr>
              <a:t>that</a:t>
            </a:r>
            <a:r>
              <a:rPr lang="en-US" sz="1468" spc="-60" dirty="0">
                <a:solidFill>
                  <a:srgbClr val="77787B"/>
                </a:solidFill>
                <a:latin typeface="Tahoma"/>
                <a:cs typeface="Tahoma"/>
              </a:rPr>
              <a:t> </a:t>
            </a:r>
            <a:r>
              <a:rPr lang="en-US" sz="1468" spc="-13" dirty="0">
                <a:solidFill>
                  <a:srgbClr val="77787B"/>
                </a:solidFill>
                <a:latin typeface="Tahoma"/>
                <a:cs typeface="Tahoma"/>
              </a:rPr>
              <a:t>might</a:t>
            </a:r>
            <a:r>
              <a:rPr lang="en-US" sz="1468" spc="-60" dirty="0">
                <a:solidFill>
                  <a:srgbClr val="77787B"/>
                </a:solidFill>
                <a:latin typeface="Tahoma"/>
                <a:cs typeface="Tahoma"/>
              </a:rPr>
              <a:t> </a:t>
            </a:r>
            <a:r>
              <a:rPr lang="en-US" sz="1468" spc="-53" dirty="0">
                <a:solidFill>
                  <a:srgbClr val="77787B"/>
                </a:solidFill>
                <a:latin typeface="Tahoma"/>
                <a:cs typeface="Tahoma"/>
              </a:rPr>
              <a:t>lead </a:t>
            </a:r>
            <a:r>
              <a:rPr lang="en-US" sz="1468" dirty="0">
                <a:solidFill>
                  <a:srgbClr val="77787B"/>
                </a:solidFill>
                <a:latin typeface="Tahoma"/>
                <a:cs typeface="Tahoma"/>
              </a:rPr>
              <a:t>to</a:t>
            </a:r>
            <a:r>
              <a:rPr lang="en-US" sz="1468" spc="-67" dirty="0">
                <a:solidFill>
                  <a:srgbClr val="77787B"/>
                </a:solidFill>
                <a:latin typeface="Tahoma"/>
                <a:cs typeface="Tahoma"/>
              </a:rPr>
              <a:t> </a:t>
            </a:r>
            <a:r>
              <a:rPr lang="en-US" sz="1468" dirty="0">
                <a:solidFill>
                  <a:srgbClr val="77787B"/>
                </a:solidFill>
                <a:latin typeface="Tahoma"/>
                <a:cs typeface="Tahoma"/>
              </a:rPr>
              <a:t>an</a:t>
            </a:r>
            <a:r>
              <a:rPr lang="en-US" sz="1468" spc="-53" dirty="0">
                <a:solidFill>
                  <a:srgbClr val="77787B"/>
                </a:solidFill>
                <a:latin typeface="Tahoma"/>
                <a:cs typeface="Tahoma"/>
              </a:rPr>
              <a:t> </a:t>
            </a:r>
            <a:r>
              <a:rPr lang="en-US" sz="1468" spc="-40" dirty="0">
                <a:solidFill>
                  <a:srgbClr val="77787B"/>
                </a:solidFill>
                <a:latin typeface="Tahoma"/>
                <a:cs typeface="Tahoma"/>
              </a:rPr>
              <a:t>outflow</a:t>
            </a:r>
            <a:r>
              <a:rPr lang="en-US" sz="1468" spc="-60" dirty="0">
                <a:solidFill>
                  <a:srgbClr val="77787B"/>
                </a:solidFill>
                <a:latin typeface="Tahoma"/>
                <a:cs typeface="Tahoma"/>
              </a:rPr>
              <a:t> </a:t>
            </a:r>
            <a:r>
              <a:rPr lang="en-US" sz="1468" dirty="0">
                <a:solidFill>
                  <a:srgbClr val="77787B"/>
                </a:solidFill>
                <a:latin typeface="Tahoma"/>
                <a:cs typeface="Tahoma"/>
              </a:rPr>
              <a:t>of</a:t>
            </a:r>
            <a:r>
              <a:rPr lang="en-US" sz="1468" spc="-60" dirty="0">
                <a:solidFill>
                  <a:srgbClr val="77787B"/>
                </a:solidFill>
                <a:latin typeface="Tahoma"/>
                <a:cs typeface="Tahoma"/>
              </a:rPr>
              <a:t> </a:t>
            </a:r>
            <a:r>
              <a:rPr lang="en-US" sz="1468" spc="-13" dirty="0">
                <a:solidFill>
                  <a:srgbClr val="77787B"/>
                </a:solidFill>
                <a:latin typeface="Tahoma"/>
                <a:cs typeface="Tahoma"/>
              </a:rPr>
              <a:t>income) </a:t>
            </a:r>
            <a:r>
              <a:rPr sz="1468" spc="-80" dirty="0">
                <a:solidFill>
                  <a:srgbClr val="77787B"/>
                </a:solidFill>
                <a:latin typeface="Tahoma"/>
                <a:cs typeface="Tahoma"/>
              </a:rPr>
              <a:t>are</a:t>
            </a:r>
            <a:r>
              <a:rPr sz="1468" spc="-20" dirty="0">
                <a:solidFill>
                  <a:srgbClr val="77787B"/>
                </a:solidFill>
                <a:latin typeface="Tahoma"/>
                <a:cs typeface="Tahoma"/>
              </a:rPr>
              <a:t> </a:t>
            </a:r>
            <a:r>
              <a:rPr sz="1468" spc="-67" dirty="0">
                <a:solidFill>
                  <a:srgbClr val="77787B"/>
                </a:solidFill>
                <a:latin typeface="Tahoma"/>
                <a:cs typeface="Tahoma"/>
              </a:rPr>
              <a:t>excluded</a:t>
            </a:r>
            <a:r>
              <a:rPr sz="1468" spc="-20" dirty="0">
                <a:solidFill>
                  <a:srgbClr val="77787B"/>
                </a:solidFill>
                <a:latin typeface="Tahoma"/>
                <a:cs typeface="Tahoma"/>
              </a:rPr>
              <a:t> </a:t>
            </a:r>
            <a:r>
              <a:rPr sz="1468" spc="-27" dirty="0">
                <a:solidFill>
                  <a:srgbClr val="77787B"/>
                </a:solidFill>
                <a:latin typeface="Tahoma"/>
                <a:cs typeface="Tahoma"/>
              </a:rPr>
              <a:t>from</a:t>
            </a:r>
            <a:r>
              <a:rPr sz="1468" spc="-20" dirty="0">
                <a:solidFill>
                  <a:srgbClr val="77787B"/>
                </a:solidFill>
                <a:latin typeface="Tahoma"/>
                <a:cs typeface="Tahoma"/>
              </a:rPr>
              <a:t> </a:t>
            </a:r>
            <a:r>
              <a:rPr sz="1468" spc="-33" dirty="0">
                <a:solidFill>
                  <a:srgbClr val="77787B"/>
                </a:solidFill>
                <a:latin typeface="Tahoma"/>
                <a:cs typeface="Tahoma"/>
              </a:rPr>
              <a:t>the</a:t>
            </a:r>
            <a:r>
              <a:rPr lang="en-US" sz="1468" spc="-33" dirty="0">
                <a:solidFill>
                  <a:srgbClr val="77787B"/>
                </a:solidFill>
                <a:latin typeface="Tahoma"/>
                <a:cs typeface="Tahoma"/>
              </a:rPr>
              <a:t> </a:t>
            </a:r>
            <a:r>
              <a:rPr sz="1468" spc="-80" dirty="0">
                <a:solidFill>
                  <a:srgbClr val="77787B"/>
                </a:solidFill>
                <a:latin typeface="Tahoma"/>
                <a:cs typeface="Tahoma"/>
              </a:rPr>
              <a:t>measurement</a:t>
            </a:r>
            <a:r>
              <a:rPr sz="1468" spc="-40" dirty="0">
                <a:solidFill>
                  <a:srgbClr val="77787B"/>
                </a:solidFill>
                <a:latin typeface="Tahoma"/>
                <a:cs typeface="Tahoma"/>
              </a:rPr>
              <a:t> </a:t>
            </a:r>
            <a:r>
              <a:rPr sz="1468" dirty="0">
                <a:solidFill>
                  <a:srgbClr val="77787B"/>
                </a:solidFill>
                <a:latin typeface="Tahoma"/>
                <a:cs typeface="Tahoma"/>
              </a:rPr>
              <a:t>of</a:t>
            </a:r>
            <a:r>
              <a:rPr sz="1468" spc="-27" dirty="0">
                <a:solidFill>
                  <a:srgbClr val="77787B"/>
                </a:solidFill>
                <a:latin typeface="Tahoma"/>
                <a:cs typeface="Tahoma"/>
              </a:rPr>
              <a:t> </a:t>
            </a:r>
            <a:r>
              <a:rPr sz="1468" spc="-67" dirty="0">
                <a:solidFill>
                  <a:srgbClr val="77787B"/>
                </a:solidFill>
                <a:latin typeface="Tahoma"/>
                <a:cs typeface="Tahoma"/>
              </a:rPr>
              <a:t>household</a:t>
            </a:r>
            <a:r>
              <a:rPr sz="1468" spc="-27" dirty="0">
                <a:solidFill>
                  <a:srgbClr val="77787B"/>
                </a:solidFill>
                <a:latin typeface="Tahoma"/>
                <a:cs typeface="Tahoma"/>
              </a:rPr>
              <a:t> </a:t>
            </a:r>
            <a:r>
              <a:rPr sz="1468" spc="-13" dirty="0">
                <a:solidFill>
                  <a:srgbClr val="77787B"/>
                </a:solidFill>
                <a:latin typeface="Tahoma"/>
                <a:cs typeface="Tahoma"/>
              </a:rPr>
              <a:t>wealth</a:t>
            </a:r>
            <a:endParaRPr lang="en-US" sz="1468" spc="-13" dirty="0">
              <a:solidFill>
                <a:srgbClr val="77787B"/>
              </a:solidFill>
              <a:latin typeface="Tahoma"/>
              <a:cs typeface="Tahoma"/>
            </a:endParaRPr>
          </a:p>
          <a:p>
            <a:pPr marL="335755" marR="766171" indent="-285750">
              <a:lnSpc>
                <a:spcPct val="102600"/>
              </a:lnSpc>
              <a:spcBef>
                <a:spcPts val="73"/>
              </a:spcBef>
              <a:buFont typeface="Arial" panose="020B0604020202020204" pitchFamily="34" charset="0"/>
              <a:buChar char="•"/>
            </a:pPr>
            <a:endParaRPr lang="en-US" sz="1468" spc="-13" dirty="0">
              <a:solidFill>
                <a:srgbClr val="77787B"/>
              </a:solidFill>
              <a:latin typeface="Tahoma"/>
              <a:cs typeface="Tahoma"/>
            </a:endParaRPr>
          </a:p>
          <a:p>
            <a:pPr marL="335755" marR="766171" indent="-285750">
              <a:lnSpc>
                <a:spcPct val="102600"/>
              </a:lnSpc>
              <a:spcBef>
                <a:spcPts val="73"/>
              </a:spcBef>
              <a:buFont typeface="Arial" panose="020B0604020202020204" pitchFamily="34" charset="0"/>
              <a:buChar char="•"/>
            </a:pPr>
            <a:r>
              <a:rPr lang="en-US" sz="1468" b="1" spc="-13" dirty="0">
                <a:solidFill>
                  <a:schemeClr val="tx2"/>
                </a:solidFill>
                <a:latin typeface="Tahoma"/>
                <a:cs typeface="Tahoma"/>
              </a:rPr>
              <a:t>Informal liabilities </a:t>
            </a:r>
            <a:r>
              <a:rPr lang="en-US" sz="1468" spc="-13" dirty="0">
                <a:solidFill>
                  <a:srgbClr val="77787B"/>
                </a:solidFill>
                <a:latin typeface="Tahoma"/>
                <a:cs typeface="Tahoma"/>
              </a:rPr>
              <a:t>are often difficult to measure (or unclear whether they should be included)</a:t>
            </a:r>
          </a:p>
          <a:p>
            <a:pPr marL="245785" marR="766171" indent="-195780">
              <a:lnSpc>
                <a:spcPct val="102600"/>
              </a:lnSpc>
              <a:spcBef>
                <a:spcPts val="73"/>
              </a:spcBef>
            </a:pPr>
            <a:endParaRPr sz="1468" dirty="0">
              <a:latin typeface="Tahoma"/>
              <a:cs typeface="Tahoma"/>
            </a:endParaRPr>
          </a:p>
        </p:txBody>
      </p:sp>
    </p:spTree>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98B17-0098-938F-7156-1FC6640418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D4DD17-926E-B8F0-9D3C-3AEC21C26BD0}"/>
              </a:ext>
            </a:extLst>
          </p:cNvPr>
          <p:cNvSpPr>
            <a:spLocks noGrp="1"/>
          </p:cNvSpPr>
          <p:nvPr>
            <p:ph type="title"/>
          </p:nvPr>
        </p:nvSpPr>
        <p:spPr>
          <a:xfrm>
            <a:off x="992444" y="153631"/>
            <a:ext cx="4230291" cy="307658"/>
          </a:xfrm>
          <a:ln>
            <a:noFill/>
          </a:ln>
        </p:spPr>
        <p:txBody>
          <a:bodyPr vert="horz" wrap="square" lIns="46149" tIns="23074" rIns="46149" bIns="23074" rtlCol="0" anchor="t" anchorCtr="0">
            <a:noAutofit/>
          </a:bodyPr>
          <a:lstStyle/>
          <a:p>
            <a:r>
              <a:rPr lang="en-US" sz="1817" dirty="0"/>
              <a:t>Contents</a:t>
            </a:r>
            <a:endParaRPr lang="en-US" sz="1817" i="1" dirty="0"/>
          </a:p>
        </p:txBody>
      </p:sp>
      <p:sp>
        <p:nvSpPr>
          <p:cNvPr id="3" name="Content Placeholder 2">
            <a:extLst>
              <a:ext uri="{FF2B5EF4-FFF2-40B4-BE49-F238E27FC236}">
                <a16:creationId xmlns:a16="http://schemas.microsoft.com/office/drawing/2014/main" id="{4FDF37F3-FE94-D234-FB1D-D6E5C3859DF2}"/>
              </a:ext>
            </a:extLst>
          </p:cNvPr>
          <p:cNvSpPr>
            <a:spLocks noGrp="1"/>
          </p:cNvSpPr>
          <p:nvPr>
            <p:ph idx="1"/>
          </p:nvPr>
        </p:nvSpPr>
        <p:spPr>
          <a:xfrm>
            <a:off x="638175" y="892175"/>
            <a:ext cx="4432159" cy="2384346"/>
          </a:xfrm>
        </p:spPr>
        <p:txBody>
          <a:bodyPr>
            <a:normAutofit/>
          </a:bodyPr>
          <a:lstStyle/>
          <a:p>
            <a:pPr marL="22432" algn="ctr">
              <a:spcBef>
                <a:spcPts val="151"/>
              </a:spcBef>
              <a:spcAft>
                <a:spcPts val="303"/>
              </a:spcAft>
              <a:buClr>
                <a:schemeClr val="accent2">
                  <a:lumMod val="50000"/>
                </a:schemeClr>
              </a:buClr>
              <a:buSzPct val="66000"/>
            </a:pPr>
            <a:r>
              <a:rPr lang="en-GB" sz="2400" dirty="0">
                <a:solidFill>
                  <a:schemeClr val="bg1">
                    <a:lumMod val="65000"/>
                  </a:schemeClr>
                </a:solidFill>
                <a:latin typeface="Gotham Bold"/>
              </a:rPr>
              <a:t>LIS and its Databases</a:t>
            </a:r>
          </a:p>
          <a:p>
            <a:pPr marL="22432" algn="ctr">
              <a:spcBef>
                <a:spcPts val="151"/>
              </a:spcBef>
              <a:spcAft>
                <a:spcPts val="303"/>
              </a:spcAft>
              <a:buClr>
                <a:schemeClr val="accent2">
                  <a:lumMod val="50000"/>
                </a:schemeClr>
              </a:buClr>
              <a:buSzPct val="66000"/>
            </a:pPr>
            <a:r>
              <a:rPr lang="en-GB" sz="2400" dirty="0">
                <a:solidFill>
                  <a:schemeClr val="bg1">
                    <a:lumMod val="65000"/>
                  </a:schemeClr>
                </a:solidFill>
                <a:latin typeface="Gotham Bold"/>
              </a:rPr>
              <a:t>Wealth data and LWS </a:t>
            </a:r>
          </a:p>
          <a:p>
            <a:pPr marL="22432" algn="ctr">
              <a:spcBef>
                <a:spcPts val="151"/>
              </a:spcBef>
              <a:spcAft>
                <a:spcPts val="303"/>
              </a:spcAft>
              <a:buClr>
                <a:schemeClr val="accent2">
                  <a:lumMod val="50000"/>
                </a:schemeClr>
              </a:buClr>
              <a:buSzPct val="66000"/>
            </a:pPr>
            <a:r>
              <a:rPr lang="en-GB" sz="2400" dirty="0">
                <a:solidFill>
                  <a:schemeClr val="bg1">
                    <a:lumMod val="65000"/>
                  </a:schemeClr>
                </a:solidFill>
                <a:latin typeface="Gotham Bold"/>
              </a:rPr>
              <a:t>Illustrations</a:t>
            </a:r>
          </a:p>
          <a:p>
            <a:pPr marL="22432" algn="ctr">
              <a:spcBef>
                <a:spcPts val="151"/>
              </a:spcBef>
              <a:spcAft>
                <a:spcPts val="303"/>
              </a:spcAft>
              <a:buClr>
                <a:schemeClr val="accent2">
                  <a:lumMod val="50000"/>
                </a:schemeClr>
              </a:buClr>
              <a:buSzPct val="66000"/>
            </a:pPr>
            <a:r>
              <a:rPr lang="en-GB" sz="2400" dirty="0">
                <a:solidFill>
                  <a:schemeClr val="bg1">
                    <a:lumMod val="65000"/>
                  </a:schemeClr>
                </a:solidFill>
                <a:latin typeface="Gotham Bold"/>
              </a:rPr>
              <a:t>Data access and research opportunities</a:t>
            </a:r>
          </a:p>
          <a:p>
            <a:pPr marL="22432">
              <a:spcBef>
                <a:spcPts val="151"/>
              </a:spcBef>
              <a:spcAft>
                <a:spcPts val="303"/>
              </a:spcAft>
              <a:buClr>
                <a:schemeClr val="accent2">
                  <a:lumMod val="50000"/>
                </a:schemeClr>
              </a:buClr>
              <a:buSzPct val="66000"/>
            </a:pPr>
            <a:endParaRPr lang="en-GB" sz="1400" dirty="0">
              <a:solidFill>
                <a:schemeClr val="bg1">
                  <a:lumMod val="50000"/>
                </a:schemeClr>
              </a:solidFill>
              <a:latin typeface="Gotham Bold"/>
            </a:endParaRPr>
          </a:p>
          <a:p>
            <a:pPr marL="22432">
              <a:spcBef>
                <a:spcPts val="151"/>
              </a:spcBef>
              <a:spcAft>
                <a:spcPts val="303"/>
              </a:spcAft>
              <a:buClr>
                <a:schemeClr val="accent2">
                  <a:lumMod val="50000"/>
                </a:schemeClr>
              </a:buClr>
              <a:buSzPct val="66000"/>
            </a:pPr>
            <a:endParaRPr lang="en-GB" sz="1400" dirty="0">
              <a:solidFill>
                <a:schemeClr val="bg1">
                  <a:lumMod val="50000"/>
                </a:schemeClr>
              </a:solidFill>
              <a:latin typeface="Gotham Bold"/>
            </a:endParaRPr>
          </a:p>
        </p:txBody>
      </p:sp>
    </p:spTree>
    <p:extLst>
      <p:ext uri="{BB962C8B-B14F-4D97-AF65-F5344CB8AC3E}">
        <p14:creationId xmlns:p14="http://schemas.microsoft.com/office/powerpoint/2010/main" val="42555932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4775" y="130175"/>
            <a:ext cx="3377452" cy="310662"/>
          </a:xfrm>
          <a:prstGeom prst="rect">
            <a:avLst/>
          </a:prstGeom>
        </p:spPr>
        <p:txBody>
          <a:bodyPr vert="horz" wrap="square" lIns="0" tIns="22884" rIns="0" bIns="0" rtlCol="0">
            <a:spAutoFit/>
          </a:bodyPr>
          <a:lstStyle/>
          <a:p>
            <a:pPr marL="16951">
              <a:spcBef>
                <a:spcPts val="180"/>
              </a:spcBef>
            </a:pPr>
            <a:r>
              <a:rPr spc="-40" dirty="0"/>
              <a:t>Various</a:t>
            </a:r>
            <a:r>
              <a:rPr spc="87" dirty="0"/>
              <a:t> </a:t>
            </a:r>
            <a:r>
              <a:rPr spc="-53" dirty="0"/>
              <a:t>concepts</a:t>
            </a:r>
            <a:r>
              <a:rPr spc="87" dirty="0"/>
              <a:t> </a:t>
            </a:r>
            <a:r>
              <a:rPr dirty="0"/>
              <a:t>of</a:t>
            </a:r>
            <a:r>
              <a:rPr spc="93" dirty="0"/>
              <a:t> </a:t>
            </a:r>
            <a:r>
              <a:rPr dirty="0"/>
              <a:t>net</a:t>
            </a:r>
            <a:r>
              <a:rPr spc="87" dirty="0"/>
              <a:t> </a:t>
            </a:r>
            <a:r>
              <a:rPr spc="-27" dirty="0"/>
              <a:t>worth</a:t>
            </a:r>
          </a:p>
        </p:txBody>
      </p:sp>
      <p:sp>
        <p:nvSpPr>
          <p:cNvPr id="4" name="object 4"/>
          <p:cNvSpPr txBox="1">
            <a:spLocks noGrp="1"/>
          </p:cNvSpPr>
          <p:nvPr>
            <p:ph type="sldNum" sz="quarter" idx="7"/>
          </p:nvPr>
        </p:nvSpPr>
        <p:spPr>
          <a:xfrm>
            <a:off x="7590230" y="3880418"/>
            <a:ext cx="497738" cy="115416"/>
          </a:xfrm>
          <a:prstGeom prst="rect">
            <a:avLst/>
          </a:prstGeom>
        </p:spPr>
        <p:txBody>
          <a:bodyPr vert="horz" wrap="square" lIns="0" tIns="0" rIns="0" bIns="0" rtlCol="0">
            <a:spAutoFit/>
          </a:bodyPr>
          <a:lstStyle/>
          <a:p>
            <a:pPr marL="50852">
              <a:lnSpc>
                <a:spcPts val="901"/>
              </a:lnSpc>
            </a:pPr>
            <a:fld id="{81D60167-4931-47E6-BA6A-407CBD079E47}" type="slidenum">
              <a:rPr spc="-13" dirty="0"/>
              <a:pPr marL="50852">
                <a:lnSpc>
                  <a:spcPts val="901"/>
                </a:lnSpc>
              </a:pPr>
              <a:t>20</a:t>
            </a:fld>
            <a:r>
              <a:rPr spc="-113" dirty="0"/>
              <a:t> </a:t>
            </a:r>
            <a:r>
              <a:rPr spc="120" dirty="0"/>
              <a:t>/</a:t>
            </a:r>
            <a:r>
              <a:rPr spc="-113" dirty="0"/>
              <a:t> </a:t>
            </a:r>
            <a:r>
              <a:rPr spc="-47" dirty="0"/>
              <a:t>80</a:t>
            </a:r>
          </a:p>
        </p:txBody>
      </p:sp>
      <p:sp>
        <p:nvSpPr>
          <p:cNvPr id="3" name="object 3"/>
          <p:cNvSpPr txBox="1"/>
          <p:nvPr/>
        </p:nvSpPr>
        <p:spPr>
          <a:xfrm>
            <a:off x="104775" y="739775"/>
            <a:ext cx="5939717" cy="2382949"/>
          </a:xfrm>
          <a:prstGeom prst="rect">
            <a:avLst/>
          </a:prstGeom>
        </p:spPr>
        <p:txBody>
          <a:bodyPr vert="horz" wrap="square" lIns="0" tIns="9323" rIns="0" bIns="0" rtlCol="0">
            <a:spAutoFit/>
          </a:bodyPr>
          <a:lstStyle/>
          <a:p>
            <a:pPr marL="228834" marR="362745" indent="-195780">
              <a:lnSpc>
                <a:spcPct val="102600"/>
              </a:lnSpc>
              <a:spcBef>
                <a:spcPts val="73"/>
              </a:spcBef>
            </a:pPr>
            <a:r>
              <a:rPr spc="-650" baseline="5050" dirty="0">
                <a:solidFill>
                  <a:srgbClr val="006794"/>
                </a:solidFill>
                <a:latin typeface="Cambria"/>
                <a:cs typeface="Cambria"/>
              </a:rPr>
              <a:t>▸</a:t>
            </a:r>
            <a:r>
              <a:rPr spc="530" baseline="5050" dirty="0">
                <a:solidFill>
                  <a:srgbClr val="006794"/>
                </a:solidFill>
                <a:latin typeface="Cambria"/>
                <a:cs typeface="Cambria"/>
              </a:rPr>
              <a:t> </a:t>
            </a:r>
            <a:r>
              <a:rPr lang="en-US" sz="1200" spc="-27" dirty="0">
                <a:solidFill>
                  <a:srgbClr val="77787B"/>
                </a:solidFill>
                <a:latin typeface="Tahoma"/>
                <a:cs typeface="Tahoma"/>
              </a:rPr>
              <a:t>4</a:t>
            </a:r>
            <a:r>
              <a:rPr sz="1200" spc="-33" dirty="0">
                <a:solidFill>
                  <a:srgbClr val="77787B"/>
                </a:solidFill>
                <a:latin typeface="Tahoma"/>
                <a:cs typeface="Tahoma"/>
              </a:rPr>
              <a:t> </a:t>
            </a:r>
            <a:r>
              <a:rPr sz="1200" spc="-80" dirty="0">
                <a:solidFill>
                  <a:srgbClr val="77787B"/>
                </a:solidFill>
                <a:latin typeface="Tahoma"/>
                <a:cs typeface="Tahoma"/>
              </a:rPr>
              <a:t>measures</a:t>
            </a:r>
            <a:r>
              <a:rPr sz="1200" spc="-33" dirty="0">
                <a:solidFill>
                  <a:srgbClr val="77787B"/>
                </a:solidFill>
                <a:latin typeface="Tahoma"/>
                <a:cs typeface="Tahoma"/>
              </a:rPr>
              <a:t> </a:t>
            </a:r>
            <a:r>
              <a:rPr sz="1200" dirty="0">
                <a:solidFill>
                  <a:srgbClr val="77787B"/>
                </a:solidFill>
                <a:latin typeface="Tahoma"/>
                <a:cs typeface="Tahoma"/>
              </a:rPr>
              <a:t>of</a:t>
            </a:r>
            <a:r>
              <a:rPr sz="1200" spc="-33" dirty="0">
                <a:solidFill>
                  <a:srgbClr val="77787B"/>
                </a:solidFill>
                <a:latin typeface="Tahoma"/>
                <a:cs typeface="Tahoma"/>
              </a:rPr>
              <a:t> </a:t>
            </a:r>
            <a:r>
              <a:rPr sz="1200" spc="-27" dirty="0">
                <a:solidFill>
                  <a:srgbClr val="77787B"/>
                </a:solidFill>
                <a:latin typeface="Tahoma"/>
                <a:cs typeface="Tahoma"/>
              </a:rPr>
              <a:t>net</a:t>
            </a:r>
            <a:r>
              <a:rPr sz="1200" spc="-40" dirty="0">
                <a:solidFill>
                  <a:srgbClr val="77787B"/>
                </a:solidFill>
                <a:latin typeface="Tahoma"/>
                <a:cs typeface="Tahoma"/>
              </a:rPr>
              <a:t> </a:t>
            </a:r>
            <a:r>
              <a:rPr sz="1200" spc="-60" dirty="0">
                <a:solidFill>
                  <a:srgbClr val="77787B"/>
                </a:solidFill>
                <a:latin typeface="Tahoma"/>
                <a:cs typeface="Tahoma"/>
              </a:rPr>
              <a:t>worth</a:t>
            </a:r>
            <a:r>
              <a:rPr sz="1200" spc="-13" dirty="0">
                <a:solidFill>
                  <a:srgbClr val="77787B"/>
                </a:solidFill>
                <a:latin typeface="Tahoma"/>
                <a:cs typeface="Tahoma"/>
              </a:rPr>
              <a:t>:</a:t>
            </a:r>
            <a:endParaRPr sz="1200" dirty="0">
              <a:latin typeface="Tahoma"/>
              <a:cs typeface="Tahoma"/>
            </a:endParaRPr>
          </a:p>
          <a:p>
            <a:pPr marL="598358" marR="23731" indent="-186458">
              <a:lnSpc>
                <a:spcPts val="1602"/>
              </a:lnSpc>
              <a:spcBef>
                <a:spcPts val="20"/>
              </a:spcBef>
            </a:pPr>
            <a:r>
              <a:rPr spc="-570" baseline="8333" dirty="0">
                <a:solidFill>
                  <a:srgbClr val="005078"/>
                </a:solidFill>
                <a:latin typeface="Cambria"/>
                <a:cs typeface="Cambria"/>
              </a:rPr>
              <a:t>▸</a:t>
            </a:r>
            <a:r>
              <a:rPr spc="479" baseline="8333" dirty="0">
                <a:solidFill>
                  <a:srgbClr val="005078"/>
                </a:solidFill>
                <a:latin typeface="Cambria"/>
                <a:cs typeface="Cambria"/>
              </a:rPr>
              <a:t> </a:t>
            </a:r>
            <a:r>
              <a:rPr sz="1100" b="1" spc="-73" dirty="0">
                <a:solidFill>
                  <a:schemeClr val="tx2"/>
                </a:solidFill>
                <a:latin typeface="Arial"/>
                <a:cs typeface="Arial"/>
              </a:rPr>
              <a:t>disposable</a:t>
            </a:r>
            <a:r>
              <a:rPr sz="1100" b="1" spc="47" dirty="0">
                <a:solidFill>
                  <a:schemeClr val="tx2"/>
                </a:solidFill>
                <a:latin typeface="Arial"/>
                <a:cs typeface="Arial"/>
              </a:rPr>
              <a:t> </a:t>
            </a:r>
            <a:r>
              <a:rPr sz="1100" b="1" dirty="0">
                <a:solidFill>
                  <a:schemeClr val="tx2"/>
                </a:solidFill>
                <a:latin typeface="Arial"/>
                <a:cs typeface="Arial"/>
              </a:rPr>
              <a:t>net</a:t>
            </a:r>
            <a:r>
              <a:rPr sz="1100" b="1" spc="40" dirty="0">
                <a:solidFill>
                  <a:schemeClr val="tx2"/>
                </a:solidFill>
                <a:latin typeface="Arial"/>
                <a:cs typeface="Arial"/>
              </a:rPr>
              <a:t> </a:t>
            </a:r>
            <a:r>
              <a:rPr sz="1100" b="1" spc="-27" dirty="0">
                <a:solidFill>
                  <a:schemeClr val="tx2"/>
                </a:solidFill>
                <a:latin typeface="Arial"/>
                <a:cs typeface="Arial"/>
              </a:rPr>
              <a:t>worth</a:t>
            </a:r>
            <a:r>
              <a:rPr sz="1100" b="1" spc="47" dirty="0">
                <a:solidFill>
                  <a:schemeClr val="tx2"/>
                </a:solidFill>
                <a:latin typeface="Arial"/>
                <a:cs typeface="Arial"/>
              </a:rPr>
              <a:t> </a:t>
            </a:r>
            <a:r>
              <a:rPr sz="1100" b="1" spc="-13" dirty="0">
                <a:solidFill>
                  <a:schemeClr val="tx2"/>
                </a:solidFill>
                <a:latin typeface="Arial"/>
                <a:cs typeface="Arial"/>
              </a:rPr>
              <a:t>(</a:t>
            </a:r>
            <a:r>
              <a:rPr sz="1100" b="1" spc="93" dirty="0">
                <a:solidFill>
                  <a:schemeClr val="tx2"/>
                </a:solidFill>
                <a:latin typeface="Arial"/>
                <a:cs typeface="Arial"/>
              </a:rPr>
              <a:t>DNW)</a:t>
            </a:r>
            <a:r>
              <a:rPr sz="1100" b="1" spc="7" dirty="0">
                <a:solidFill>
                  <a:srgbClr val="77787B"/>
                </a:solidFill>
                <a:latin typeface="Arial"/>
                <a:cs typeface="Arial"/>
              </a:rPr>
              <a:t> </a:t>
            </a:r>
            <a:r>
              <a:rPr sz="1100" dirty="0">
                <a:solidFill>
                  <a:srgbClr val="77787B"/>
                </a:solidFill>
                <a:latin typeface="Tahoma"/>
                <a:cs typeface="Tahoma"/>
              </a:rPr>
              <a:t>–</a:t>
            </a:r>
            <a:r>
              <a:rPr lang="en-US" sz="1100" dirty="0">
                <a:solidFill>
                  <a:srgbClr val="77787B"/>
                </a:solidFill>
                <a:latin typeface="Tahoma"/>
                <a:cs typeface="Tahoma"/>
              </a:rPr>
              <a:t> </a:t>
            </a:r>
            <a:r>
              <a:rPr sz="1100" spc="-73" dirty="0">
                <a:solidFill>
                  <a:srgbClr val="77787B"/>
                </a:solidFill>
                <a:latin typeface="Tahoma"/>
                <a:cs typeface="Tahoma"/>
              </a:rPr>
              <a:t>always</a:t>
            </a:r>
            <a:r>
              <a:rPr sz="1100" spc="-20" dirty="0">
                <a:solidFill>
                  <a:srgbClr val="77787B"/>
                </a:solidFill>
                <a:latin typeface="Tahoma"/>
                <a:cs typeface="Tahoma"/>
              </a:rPr>
              <a:t> </a:t>
            </a:r>
            <a:r>
              <a:rPr lang="en-US" sz="1100" spc="-47" dirty="0">
                <a:solidFill>
                  <a:srgbClr val="77787B"/>
                </a:solidFill>
                <a:latin typeface="Tahoma"/>
                <a:cs typeface="Tahoma"/>
              </a:rPr>
              <a:t>filled, </a:t>
            </a:r>
            <a:r>
              <a:rPr sz="1100" spc="-60" dirty="0">
                <a:solidFill>
                  <a:srgbClr val="77787B"/>
                </a:solidFill>
                <a:latin typeface="Tahoma"/>
                <a:cs typeface="Tahoma"/>
              </a:rPr>
              <a:t>excludes</a:t>
            </a:r>
            <a:r>
              <a:rPr sz="1100" spc="-20" dirty="0">
                <a:solidFill>
                  <a:srgbClr val="77787B"/>
                </a:solidFill>
                <a:latin typeface="Tahoma"/>
                <a:cs typeface="Tahoma"/>
              </a:rPr>
              <a:t> </a:t>
            </a:r>
            <a:r>
              <a:rPr sz="1100" spc="-47" dirty="0">
                <a:solidFill>
                  <a:srgbClr val="77787B"/>
                </a:solidFill>
                <a:latin typeface="Tahoma"/>
                <a:cs typeface="Tahoma"/>
              </a:rPr>
              <a:t>pension</a:t>
            </a:r>
            <a:r>
              <a:rPr sz="1100" spc="-20" dirty="0">
                <a:solidFill>
                  <a:srgbClr val="77787B"/>
                </a:solidFill>
                <a:latin typeface="Tahoma"/>
                <a:cs typeface="Tahoma"/>
              </a:rPr>
              <a:t> </a:t>
            </a:r>
            <a:r>
              <a:rPr sz="1100" spc="-53" dirty="0">
                <a:solidFill>
                  <a:srgbClr val="77787B"/>
                </a:solidFill>
                <a:latin typeface="Tahoma"/>
                <a:cs typeface="Tahoma"/>
              </a:rPr>
              <a:t>assets </a:t>
            </a:r>
            <a:r>
              <a:rPr sz="1100" spc="-33" dirty="0">
                <a:solidFill>
                  <a:srgbClr val="77787B"/>
                </a:solidFill>
                <a:latin typeface="Tahoma"/>
                <a:cs typeface="Tahoma"/>
              </a:rPr>
              <a:t>and</a:t>
            </a:r>
            <a:r>
              <a:rPr sz="1100" spc="-40" dirty="0">
                <a:solidFill>
                  <a:srgbClr val="77787B"/>
                </a:solidFill>
                <a:latin typeface="Tahoma"/>
                <a:cs typeface="Tahoma"/>
              </a:rPr>
              <a:t> </a:t>
            </a:r>
            <a:r>
              <a:rPr sz="1100" spc="-33" dirty="0">
                <a:solidFill>
                  <a:srgbClr val="77787B"/>
                </a:solidFill>
                <a:latin typeface="Tahoma"/>
                <a:cs typeface="Tahoma"/>
              </a:rPr>
              <a:t>other </a:t>
            </a:r>
            <a:r>
              <a:rPr sz="1100" spc="-53" dirty="0">
                <a:solidFill>
                  <a:srgbClr val="77787B"/>
                </a:solidFill>
                <a:latin typeface="Tahoma"/>
                <a:cs typeface="Tahoma"/>
              </a:rPr>
              <a:t>long-</a:t>
            </a:r>
            <a:r>
              <a:rPr sz="1100" spc="-27" dirty="0">
                <a:solidFill>
                  <a:srgbClr val="77787B"/>
                </a:solidFill>
                <a:latin typeface="Tahoma"/>
                <a:cs typeface="Tahoma"/>
              </a:rPr>
              <a:t>term</a:t>
            </a:r>
            <a:r>
              <a:rPr sz="1100" spc="-40" dirty="0">
                <a:solidFill>
                  <a:srgbClr val="77787B"/>
                </a:solidFill>
                <a:latin typeface="Tahoma"/>
                <a:cs typeface="Tahoma"/>
              </a:rPr>
              <a:t> </a:t>
            </a:r>
            <a:r>
              <a:rPr sz="1100" spc="-53" dirty="0">
                <a:solidFill>
                  <a:srgbClr val="77787B"/>
                </a:solidFill>
                <a:latin typeface="Tahoma"/>
                <a:cs typeface="Tahoma"/>
              </a:rPr>
              <a:t>savings</a:t>
            </a:r>
            <a:r>
              <a:rPr sz="1100" spc="-40" dirty="0">
                <a:solidFill>
                  <a:srgbClr val="77787B"/>
                </a:solidFill>
                <a:latin typeface="Tahoma"/>
                <a:cs typeface="Tahoma"/>
              </a:rPr>
              <a:t> (</a:t>
            </a:r>
            <a:r>
              <a:rPr sz="1100" spc="-13" dirty="0">
                <a:solidFill>
                  <a:srgbClr val="77787B"/>
                </a:solidFill>
                <a:latin typeface="Tahoma"/>
                <a:cs typeface="Tahoma"/>
              </a:rPr>
              <a:t>HAS)</a:t>
            </a:r>
            <a:endParaRPr sz="1100" dirty="0">
              <a:latin typeface="Tahoma"/>
              <a:cs typeface="Tahoma"/>
            </a:endParaRPr>
          </a:p>
          <a:p>
            <a:pPr marL="411902">
              <a:lnSpc>
                <a:spcPts val="1528"/>
              </a:lnSpc>
            </a:pPr>
            <a:r>
              <a:rPr spc="-570" baseline="8333" dirty="0">
                <a:solidFill>
                  <a:srgbClr val="005078"/>
                </a:solidFill>
                <a:latin typeface="Cambria"/>
                <a:cs typeface="Cambria"/>
              </a:rPr>
              <a:t>▸</a:t>
            </a:r>
            <a:r>
              <a:rPr spc="510" baseline="8333" dirty="0">
                <a:solidFill>
                  <a:srgbClr val="005078"/>
                </a:solidFill>
                <a:latin typeface="Cambria"/>
                <a:cs typeface="Cambria"/>
              </a:rPr>
              <a:t> </a:t>
            </a:r>
            <a:r>
              <a:rPr sz="1100" b="1" spc="-40" dirty="0">
                <a:solidFill>
                  <a:schemeClr val="tx2"/>
                </a:solidFill>
                <a:latin typeface="Arial"/>
                <a:cs typeface="Arial"/>
              </a:rPr>
              <a:t>adjusted</a:t>
            </a:r>
            <a:r>
              <a:rPr sz="1100" b="1" spc="60" dirty="0">
                <a:solidFill>
                  <a:schemeClr val="tx2"/>
                </a:solidFill>
                <a:latin typeface="Arial"/>
                <a:cs typeface="Arial"/>
              </a:rPr>
              <a:t> </a:t>
            </a:r>
            <a:r>
              <a:rPr sz="1100" b="1" spc="-73" dirty="0">
                <a:solidFill>
                  <a:schemeClr val="tx2"/>
                </a:solidFill>
                <a:latin typeface="Arial"/>
                <a:cs typeface="Arial"/>
              </a:rPr>
              <a:t>disposable</a:t>
            </a:r>
            <a:r>
              <a:rPr sz="1100" b="1" spc="53" dirty="0">
                <a:solidFill>
                  <a:schemeClr val="tx2"/>
                </a:solidFill>
                <a:latin typeface="Arial"/>
                <a:cs typeface="Arial"/>
              </a:rPr>
              <a:t> </a:t>
            </a:r>
            <a:r>
              <a:rPr sz="1100" b="1" dirty="0">
                <a:solidFill>
                  <a:schemeClr val="tx2"/>
                </a:solidFill>
                <a:latin typeface="Arial"/>
                <a:cs typeface="Arial"/>
              </a:rPr>
              <a:t>net</a:t>
            </a:r>
            <a:r>
              <a:rPr sz="1100" b="1" spc="60" dirty="0">
                <a:solidFill>
                  <a:schemeClr val="tx2"/>
                </a:solidFill>
                <a:latin typeface="Arial"/>
                <a:cs typeface="Arial"/>
              </a:rPr>
              <a:t> </a:t>
            </a:r>
            <a:r>
              <a:rPr sz="1100" b="1" spc="-27" dirty="0">
                <a:solidFill>
                  <a:schemeClr val="tx2"/>
                </a:solidFill>
                <a:latin typeface="Arial"/>
                <a:cs typeface="Arial"/>
              </a:rPr>
              <a:t>worth</a:t>
            </a:r>
            <a:r>
              <a:rPr sz="1100" b="1" spc="53" dirty="0">
                <a:solidFill>
                  <a:schemeClr val="tx2"/>
                </a:solidFill>
                <a:latin typeface="Arial"/>
                <a:cs typeface="Arial"/>
              </a:rPr>
              <a:t> </a:t>
            </a:r>
            <a:r>
              <a:rPr sz="1100" b="1" spc="-13" dirty="0">
                <a:solidFill>
                  <a:schemeClr val="tx2"/>
                </a:solidFill>
                <a:latin typeface="Arial"/>
                <a:cs typeface="Arial"/>
              </a:rPr>
              <a:t>(</a:t>
            </a:r>
            <a:r>
              <a:rPr sz="1100" b="1" spc="67" dirty="0">
                <a:solidFill>
                  <a:schemeClr val="tx2"/>
                </a:solidFill>
                <a:latin typeface="Arial"/>
                <a:cs typeface="Arial"/>
              </a:rPr>
              <a:t>ANW)</a:t>
            </a:r>
            <a:r>
              <a:rPr sz="1100" b="1" spc="20" dirty="0">
                <a:solidFill>
                  <a:schemeClr val="tx2"/>
                </a:solidFill>
                <a:latin typeface="Arial"/>
                <a:cs typeface="Arial"/>
              </a:rPr>
              <a:t> </a:t>
            </a:r>
            <a:r>
              <a:rPr sz="1100" dirty="0">
                <a:solidFill>
                  <a:srgbClr val="77787B"/>
                </a:solidFill>
                <a:latin typeface="Tahoma"/>
                <a:cs typeface="Tahoma"/>
              </a:rPr>
              <a:t>–</a:t>
            </a:r>
            <a:r>
              <a:rPr sz="1100" spc="-33" dirty="0">
                <a:solidFill>
                  <a:srgbClr val="77787B"/>
                </a:solidFill>
                <a:latin typeface="Tahoma"/>
                <a:cs typeface="Tahoma"/>
              </a:rPr>
              <a:t> </a:t>
            </a:r>
            <a:r>
              <a:rPr lang="en-US" sz="1100" spc="-27" dirty="0">
                <a:solidFill>
                  <a:srgbClr val="77787B"/>
                </a:solidFill>
                <a:latin typeface="Tahoma"/>
                <a:cs typeface="Tahoma"/>
              </a:rPr>
              <a:t>only filled </a:t>
            </a:r>
            <a:r>
              <a:rPr sz="1100" dirty="0">
                <a:solidFill>
                  <a:srgbClr val="77787B"/>
                </a:solidFill>
                <a:latin typeface="Tahoma"/>
                <a:cs typeface="Tahoma"/>
              </a:rPr>
              <a:t>if</a:t>
            </a:r>
            <a:r>
              <a:rPr sz="1100" spc="-33" dirty="0">
                <a:solidFill>
                  <a:srgbClr val="77787B"/>
                </a:solidFill>
                <a:latin typeface="Tahoma"/>
                <a:cs typeface="Tahoma"/>
              </a:rPr>
              <a:t> </a:t>
            </a:r>
            <a:r>
              <a:rPr sz="1100" dirty="0">
                <a:solidFill>
                  <a:srgbClr val="77787B"/>
                </a:solidFill>
                <a:latin typeface="Tahoma"/>
                <a:cs typeface="Tahoma"/>
              </a:rPr>
              <a:t>life</a:t>
            </a:r>
            <a:r>
              <a:rPr sz="1100" spc="-40" dirty="0">
                <a:solidFill>
                  <a:srgbClr val="77787B"/>
                </a:solidFill>
                <a:latin typeface="Tahoma"/>
                <a:cs typeface="Tahoma"/>
              </a:rPr>
              <a:t> </a:t>
            </a:r>
            <a:r>
              <a:rPr sz="1100" spc="-53" dirty="0">
                <a:solidFill>
                  <a:srgbClr val="77787B"/>
                </a:solidFill>
                <a:latin typeface="Tahoma"/>
                <a:cs typeface="Tahoma"/>
              </a:rPr>
              <a:t>insurance</a:t>
            </a:r>
            <a:r>
              <a:rPr sz="1100" spc="-33" dirty="0">
                <a:solidFill>
                  <a:srgbClr val="77787B"/>
                </a:solidFill>
                <a:latin typeface="Tahoma"/>
                <a:cs typeface="Tahoma"/>
              </a:rPr>
              <a:t> and</a:t>
            </a:r>
            <a:r>
              <a:rPr sz="1100" spc="-40" dirty="0">
                <a:solidFill>
                  <a:srgbClr val="77787B"/>
                </a:solidFill>
                <a:latin typeface="Tahoma"/>
                <a:cs typeface="Tahoma"/>
              </a:rPr>
              <a:t> </a:t>
            </a:r>
            <a:r>
              <a:rPr sz="1100" spc="-27" dirty="0">
                <a:solidFill>
                  <a:srgbClr val="77787B"/>
                </a:solidFill>
                <a:latin typeface="Tahoma"/>
                <a:cs typeface="Tahoma"/>
              </a:rPr>
              <a:t>individual </a:t>
            </a:r>
            <a:r>
              <a:rPr sz="1100" spc="-47" dirty="0">
                <a:solidFill>
                  <a:srgbClr val="77787B"/>
                </a:solidFill>
                <a:latin typeface="Tahoma"/>
                <a:cs typeface="Tahoma"/>
              </a:rPr>
              <a:t>pension</a:t>
            </a:r>
            <a:r>
              <a:rPr sz="1100" spc="-20" dirty="0">
                <a:solidFill>
                  <a:srgbClr val="77787B"/>
                </a:solidFill>
                <a:latin typeface="Tahoma"/>
                <a:cs typeface="Tahoma"/>
              </a:rPr>
              <a:t> </a:t>
            </a:r>
            <a:r>
              <a:rPr sz="1100" spc="-73" dirty="0">
                <a:solidFill>
                  <a:srgbClr val="77787B"/>
                </a:solidFill>
                <a:latin typeface="Tahoma"/>
                <a:cs typeface="Tahoma"/>
              </a:rPr>
              <a:t>assets</a:t>
            </a:r>
            <a:r>
              <a:rPr sz="1100" spc="-13" dirty="0">
                <a:solidFill>
                  <a:srgbClr val="77787B"/>
                </a:solidFill>
                <a:latin typeface="Tahoma"/>
                <a:cs typeface="Tahoma"/>
              </a:rPr>
              <a:t> </a:t>
            </a:r>
            <a:r>
              <a:rPr sz="1100" spc="-40" dirty="0">
                <a:solidFill>
                  <a:srgbClr val="77787B"/>
                </a:solidFill>
                <a:latin typeface="Tahoma"/>
                <a:cs typeface="Tahoma"/>
              </a:rPr>
              <a:t>(</a:t>
            </a:r>
            <a:r>
              <a:rPr sz="1100" dirty="0">
                <a:solidFill>
                  <a:srgbClr val="77787B"/>
                </a:solidFill>
                <a:latin typeface="Tahoma"/>
                <a:cs typeface="Tahoma"/>
              </a:rPr>
              <a:t>HASI)</a:t>
            </a:r>
            <a:r>
              <a:rPr sz="1100" spc="-13" dirty="0">
                <a:solidFill>
                  <a:srgbClr val="77787B"/>
                </a:solidFill>
                <a:latin typeface="Tahoma"/>
                <a:cs typeface="Tahoma"/>
              </a:rPr>
              <a:t> </a:t>
            </a:r>
            <a:r>
              <a:rPr sz="1100" spc="-60" dirty="0">
                <a:solidFill>
                  <a:srgbClr val="77787B"/>
                </a:solidFill>
                <a:latin typeface="Tahoma"/>
                <a:cs typeface="Tahoma"/>
              </a:rPr>
              <a:t>are</a:t>
            </a:r>
            <a:r>
              <a:rPr sz="1100" spc="-20" dirty="0">
                <a:solidFill>
                  <a:srgbClr val="77787B"/>
                </a:solidFill>
                <a:latin typeface="Tahoma"/>
                <a:cs typeface="Tahoma"/>
              </a:rPr>
              <a:t> </a:t>
            </a:r>
            <a:r>
              <a:rPr sz="1100" spc="-13" dirty="0">
                <a:solidFill>
                  <a:srgbClr val="77787B"/>
                </a:solidFill>
                <a:latin typeface="Tahoma"/>
                <a:cs typeface="Tahoma"/>
              </a:rPr>
              <a:t>available</a:t>
            </a:r>
            <a:endParaRPr sz="1100" dirty="0">
              <a:latin typeface="Tahoma"/>
              <a:cs typeface="Tahoma"/>
            </a:endParaRPr>
          </a:p>
          <a:p>
            <a:pPr marL="411902">
              <a:lnSpc>
                <a:spcPts val="1535"/>
              </a:lnSpc>
            </a:pPr>
            <a:r>
              <a:rPr spc="-570" baseline="8333" dirty="0">
                <a:solidFill>
                  <a:srgbClr val="005078"/>
                </a:solidFill>
                <a:latin typeface="Cambria"/>
                <a:cs typeface="Cambria"/>
              </a:rPr>
              <a:t>▸</a:t>
            </a:r>
            <a:r>
              <a:rPr spc="501" baseline="8333" dirty="0">
                <a:solidFill>
                  <a:srgbClr val="005078"/>
                </a:solidFill>
                <a:latin typeface="Cambria"/>
                <a:cs typeface="Cambria"/>
              </a:rPr>
              <a:t> </a:t>
            </a:r>
            <a:r>
              <a:rPr sz="1100" b="1" spc="-13" dirty="0">
                <a:solidFill>
                  <a:schemeClr val="tx2"/>
                </a:solidFill>
                <a:latin typeface="Arial"/>
                <a:cs typeface="Arial"/>
              </a:rPr>
              <a:t>integrated</a:t>
            </a:r>
            <a:r>
              <a:rPr sz="1100" b="1" spc="53" dirty="0">
                <a:solidFill>
                  <a:schemeClr val="tx2"/>
                </a:solidFill>
                <a:latin typeface="Arial"/>
                <a:cs typeface="Arial"/>
              </a:rPr>
              <a:t> </a:t>
            </a:r>
            <a:r>
              <a:rPr sz="1100" b="1" dirty="0">
                <a:solidFill>
                  <a:schemeClr val="tx2"/>
                </a:solidFill>
                <a:latin typeface="Arial"/>
                <a:cs typeface="Arial"/>
              </a:rPr>
              <a:t>net</a:t>
            </a:r>
            <a:r>
              <a:rPr sz="1100" b="1" spc="47" dirty="0">
                <a:solidFill>
                  <a:schemeClr val="tx2"/>
                </a:solidFill>
                <a:latin typeface="Arial"/>
                <a:cs typeface="Arial"/>
              </a:rPr>
              <a:t> </a:t>
            </a:r>
            <a:r>
              <a:rPr sz="1100" b="1" spc="-27" dirty="0">
                <a:solidFill>
                  <a:schemeClr val="tx2"/>
                </a:solidFill>
                <a:latin typeface="Arial"/>
                <a:cs typeface="Arial"/>
              </a:rPr>
              <a:t>worth</a:t>
            </a:r>
            <a:r>
              <a:rPr sz="1100" b="1" spc="53" dirty="0">
                <a:solidFill>
                  <a:schemeClr val="tx2"/>
                </a:solidFill>
                <a:latin typeface="Arial"/>
                <a:cs typeface="Arial"/>
              </a:rPr>
              <a:t> </a:t>
            </a:r>
            <a:r>
              <a:rPr sz="1100" b="1" spc="-27" dirty="0">
                <a:solidFill>
                  <a:schemeClr val="tx2"/>
                </a:solidFill>
                <a:latin typeface="Arial"/>
                <a:cs typeface="Arial"/>
              </a:rPr>
              <a:t>(</a:t>
            </a:r>
            <a:r>
              <a:rPr sz="1100" b="1" spc="87" dirty="0">
                <a:solidFill>
                  <a:schemeClr val="tx2"/>
                </a:solidFill>
                <a:latin typeface="Arial"/>
                <a:cs typeface="Arial"/>
              </a:rPr>
              <a:t>INW)</a:t>
            </a:r>
            <a:r>
              <a:rPr sz="1100" b="1" spc="20" dirty="0">
                <a:solidFill>
                  <a:schemeClr val="tx2"/>
                </a:solidFill>
                <a:latin typeface="Arial"/>
                <a:cs typeface="Arial"/>
              </a:rPr>
              <a:t> </a:t>
            </a:r>
            <a:r>
              <a:rPr sz="1100" dirty="0">
                <a:solidFill>
                  <a:srgbClr val="77787B"/>
                </a:solidFill>
                <a:latin typeface="Tahoma"/>
                <a:cs typeface="Tahoma"/>
              </a:rPr>
              <a:t>–</a:t>
            </a:r>
            <a:r>
              <a:rPr sz="1100" spc="-40" dirty="0">
                <a:solidFill>
                  <a:srgbClr val="77787B"/>
                </a:solidFill>
                <a:latin typeface="Tahoma"/>
                <a:cs typeface="Tahoma"/>
              </a:rPr>
              <a:t> </a:t>
            </a:r>
            <a:r>
              <a:rPr lang="en-US" sz="1100" dirty="0">
                <a:solidFill>
                  <a:srgbClr val="77787B"/>
                </a:solidFill>
                <a:latin typeface="Tahoma"/>
                <a:cs typeface="Tahoma"/>
              </a:rPr>
              <a:t>only filled </a:t>
            </a:r>
            <a:r>
              <a:rPr sz="1100" dirty="0">
                <a:solidFill>
                  <a:srgbClr val="77787B"/>
                </a:solidFill>
                <a:latin typeface="Tahoma"/>
                <a:cs typeface="Tahoma"/>
              </a:rPr>
              <a:t>if</a:t>
            </a:r>
            <a:r>
              <a:rPr sz="1100" spc="-27" dirty="0">
                <a:solidFill>
                  <a:srgbClr val="77787B"/>
                </a:solidFill>
                <a:latin typeface="Tahoma"/>
                <a:cs typeface="Tahoma"/>
              </a:rPr>
              <a:t> </a:t>
            </a:r>
            <a:r>
              <a:rPr sz="1100" dirty="0">
                <a:solidFill>
                  <a:srgbClr val="77787B"/>
                </a:solidFill>
                <a:latin typeface="Tahoma"/>
                <a:cs typeface="Tahoma"/>
              </a:rPr>
              <a:t>total</a:t>
            </a:r>
            <a:r>
              <a:rPr sz="1100" spc="-20" dirty="0">
                <a:solidFill>
                  <a:srgbClr val="77787B"/>
                </a:solidFill>
                <a:latin typeface="Tahoma"/>
                <a:cs typeface="Tahoma"/>
              </a:rPr>
              <a:t> </a:t>
            </a:r>
            <a:r>
              <a:rPr sz="1100" spc="-40" dirty="0">
                <a:solidFill>
                  <a:srgbClr val="77787B"/>
                </a:solidFill>
                <a:latin typeface="Tahoma"/>
                <a:cs typeface="Tahoma"/>
              </a:rPr>
              <a:t>value</a:t>
            </a:r>
            <a:r>
              <a:rPr sz="1100" spc="-13" dirty="0">
                <a:solidFill>
                  <a:srgbClr val="77787B"/>
                </a:solidFill>
                <a:latin typeface="Tahoma"/>
                <a:cs typeface="Tahoma"/>
              </a:rPr>
              <a:t> </a:t>
            </a:r>
            <a:r>
              <a:rPr sz="1100" dirty="0">
                <a:solidFill>
                  <a:srgbClr val="77787B"/>
                </a:solidFill>
                <a:latin typeface="Tahoma"/>
                <a:cs typeface="Tahoma"/>
              </a:rPr>
              <a:t>of</a:t>
            </a:r>
            <a:r>
              <a:rPr sz="1100" spc="-27" dirty="0">
                <a:solidFill>
                  <a:srgbClr val="77787B"/>
                </a:solidFill>
                <a:latin typeface="Tahoma"/>
                <a:cs typeface="Tahoma"/>
              </a:rPr>
              <a:t> </a:t>
            </a:r>
            <a:r>
              <a:rPr sz="1100" spc="-33" dirty="0">
                <a:solidFill>
                  <a:srgbClr val="77787B"/>
                </a:solidFill>
                <a:latin typeface="Tahoma"/>
                <a:cs typeface="Tahoma"/>
              </a:rPr>
              <a:t>occupational</a:t>
            </a:r>
            <a:r>
              <a:rPr sz="1100" spc="-20" dirty="0">
                <a:solidFill>
                  <a:srgbClr val="77787B"/>
                </a:solidFill>
                <a:latin typeface="Tahoma"/>
                <a:cs typeface="Tahoma"/>
              </a:rPr>
              <a:t> </a:t>
            </a:r>
            <a:r>
              <a:rPr sz="1100" spc="-60" dirty="0">
                <a:solidFill>
                  <a:srgbClr val="77787B"/>
                </a:solidFill>
                <a:latin typeface="Tahoma"/>
                <a:cs typeface="Tahoma"/>
              </a:rPr>
              <a:t>pensions</a:t>
            </a:r>
            <a:r>
              <a:rPr sz="1100" spc="-27" dirty="0">
                <a:solidFill>
                  <a:srgbClr val="77787B"/>
                </a:solidFill>
                <a:latin typeface="Tahoma"/>
                <a:cs typeface="Tahoma"/>
              </a:rPr>
              <a:t> </a:t>
            </a:r>
            <a:r>
              <a:rPr sz="1100" spc="-13" dirty="0">
                <a:solidFill>
                  <a:srgbClr val="77787B"/>
                </a:solidFill>
                <a:latin typeface="Tahoma"/>
                <a:cs typeface="Tahoma"/>
              </a:rPr>
              <a:t>(HASO) or</a:t>
            </a:r>
            <a:r>
              <a:rPr sz="1100" spc="-20" dirty="0">
                <a:solidFill>
                  <a:srgbClr val="77787B"/>
                </a:solidFill>
                <a:latin typeface="Tahoma"/>
                <a:cs typeface="Tahoma"/>
              </a:rPr>
              <a:t> </a:t>
            </a:r>
            <a:r>
              <a:rPr sz="1100" dirty="0">
                <a:solidFill>
                  <a:srgbClr val="77787B"/>
                </a:solidFill>
                <a:latin typeface="Tahoma"/>
                <a:cs typeface="Tahoma"/>
              </a:rPr>
              <a:t>its</a:t>
            </a:r>
            <a:r>
              <a:rPr sz="1100" spc="-27" dirty="0">
                <a:solidFill>
                  <a:srgbClr val="77787B"/>
                </a:solidFill>
                <a:latin typeface="Tahoma"/>
                <a:cs typeface="Tahoma"/>
              </a:rPr>
              <a:t> </a:t>
            </a:r>
            <a:r>
              <a:rPr sz="1100" spc="-53" dirty="0">
                <a:solidFill>
                  <a:srgbClr val="77787B"/>
                </a:solidFill>
                <a:latin typeface="Tahoma"/>
                <a:cs typeface="Tahoma"/>
              </a:rPr>
              <a:t>subcomponents</a:t>
            </a:r>
            <a:r>
              <a:rPr sz="1100" spc="-13" dirty="0">
                <a:solidFill>
                  <a:srgbClr val="77787B"/>
                </a:solidFill>
                <a:latin typeface="Tahoma"/>
                <a:cs typeface="Tahoma"/>
              </a:rPr>
              <a:t> </a:t>
            </a:r>
            <a:r>
              <a:rPr sz="1100" spc="-67" dirty="0">
                <a:solidFill>
                  <a:srgbClr val="77787B"/>
                </a:solidFill>
                <a:latin typeface="Tahoma"/>
                <a:cs typeface="Tahoma"/>
              </a:rPr>
              <a:t>are</a:t>
            </a:r>
            <a:r>
              <a:rPr sz="1100" spc="-27" dirty="0">
                <a:solidFill>
                  <a:srgbClr val="77787B"/>
                </a:solidFill>
                <a:latin typeface="Tahoma"/>
                <a:cs typeface="Tahoma"/>
              </a:rPr>
              <a:t> available</a:t>
            </a:r>
            <a:r>
              <a:rPr lang="en-US" sz="1100" spc="-27" dirty="0">
                <a:solidFill>
                  <a:srgbClr val="77787B"/>
                </a:solidFill>
                <a:latin typeface="Tahoma"/>
                <a:cs typeface="Tahoma"/>
              </a:rPr>
              <a:t> - i</a:t>
            </a:r>
            <a:r>
              <a:rPr sz="1100" dirty="0">
                <a:solidFill>
                  <a:srgbClr val="77787B"/>
                </a:solidFill>
                <a:latin typeface="Tahoma"/>
                <a:cs typeface="Tahoma"/>
              </a:rPr>
              <a:t>n</a:t>
            </a:r>
            <a:r>
              <a:rPr sz="1100" spc="-13" dirty="0">
                <a:solidFill>
                  <a:srgbClr val="77787B"/>
                </a:solidFill>
                <a:latin typeface="Tahoma"/>
                <a:cs typeface="Tahoma"/>
              </a:rPr>
              <a:t> </a:t>
            </a:r>
            <a:r>
              <a:rPr sz="1100" spc="-80" dirty="0">
                <a:solidFill>
                  <a:srgbClr val="77787B"/>
                </a:solidFill>
                <a:latin typeface="Tahoma"/>
                <a:cs typeface="Tahoma"/>
              </a:rPr>
              <a:t>some</a:t>
            </a:r>
            <a:r>
              <a:rPr sz="1100" spc="-27" dirty="0">
                <a:solidFill>
                  <a:srgbClr val="77787B"/>
                </a:solidFill>
                <a:latin typeface="Tahoma"/>
                <a:cs typeface="Tahoma"/>
              </a:rPr>
              <a:t> </a:t>
            </a:r>
            <a:r>
              <a:rPr sz="1100" spc="-73" dirty="0">
                <a:solidFill>
                  <a:srgbClr val="77787B"/>
                </a:solidFill>
                <a:latin typeface="Tahoma"/>
                <a:cs typeface="Tahoma"/>
              </a:rPr>
              <a:t>cases</a:t>
            </a:r>
            <a:r>
              <a:rPr sz="1100" spc="-13" dirty="0">
                <a:solidFill>
                  <a:srgbClr val="77787B"/>
                </a:solidFill>
                <a:latin typeface="Tahoma"/>
                <a:cs typeface="Tahoma"/>
              </a:rPr>
              <a:t> </a:t>
            </a:r>
            <a:r>
              <a:rPr lang="en-US" sz="1100" spc="-13" dirty="0">
                <a:solidFill>
                  <a:srgbClr val="77787B"/>
                </a:solidFill>
                <a:latin typeface="Tahoma"/>
                <a:cs typeface="Tahoma"/>
              </a:rPr>
              <a:t>equal to</a:t>
            </a:r>
            <a:r>
              <a:rPr sz="1100" spc="-53" dirty="0">
                <a:solidFill>
                  <a:srgbClr val="77787B"/>
                </a:solidFill>
                <a:latin typeface="Tahoma"/>
                <a:cs typeface="Tahoma"/>
              </a:rPr>
              <a:t> </a:t>
            </a:r>
            <a:r>
              <a:rPr sz="1100" spc="-27" dirty="0">
                <a:solidFill>
                  <a:srgbClr val="77787B"/>
                </a:solidFill>
                <a:latin typeface="Tahoma"/>
                <a:cs typeface="Tahoma"/>
              </a:rPr>
              <a:t>TNW</a:t>
            </a:r>
            <a:endParaRPr sz="1100" dirty="0">
              <a:latin typeface="Tahoma"/>
              <a:cs typeface="Tahoma"/>
            </a:endParaRPr>
          </a:p>
          <a:p>
            <a:pPr marL="411902">
              <a:lnSpc>
                <a:spcPts val="1528"/>
              </a:lnSpc>
            </a:pPr>
            <a:r>
              <a:rPr spc="-570" baseline="8333" dirty="0">
                <a:solidFill>
                  <a:srgbClr val="005078"/>
                </a:solidFill>
                <a:latin typeface="Cambria"/>
                <a:cs typeface="Cambria"/>
              </a:rPr>
              <a:t>▸</a:t>
            </a:r>
            <a:r>
              <a:rPr spc="530" baseline="8333" dirty="0">
                <a:solidFill>
                  <a:srgbClr val="005078"/>
                </a:solidFill>
                <a:latin typeface="Cambria"/>
                <a:cs typeface="Cambria"/>
              </a:rPr>
              <a:t> </a:t>
            </a:r>
            <a:r>
              <a:rPr sz="1100" b="1" dirty="0">
                <a:solidFill>
                  <a:schemeClr val="tx2"/>
                </a:solidFill>
                <a:latin typeface="Arial"/>
                <a:cs typeface="Arial"/>
              </a:rPr>
              <a:t>total</a:t>
            </a:r>
            <a:r>
              <a:rPr sz="1100" b="1" spc="60" dirty="0">
                <a:solidFill>
                  <a:schemeClr val="tx2"/>
                </a:solidFill>
                <a:latin typeface="Arial"/>
                <a:cs typeface="Arial"/>
              </a:rPr>
              <a:t> </a:t>
            </a:r>
            <a:r>
              <a:rPr sz="1100" b="1" dirty="0">
                <a:solidFill>
                  <a:schemeClr val="tx2"/>
                </a:solidFill>
                <a:latin typeface="Arial"/>
                <a:cs typeface="Arial"/>
              </a:rPr>
              <a:t>net</a:t>
            </a:r>
            <a:r>
              <a:rPr sz="1100" b="1" spc="60" dirty="0">
                <a:solidFill>
                  <a:schemeClr val="tx2"/>
                </a:solidFill>
                <a:latin typeface="Arial"/>
                <a:cs typeface="Arial"/>
              </a:rPr>
              <a:t> </a:t>
            </a:r>
            <a:r>
              <a:rPr sz="1100" b="1" spc="-27" dirty="0">
                <a:solidFill>
                  <a:schemeClr val="tx2"/>
                </a:solidFill>
                <a:latin typeface="Arial"/>
                <a:cs typeface="Arial"/>
              </a:rPr>
              <a:t>worth</a:t>
            </a:r>
            <a:r>
              <a:rPr sz="1100" b="1" spc="67" dirty="0">
                <a:solidFill>
                  <a:schemeClr val="tx2"/>
                </a:solidFill>
                <a:latin typeface="Arial"/>
                <a:cs typeface="Arial"/>
              </a:rPr>
              <a:t> </a:t>
            </a:r>
            <a:r>
              <a:rPr sz="1100" b="1" spc="-27" dirty="0">
                <a:solidFill>
                  <a:schemeClr val="tx2"/>
                </a:solidFill>
                <a:latin typeface="Arial"/>
                <a:cs typeface="Arial"/>
              </a:rPr>
              <a:t>(</a:t>
            </a:r>
            <a:r>
              <a:rPr sz="1100" b="1" spc="113" dirty="0">
                <a:solidFill>
                  <a:schemeClr val="tx2"/>
                </a:solidFill>
                <a:latin typeface="Arial"/>
                <a:cs typeface="Arial"/>
              </a:rPr>
              <a:t>TNW)</a:t>
            </a:r>
            <a:r>
              <a:rPr sz="1100" b="1" spc="20" dirty="0">
                <a:solidFill>
                  <a:schemeClr val="tx2"/>
                </a:solidFill>
                <a:latin typeface="Arial"/>
                <a:cs typeface="Arial"/>
              </a:rPr>
              <a:t> </a:t>
            </a:r>
            <a:r>
              <a:rPr lang="en-US" sz="1100" dirty="0">
                <a:solidFill>
                  <a:srgbClr val="77787B"/>
                </a:solidFill>
                <a:latin typeface="Tahoma"/>
                <a:cs typeface="Tahoma"/>
              </a:rPr>
              <a:t>only filled </a:t>
            </a:r>
            <a:r>
              <a:rPr sz="1100" spc="-73" dirty="0">
                <a:solidFill>
                  <a:srgbClr val="77787B"/>
                </a:solidFill>
                <a:latin typeface="Tahoma"/>
                <a:cs typeface="Tahoma"/>
              </a:rPr>
              <a:t>when</a:t>
            </a:r>
            <a:r>
              <a:rPr sz="1100" spc="-13" dirty="0">
                <a:solidFill>
                  <a:srgbClr val="77787B"/>
                </a:solidFill>
                <a:latin typeface="Tahoma"/>
                <a:cs typeface="Tahoma"/>
              </a:rPr>
              <a:t> </a:t>
            </a:r>
            <a:r>
              <a:rPr sz="1100" dirty="0">
                <a:solidFill>
                  <a:srgbClr val="77787B"/>
                </a:solidFill>
                <a:latin typeface="Tahoma"/>
                <a:cs typeface="Tahoma"/>
              </a:rPr>
              <a:t>all</a:t>
            </a:r>
            <a:r>
              <a:rPr sz="1100" spc="-20" dirty="0">
                <a:solidFill>
                  <a:srgbClr val="77787B"/>
                </a:solidFill>
                <a:latin typeface="Tahoma"/>
                <a:cs typeface="Tahoma"/>
              </a:rPr>
              <a:t> </a:t>
            </a:r>
            <a:r>
              <a:rPr sz="1100" spc="-47" dirty="0">
                <a:solidFill>
                  <a:srgbClr val="77787B"/>
                </a:solidFill>
                <a:latin typeface="Tahoma"/>
                <a:cs typeface="Tahoma"/>
              </a:rPr>
              <a:t>pension</a:t>
            </a:r>
            <a:r>
              <a:rPr sz="1100" spc="-13" dirty="0">
                <a:solidFill>
                  <a:srgbClr val="77787B"/>
                </a:solidFill>
                <a:latin typeface="Tahoma"/>
                <a:cs typeface="Tahoma"/>
              </a:rPr>
              <a:t> </a:t>
            </a:r>
            <a:r>
              <a:rPr sz="1100" spc="-73" dirty="0">
                <a:solidFill>
                  <a:srgbClr val="77787B"/>
                </a:solidFill>
                <a:latin typeface="Tahoma"/>
                <a:cs typeface="Tahoma"/>
              </a:rPr>
              <a:t>assets</a:t>
            </a:r>
            <a:r>
              <a:rPr sz="1100" spc="-20" dirty="0">
                <a:solidFill>
                  <a:srgbClr val="77787B"/>
                </a:solidFill>
                <a:latin typeface="Tahoma"/>
                <a:cs typeface="Tahoma"/>
              </a:rPr>
              <a:t> </a:t>
            </a:r>
            <a:r>
              <a:rPr sz="1100" spc="-67" dirty="0">
                <a:solidFill>
                  <a:srgbClr val="77787B"/>
                </a:solidFill>
                <a:latin typeface="Tahoma"/>
                <a:cs typeface="Tahoma"/>
              </a:rPr>
              <a:t>are</a:t>
            </a:r>
            <a:r>
              <a:rPr sz="1100" spc="-20" dirty="0">
                <a:solidFill>
                  <a:srgbClr val="77787B"/>
                </a:solidFill>
                <a:latin typeface="Tahoma"/>
                <a:cs typeface="Tahoma"/>
              </a:rPr>
              <a:t> </a:t>
            </a:r>
            <a:r>
              <a:rPr sz="1100" spc="-13" dirty="0">
                <a:solidFill>
                  <a:srgbClr val="77787B"/>
                </a:solidFill>
                <a:latin typeface="Tahoma"/>
                <a:cs typeface="Tahoma"/>
              </a:rPr>
              <a:t>available</a:t>
            </a:r>
            <a:endParaRPr lang="en-US" sz="1100" spc="-13" dirty="0">
              <a:solidFill>
                <a:srgbClr val="77787B"/>
              </a:solidFill>
              <a:latin typeface="Tahoma"/>
              <a:cs typeface="Tahoma"/>
            </a:endParaRPr>
          </a:p>
          <a:p>
            <a:pPr marL="411902">
              <a:lnSpc>
                <a:spcPts val="1528"/>
              </a:lnSpc>
            </a:pPr>
            <a:endParaRPr sz="1100" dirty="0">
              <a:latin typeface="Tahoma"/>
              <a:cs typeface="Tahoma"/>
            </a:endParaRPr>
          </a:p>
          <a:p>
            <a:pPr marL="33901">
              <a:lnSpc>
                <a:spcPts val="1748"/>
              </a:lnSpc>
              <a:spcBef>
                <a:spcPts val="73"/>
              </a:spcBef>
            </a:pPr>
            <a:r>
              <a:rPr spc="-650" baseline="5050" dirty="0">
                <a:solidFill>
                  <a:srgbClr val="006794"/>
                </a:solidFill>
                <a:latin typeface="Cambria"/>
                <a:cs typeface="Cambria"/>
              </a:rPr>
              <a:t>▸</a:t>
            </a:r>
            <a:r>
              <a:rPr spc="530" baseline="5050" dirty="0">
                <a:solidFill>
                  <a:srgbClr val="006794"/>
                </a:solidFill>
                <a:latin typeface="Cambria"/>
                <a:cs typeface="Cambria"/>
              </a:rPr>
              <a:t> </a:t>
            </a:r>
            <a:r>
              <a:rPr sz="1200" dirty="0">
                <a:solidFill>
                  <a:srgbClr val="77787B"/>
                </a:solidFill>
                <a:latin typeface="Tahoma"/>
                <a:cs typeface="Tahoma"/>
              </a:rPr>
              <a:t>Which</a:t>
            </a:r>
            <a:r>
              <a:rPr sz="1200" spc="-107" dirty="0">
                <a:solidFill>
                  <a:srgbClr val="77787B"/>
                </a:solidFill>
                <a:latin typeface="Tahoma"/>
                <a:cs typeface="Tahoma"/>
              </a:rPr>
              <a:t> </a:t>
            </a:r>
            <a:r>
              <a:rPr sz="1200" spc="-87" dirty="0">
                <a:solidFill>
                  <a:srgbClr val="77787B"/>
                </a:solidFill>
                <a:latin typeface="Tahoma"/>
                <a:cs typeface="Tahoma"/>
              </a:rPr>
              <a:t>measure</a:t>
            </a:r>
            <a:r>
              <a:rPr sz="1200" spc="-33" dirty="0">
                <a:solidFill>
                  <a:srgbClr val="77787B"/>
                </a:solidFill>
                <a:latin typeface="Tahoma"/>
                <a:cs typeface="Tahoma"/>
              </a:rPr>
              <a:t> </a:t>
            </a:r>
            <a:r>
              <a:rPr sz="1200" dirty="0">
                <a:solidFill>
                  <a:srgbClr val="77787B"/>
                </a:solidFill>
                <a:latin typeface="Tahoma"/>
                <a:cs typeface="Tahoma"/>
              </a:rPr>
              <a:t>of</a:t>
            </a:r>
            <a:r>
              <a:rPr sz="1200" spc="-33" dirty="0">
                <a:solidFill>
                  <a:srgbClr val="77787B"/>
                </a:solidFill>
                <a:latin typeface="Tahoma"/>
                <a:cs typeface="Tahoma"/>
              </a:rPr>
              <a:t> </a:t>
            </a:r>
            <a:r>
              <a:rPr sz="1200" spc="-27" dirty="0">
                <a:solidFill>
                  <a:srgbClr val="77787B"/>
                </a:solidFill>
                <a:latin typeface="Tahoma"/>
                <a:cs typeface="Tahoma"/>
              </a:rPr>
              <a:t>net</a:t>
            </a:r>
            <a:r>
              <a:rPr sz="1200" spc="-47" dirty="0">
                <a:solidFill>
                  <a:srgbClr val="77787B"/>
                </a:solidFill>
                <a:latin typeface="Tahoma"/>
                <a:cs typeface="Tahoma"/>
              </a:rPr>
              <a:t> </a:t>
            </a:r>
            <a:r>
              <a:rPr sz="1200" spc="-60" dirty="0">
                <a:solidFill>
                  <a:srgbClr val="77787B"/>
                </a:solidFill>
                <a:latin typeface="Tahoma"/>
                <a:cs typeface="Tahoma"/>
              </a:rPr>
              <a:t>worth</a:t>
            </a:r>
            <a:r>
              <a:rPr sz="1200" spc="-40" dirty="0">
                <a:solidFill>
                  <a:srgbClr val="77787B"/>
                </a:solidFill>
                <a:latin typeface="Tahoma"/>
                <a:cs typeface="Tahoma"/>
              </a:rPr>
              <a:t> </a:t>
            </a:r>
            <a:r>
              <a:rPr sz="1200" spc="-27" dirty="0">
                <a:solidFill>
                  <a:srgbClr val="77787B"/>
                </a:solidFill>
                <a:latin typeface="Tahoma"/>
                <a:cs typeface="Tahoma"/>
              </a:rPr>
              <a:t>shall</a:t>
            </a:r>
            <a:r>
              <a:rPr sz="1200" spc="-33" dirty="0">
                <a:solidFill>
                  <a:srgbClr val="77787B"/>
                </a:solidFill>
                <a:latin typeface="Tahoma"/>
                <a:cs typeface="Tahoma"/>
              </a:rPr>
              <a:t> </a:t>
            </a:r>
            <a:r>
              <a:rPr sz="1200" spc="-13" dirty="0">
                <a:solidFill>
                  <a:srgbClr val="77787B"/>
                </a:solidFill>
                <a:latin typeface="Tahoma"/>
                <a:cs typeface="Tahoma"/>
              </a:rPr>
              <a:t>be</a:t>
            </a:r>
            <a:r>
              <a:rPr sz="1200" spc="-40" dirty="0">
                <a:solidFill>
                  <a:srgbClr val="77787B"/>
                </a:solidFill>
                <a:latin typeface="Tahoma"/>
                <a:cs typeface="Tahoma"/>
              </a:rPr>
              <a:t> </a:t>
            </a:r>
            <a:r>
              <a:rPr sz="1200" spc="-27" dirty="0">
                <a:solidFill>
                  <a:srgbClr val="77787B"/>
                </a:solidFill>
                <a:latin typeface="Tahoma"/>
                <a:cs typeface="Tahoma"/>
              </a:rPr>
              <a:t>used?</a:t>
            </a:r>
            <a:endParaRPr sz="1200" dirty="0">
              <a:latin typeface="Tahoma"/>
              <a:cs typeface="Tahoma"/>
            </a:endParaRPr>
          </a:p>
          <a:p>
            <a:pPr marL="411900" marR="197476">
              <a:lnSpc>
                <a:spcPts val="1602"/>
              </a:lnSpc>
              <a:spcBef>
                <a:spcPts val="40"/>
              </a:spcBef>
            </a:pPr>
            <a:r>
              <a:rPr sz="1100" dirty="0">
                <a:solidFill>
                  <a:srgbClr val="77787B"/>
                </a:solidFill>
                <a:latin typeface="Tahoma"/>
                <a:cs typeface="Tahoma"/>
              </a:rPr>
              <a:t>The </a:t>
            </a:r>
            <a:r>
              <a:rPr sz="1100" spc="-27" dirty="0">
                <a:solidFill>
                  <a:srgbClr val="77787B"/>
                </a:solidFill>
                <a:latin typeface="Tahoma"/>
                <a:cs typeface="Tahoma"/>
              </a:rPr>
              <a:t>most</a:t>
            </a:r>
            <a:r>
              <a:rPr sz="1100" dirty="0">
                <a:solidFill>
                  <a:srgbClr val="77787B"/>
                </a:solidFill>
                <a:latin typeface="Tahoma"/>
                <a:cs typeface="Tahoma"/>
              </a:rPr>
              <a:t> </a:t>
            </a:r>
            <a:r>
              <a:rPr sz="1100" spc="-67" dirty="0">
                <a:solidFill>
                  <a:srgbClr val="77787B"/>
                </a:solidFill>
                <a:latin typeface="Tahoma"/>
                <a:cs typeface="Tahoma"/>
              </a:rPr>
              <a:t>comprehensive</a:t>
            </a:r>
            <a:r>
              <a:rPr sz="1100" spc="-7" dirty="0">
                <a:solidFill>
                  <a:srgbClr val="77787B"/>
                </a:solidFill>
                <a:latin typeface="Tahoma"/>
                <a:cs typeface="Tahoma"/>
              </a:rPr>
              <a:t> </a:t>
            </a:r>
            <a:r>
              <a:rPr sz="1100" dirty="0">
                <a:solidFill>
                  <a:srgbClr val="77787B"/>
                </a:solidFill>
                <a:latin typeface="Tahoma"/>
                <a:cs typeface="Tahoma"/>
              </a:rPr>
              <a:t>(TNW) is </a:t>
            </a:r>
            <a:r>
              <a:rPr sz="1100" spc="-67" dirty="0">
                <a:solidFill>
                  <a:srgbClr val="77787B"/>
                </a:solidFill>
                <a:latin typeface="Tahoma"/>
                <a:cs typeface="Tahoma"/>
              </a:rPr>
              <a:t>less</a:t>
            </a:r>
            <a:r>
              <a:rPr sz="1100" spc="-7" dirty="0">
                <a:solidFill>
                  <a:srgbClr val="77787B"/>
                </a:solidFill>
                <a:latin typeface="Tahoma"/>
                <a:cs typeface="Tahoma"/>
              </a:rPr>
              <a:t> </a:t>
            </a:r>
            <a:r>
              <a:rPr sz="1100" spc="-33" dirty="0">
                <a:solidFill>
                  <a:srgbClr val="77787B"/>
                </a:solidFill>
                <a:latin typeface="Tahoma"/>
                <a:cs typeface="Tahoma"/>
              </a:rPr>
              <a:t>widely</a:t>
            </a:r>
            <a:r>
              <a:rPr sz="1100" spc="-7" dirty="0">
                <a:solidFill>
                  <a:srgbClr val="77787B"/>
                </a:solidFill>
                <a:latin typeface="Tahoma"/>
                <a:cs typeface="Tahoma"/>
              </a:rPr>
              <a:t> </a:t>
            </a:r>
            <a:r>
              <a:rPr sz="1100" spc="-27" dirty="0">
                <a:solidFill>
                  <a:srgbClr val="77787B"/>
                </a:solidFill>
                <a:latin typeface="Tahoma"/>
                <a:cs typeface="Tahoma"/>
              </a:rPr>
              <a:t>available</a:t>
            </a:r>
            <a:r>
              <a:rPr lang="en-US" sz="1100" spc="-27" dirty="0">
                <a:solidFill>
                  <a:srgbClr val="77787B"/>
                </a:solidFill>
                <a:latin typeface="Tahoma"/>
                <a:cs typeface="Tahoma"/>
              </a:rPr>
              <a:t>. </a:t>
            </a:r>
            <a:r>
              <a:rPr lang="en-US" sz="1100" spc="-33" dirty="0">
                <a:solidFill>
                  <a:srgbClr val="77787B"/>
                </a:solidFill>
                <a:latin typeface="Tahoma"/>
                <a:cs typeface="Tahoma"/>
              </a:rPr>
              <a:t>It </a:t>
            </a:r>
            <a:r>
              <a:rPr sz="1100" spc="-33" dirty="0">
                <a:solidFill>
                  <a:srgbClr val="77787B"/>
                </a:solidFill>
                <a:latin typeface="Tahoma"/>
                <a:cs typeface="Tahoma"/>
              </a:rPr>
              <a:t> </a:t>
            </a:r>
            <a:r>
              <a:rPr sz="1100" spc="-67" dirty="0">
                <a:solidFill>
                  <a:srgbClr val="77787B"/>
                </a:solidFill>
                <a:latin typeface="Tahoma"/>
                <a:cs typeface="Tahoma"/>
              </a:rPr>
              <a:t>depends</a:t>
            </a:r>
            <a:r>
              <a:rPr sz="1100" spc="-40" dirty="0">
                <a:solidFill>
                  <a:srgbClr val="77787B"/>
                </a:solidFill>
                <a:latin typeface="Tahoma"/>
                <a:cs typeface="Tahoma"/>
              </a:rPr>
              <a:t> </a:t>
            </a:r>
            <a:r>
              <a:rPr sz="1100" spc="-33" dirty="0">
                <a:solidFill>
                  <a:srgbClr val="77787B"/>
                </a:solidFill>
                <a:latin typeface="Tahoma"/>
                <a:cs typeface="Tahoma"/>
              </a:rPr>
              <a:t>also</a:t>
            </a:r>
            <a:r>
              <a:rPr sz="1100" spc="-60" dirty="0">
                <a:solidFill>
                  <a:srgbClr val="77787B"/>
                </a:solidFill>
                <a:latin typeface="Tahoma"/>
                <a:cs typeface="Tahoma"/>
              </a:rPr>
              <a:t> </a:t>
            </a:r>
            <a:r>
              <a:rPr sz="1100" dirty="0">
                <a:solidFill>
                  <a:srgbClr val="77787B"/>
                </a:solidFill>
                <a:latin typeface="Tahoma"/>
                <a:cs typeface="Tahoma"/>
              </a:rPr>
              <a:t>on</a:t>
            </a:r>
            <a:r>
              <a:rPr sz="1100" spc="-40" dirty="0">
                <a:solidFill>
                  <a:srgbClr val="77787B"/>
                </a:solidFill>
                <a:latin typeface="Tahoma"/>
                <a:cs typeface="Tahoma"/>
              </a:rPr>
              <a:t> </a:t>
            </a:r>
            <a:r>
              <a:rPr sz="1100" spc="-67" dirty="0">
                <a:solidFill>
                  <a:srgbClr val="77787B"/>
                </a:solidFill>
                <a:latin typeface="Tahoma"/>
                <a:cs typeface="Tahoma"/>
              </a:rPr>
              <a:t>research</a:t>
            </a:r>
            <a:r>
              <a:rPr sz="1100" spc="-40" dirty="0">
                <a:solidFill>
                  <a:srgbClr val="77787B"/>
                </a:solidFill>
                <a:latin typeface="Tahoma"/>
                <a:cs typeface="Tahoma"/>
              </a:rPr>
              <a:t> </a:t>
            </a:r>
            <a:r>
              <a:rPr sz="1100" spc="-67" dirty="0">
                <a:solidFill>
                  <a:srgbClr val="77787B"/>
                </a:solidFill>
                <a:latin typeface="Tahoma"/>
                <a:cs typeface="Tahoma"/>
              </a:rPr>
              <a:t>purpose</a:t>
            </a:r>
            <a:r>
              <a:rPr sz="1100" spc="-40" dirty="0">
                <a:solidFill>
                  <a:srgbClr val="77787B"/>
                </a:solidFill>
                <a:latin typeface="Tahoma"/>
                <a:cs typeface="Tahoma"/>
              </a:rPr>
              <a:t> </a:t>
            </a:r>
            <a:r>
              <a:rPr sz="1100" spc="-33" dirty="0">
                <a:solidFill>
                  <a:srgbClr val="77787B"/>
                </a:solidFill>
                <a:latin typeface="Tahoma"/>
                <a:cs typeface="Tahoma"/>
              </a:rPr>
              <a:t>and </a:t>
            </a:r>
            <a:r>
              <a:rPr sz="1100" dirty="0">
                <a:solidFill>
                  <a:srgbClr val="77787B"/>
                </a:solidFill>
                <a:latin typeface="Tahoma"/>
                <a:cs typeface="Tahoma"/>
              </a:rPr>
              <a:t>on</a:t>
            </a:r>
            <a:r>
              <a:rPr sz="1100" spc="-40" dirty="0">
                <a:solidFill>
                  <a:srgbClr val="77787B"/>
                </a:solidFill>
                <a:latin typeface="Tahoma"/>
                <a:cs typeface="Tahoma"/>
              </a:rPr>
              <a:t> </a:t>
            </a:r>
            <a:r>
              <a:rPr sz="1100" spc="-53" dirty="0">
                <a:solidFill>
                  <a:srgbClr val="77787B"/>
                </a:solidFill>
                <a:latin typeface="Tahoma"/>
                <a:cs typeface="Tahoma"/>
              </a:rPr>
              <a:t>whether</a:t>
            </a:r>
            <a:r>
              <a:rPr sz="1100" spc="-40" dirty="0">
                <a:solidFill>
                  <a:srgbClr val="77787B"/>
                </a:solidFill>
                <a:latin typeface="Tahoma"/>
                <a:cs typeface="Tahoma"/>
              </a:rPr>
              <a:t> </a:t>
            </a:r>
            <a:r>
              <a:rPr sz="1100" spc="-60" dirty="0">
                <a:solidFill>
                  <a:srgbClr val="77787B"/>
                </a:solidFill>
                <a:latin typeface="Tahoma"/>
                <a:cs typeface="Tahoma"/>
              </a:rPr>
              <a:t>less</a:t>
            </a:r>
            <a:r>
              <a:rPr sz="1100" spc="-40" dirty="0">
                <a:solidFill>
                  <a:srgbClr val="77787B"/>
                </a:solidFill>
                <a:latin typeface="Tahoma"/>
                <a:cs typeface="Tahoma"/>
              </a:rPr>
              <a:t> </a:t>
            </a:r>
            <a:r>
              <a:rPr sz="1100" spc="-13" dirty="0">
                <a:solidFill>
                  <a:srgbClr val="77787B"/>
                </a:solidFill>
                <a:latin typeface="Tahoma"/>
                <a:cs typeface="Tahoma"/>
              </a:rPr>
              <a:t>liquid </a:t>
            </a:r>
            <a:r>
              <a:rPr sz="1100" spc="-73" dirty="0">
                <a:solidFill>
                  <a:srgbClr val="77787B"/>
                </a:solidFill>
                <a:latin typeface="Tahoma"/>
                <a:cs typeface="Tahoma"/>
              </a:rPr>
              <a:t>assets</a:t>
            </a:r>
            <a:r>
              <a:rPr sz="1100" spc="-33" dirty="0">
                <a:solidFill>
                  <a:srgbClr val="77787B"/>
                </a:solidFill>
                <a:latin typeface="Tahoma"/>
                <a:cs typeface="Tahoma"/>
              </a:rPr>
              <a:t> </a:t>
            </a:r>
            <a:r>
              <a:rPr sz="1100" spc="-40" dirty="0">
                <a:solidFill>
                  <a:srgbClr val="77787B"/>
                </a:solidFill>
                <a:latin typeface="Tahoma"/>
                <a:cs typeface="Tahoma"/>
              </a:rPr>
              <a:t>should</a:t>
            </a:r>
            <a:r>
              <a:rPr sz="1100" spc="-67" dirty="0">
                <a:solidFill>
                  <a:srgbClr val="77787B"/>
                </a:solidFill>
                <a:latin typeface="Tahoma"/>
                <a:cs typeface="Tahoma"/>
              </a:rPr>
              <a:t> </a:t>
            </a:r>
            <a:r>
              <a:rPr sz="1100" dirty="0">
                <a:solidFill>
                  <a:srgbClr val="77787B"/>
                </a:solidFill>
                <a:latin typeface="Tahoma"/>
                <a:cs typeface="Tahoma"/>
              </a:rPr>
              <a:t>be</a:t>
            </a:r>
            <a:r>
              <a:rPr sz="1100" spc="-53" dirty="0">
                <a:solidFill>
                  <a:srgbClr val="77787B"/>
                </a:solidFill>
                <a:latin typeface="Tahoma"/>
                <a:cs typeface="Tahoma"/>
              </a:rPr>
              <a:t> </a:t>
            </a:r>
            <a:r>
              <a:rPr sz="1100" spc="-40" dirty="0">
                <a:solidFill>
                  <a:srgbClr val="77787B"/>
                </a:solidFill>
                <a:latin typeface="Tahoma"/>
                <a:cs typeface="Tahoma"/>
              </a:rPr>
              <a:t>taken</a:t>
            </a:r>
            <a:r>
              <a:rPr sz="1100" spc="-47" dirty="0">
                <a:solidFill>
                  <a:srgbClr val="77787B"/>
                </a:solidFill>
                <a:latin typeface="Tahoma"/>
                <a:cs typeface="Tahoma"/>
              </a:rPr>
              <a:t> </a:t>
            </a:r>
            <a:r>
              <a:rPr sz="1100" dirty="0">
                <a:solidFill>
                  <a:srgbClr val="77787B"/>
                </a:solidFill>
                <a:latin typeface="Tahoma"/>
                <a:cs typeface="Tahoma"/>
              </a:rPr>
              <a:t>into</a:t>
            </a:r>
            <a:r>
              <a:rPr sz="1100" spc="-47" dirty="0">
                <a:solidFill>
                  <a:srgbClr val="77787B"/>
                </a:solidFill>
                <a:latin typeface="Tahoma"/>
                <a:cs typeface="Tahoma"/>
              </a:rPr>
              <a:t> </a:t>
            </a:r>
            <a:r>
              <a:rPr sz="1100" spc="-13" dirty="0">
                <a:solidFill>
                  <a:srgbClr val="77787B"/>
                </a:solidFill>
                <a:latin typeface="Tahoma"/>
                <a:cs typeface="Tahoma"/>
              </a:rPr>
              <a:t>consideration</a:t>
            </a:r>
            <a:endParaRPr sz="1100" dirty="0">
              <a:latin typeface="Tahoma"/>
              <a:cs typeface="Tahoma"/>
            </a:endParaRPr>
          </a:p>
        </p:txBody>
      </p:sp>
    </p:spTree>
  </p:cSld>
  <p:clrMapOvr>
    <a:masterClrMapping/>
  </p:clrMapOvr>
  <p:transition>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4775" y="130175"/>
            <a:ext cx="5648192" cy="310662"/>
          </a:xfrm>
          <a:prstGeom prst="rect">
            <a:avLst/>
          </a:prstGeom>
        </p:spPr>
        <p:txBody>
          <a:bodyPr vert="horz" wrap="square" lIns="0" tIns="22884" rIns="0" bIns="0" rtlCol="0">
            <a:spAutoFit/>
          </a:bodyPr>
          <a:lstStyle/>
          <a:p>
            <a:pPr marL="16951">
              <a:spcBef>
                <a:spcPts val="180"/>
              </a:spcBef>
            </a:pPr>
            <a:r>
              <a:rPr dirty="0"/>
              <a:t>LWS</a:t>
            </a:r>
            <a:r>
              <a:rPr spc="40" dirty="0"/>
              <a:t> </a:t>
            </a:r>
            <a:r>
              <a:rPr spc="-53" dirty="0"/>
              <a:t>specific</a:t>
            </a:r>
            <a:r>
              <a:rPr spc="47" dirty="0"/>
              <a:t> </a:t>
            </a:r>
            <a:r>
              <a:rPr spc="-40" dirty="0"/>
              <a:t>non-</a:t>
            </a:r>
            <a:r>
              <a:rPr dirty="0"/>
              <a:t>wealth</a:t>
            </a:r>
            <a:r>
              <a:rPr spc="47" dirty="0"/>
              <a:t> </a:t>
            </a:r>
            <a:r>
              <a:rPr spc="-53" dirty="0"/>
              <a:t>variables</a:t>
            </a:r>
          </a:p>
        </p:txBody>
      </p:sp>
      <p:sp>
        <p:nvSpPr>
          <p:cNvPr id="4" name="object 4"/>
          <p:cNvSpPr txBox="1">
            <a:spLocks noGrp="1"/>
          </p:cNvSpPr>
          <p:nvPr>
            <p:ph type="sldNum" sz="quarter" idx="7"/>
          </p:nvPr>
        </p:nvSpPr>
        <p:spPr>
          <a:xfrm>
            <a:off x="7590230" y="3880418"/>
            <a:ext cx="497738" cy="115416"/>
          </a:xfrm>
          <a:prstGeom prst="rect">
            <a:avLst/>
          </a:prstGeom>
        </p:spPr>
        <p:txBody>
          <a:bodyPr vert="horz" wrap="square" lIns="0" tIns="0" rIns="0" bIns="0" rtlCol="0">
            <a:spAutoFit/>
          </a:bodyPr>
          <a:lstStyle/>
          <a:p>
            <a:pPr marL="50852">
              <a:lnSpc>
                <a:spcPts val="901"/>
              </a:lnSpc>
            </a:pPr>
            <a:fld id="{81D60167-4931-47E6-BA6A-407CBD079E47}" type="slidenum">
              <a:rPr spc="-13" dirty="0"/>
              <a:pPr marL="50852">
                <a:lnSpc>
                  <a:spcPts val="901"/>
                </a:lnSpc>
              </a:pPr>
              <a:t>21</a:t>
            </a:fld>
            <a:r>
              <a:rPr spc="-113" dirty="0"/>
              <a:t> </a:t>
            </a:r>
            <a:r>
              <a:rPr spc="120" dirty="0"/>
              <a:t>/</a:t>
            </a:r>
            <a:r>
              <a:rPr spc="-113" dirty="0"/>
              <a:t> </a:t>
            </a:r>
            <a:r>
              <a:rPr spc="-47" dirty="0"/>
              <a:t>80</a:t>
            </a:r>
          </a:p>
        </p:txBody>
      </p:sp>
      <p:sp>
        <p:nvSpPr>
          <p:cNvPr id="3" name="object 3"/>
          <p:cNvSpPr txBox="1">
            <a:spLocks noGrp="1"/>
          </p:cNvSpPr>
          <p:nvPr>
            <p:ph type="body" idx="1"/>
          </p:nvPr>
        </p:nvSpPr>
        <p:spPr>
          <a:xfrm>
            <a:off x="257176" y="511175"/>
            <a:ext cx="5495792" cy="2248923"/>
          </a:xfrm>
          <a:prstGeom prst="rect">
            <a:avLst/>
          </a:prstGeom>
        </p:spPr>
        <p:txBody>
          <a:bodyPr vert="horz" wrap="square" lIns="0" tIns="390753" rIns="0" bIns="0" rtlCol="0">
            <a:spAutoFit/>
          </a:bodyPr>
          <a:lstStyle/>
          <a:p>
            <a:pPr marL="225444">
              <a:spcBef>
                <a:spcPts val="380"/>
              </a:spcBef>
            </a:pPr>
            <a:r>
              <a:rPr sz="1800" b="0" spc="-650" baseline="5050" dirty="0">
                <a:solidFill>
                  <a:srgbClr val="006794"/>
                </a:solidFill>
                <a:latin typeface="Cambria"/>
                <a:cs typeface="Cambria"/>
              </a:rPr>
              <a:t>▸</a:t>
            </a:r>
            <a:r>
              <a:rPr sz="1800" b="0" spc="530" baseline="5050" dirty="0">
                <a:solidFill>
                  <a:srgbClr val="006794"/>
                </a:solidFill>
                <a:latin typeface="Cambria"/>
                <a:cs typeface="Cambria"/>
              </a:rPr>
              <a:t> </a:t>
            </a:r>
            <a:r>
              <a:rPr sz="1200" b="0" spc="-33" dirty="0">
                <a:latin typeface="Tahoma"/>
                <a:cs typeface="Tahoma"/>
              </a:rPr>
              <a:t>Contingent </a:t>
            </a:r>
            <a:r>
              <a:rPr sz="1200" b="0" spc="-60" dirty="0">
                <a:latin typeface="Tahoma"/>
                <a:cs typeface="Tahoma"/>
              </a:rPr>
              <a:t>assets,</a:t>
            </a:r>
            <a:r>
              <a:rPr sz="1200" b="0" spc="-7" dirty="0">
                <a:latin typeface="Tahoma"/>
                <a:cs typeface="Tahoma"/>
              </a:rPr>
              <a:t> </a:t>
            </a:r>
            <a:r>
              <a:rPr sz="1200" b="0" spc="-27" dirty="0">
                <a:latin typeface="Tahoma"/>
                <a:cs typeface="Tahoma"/>
              </a:rPr>
              <a:t>liabilities</a:t>
            </a:r>
            <a:r>
              <a:rPr sz="1200" b="0" spc="-13" dirty="0">
                <a:latin typeface="Tahoma"/>
                <a:cs typeface="Tahoma"/>
              </a:rPr>
              <a:t> </a:t>
            </a:r>
            <a:r>
              <a:rPr sz="1200" b="0" spc="-47" dirty="0">
                <a:latin typeface="Tahoma"/>
                <a:cs typeface="Tahoma"/>
              </a:rPr>
              <a:t>and</a:t>
            </a:r>
            <a:r>
              <a:rPr sz="1200" b="0" spc="-7" dirty="0">
                <a:latin typeface="Tahoma"/>
                <a:cs typeface="Tahoma"/>
              </a:rPr>
              <a:t> </a:t>
            </a:r>
            <a:r>
              <a:rPr sz="1200" b="0" spc="-47" dirty="0">
                <a:latin typeface="Tahoma"/>
                <a:cs typeface="Tahoma"/>
              </a:rPr>
              <a:t>related</a:t>
            </a:r>
            <a:r>
              <a:rPr sz="1200" b="0" spc="-7" dirty="0">
                <a:latin typeface="Tahoma"/>
                <a:cs typeface="Tahoma"/>
              </a:rPr>
              <a:t> </a:t>
            </a:r>
            <a:r>
              <a:rPr sz="1200" b="0" spc="-13" dirty="0">
                <a:latin typeface="Tahoma"/>
                <a:cs typeface="Tahoma"/>
              </a:rPr>
              <a:t>variables</a:t>
            </a:r>
            <a:endParaRPr sz="1200" dirty="0">
              <a:latin typeface="Tahoma"/>
              <a:cs typeface="Tahoma"/>
            </a:endParaRPr>
          </a:p>
          <a:p>
            <a:pPr marL="603445">
              <a:spcBef>
                <a:spcPts val="234"/>
              </a:spcBef>
            </a:pPr>
            <a:r>
              <a:rPr sz="1800" b="0" spc="-570" baseline="8333" dirty="0">
                <a:solidFill>
                  <a:srgbClr val="005078"/>
                </a:solidFill>
                <a:latin typeface="Cambria"/>
                <a:cs typeface="Cambria"/>
              </a:rPr>
              <a:t>▸</a:t>
            </a:r>
            <a:r>
              <a:rPr sz="1800" b="0" spc="590" baseline="8333" dirty="0">
                <a:solidFill>
                  <a:srgbClr val="005078"/>
                </a:solidFill>
                <a:latin typeface="Cambria"/>
                <a:cs typeface="Cambria"/>
              </a:rPr>
              <a:t> </a:t>
            </a:r>
            <a:r>
              <a:rPr sz="1100" b="0" spc="-47" dirty="0">
                <a:latin typeface="Tahoma"/>
                <a:cs typeface="Tahoma"/>
              </a:rPr>
              <a:t>expectations</a:t>
            </a:r>
            <a:r>
              <a:rPr sz="1100" b="0" dirty="0">
                <a:latin typeface="Tahoma"/>
                <a:cs typeface="Tahoma"/>
              </a:rPr>
              <a:t> of </a:t>
            </a:r>
            <a:r>
              <a:rPr sz="1100" b="0" spc="-13" dirty="0">
                <a:latin typeface="Tahoma"/>
                <a:cs typeface="Tahoma"/>
              </a:rPr>
              <a:t>inheritances</a:t>
            </a:r>
            <a:endParaRPr sz="1100" dirty="0">
              <a:latin typeface="Tahoma"/>
              <a:cs typeface="Tahoma"/>
            </a:endParaRPr>
          </a:p>
          <a:p>
            <a:pPr marL="603445">
              <a:spcBef>
                <a:spcPts val="527"/>
              </a:spcBef>
            </a:pPr>
            <a:r>
              <a:rPr sz="1800" b="0" spc="-570" baseline="8333" dirty="0">
                <a:solidFill>
                  <a:srgbClr val="005078"/>
                </a:solidFill>
                <a:latin typeface="Cambria"/>
                <a:cs typeface="Cambria"/>
              </a:rPr>
              <a:t>▸</a:t>
            </a:r>
            <a:r>
              <a:rPr sz="1800" b="0" spc="530" baseline="8333" dirty="0">
                <a:solidFill>
                  <a:srgbClr val="005078"/>
                </a:solidFill>
                <a:latin typeface="Cambria"/>
                <a:cs typeface="Cambria"/>
              </a:rPr>
              <a:t> </a:t>
            </a:r>
            <a:r>
              <a:rPr sz="1100" b="0" spc="-67" dirty="0">
                <a:latin typeface="Tahoma"/>
                <a:cs typeface="Tahoma"/>
              </a:rPr>
              <a:t>home</a:t>
            </a:r>
            <a:r>
              <a:rPr sz="1100" b="0" spc="-20" dirty="0">
                <a:latin typeface="Tahoma"/>
                <a:cs typeface="Tahoma"/>
              </a:rPr>
              <a:t> </a:t>
            </a:r>
            <a:r>
              <a:rPr sz="1100" b="0" spc="-40" dirty="0">
                <a:latin typeface="Tahoma"/>
                <a:cs typeface="Tahoma"/>
              </a:rPr>
              <a:t>equity</a:t>
            </a:r>
            <a:r>
              <a:rPr sz="1100" b="0" spc="-27" dirty="0">
                <a:latin typeface="Tahoma"/>
                <a:cs typeface="Tahoma"/>
              </a:rPr>
              <a:t> </a:t>
            </a:r>
            <a:r>
              <a:rPr sz="1100" b="0" spc="-13" dirty="0">
                <a:latin typeface="Tahoma"/>
                <a:cs typeface="Tahoma"/>
              </a:rPr>
              <a:t>line</a:t>
            </a:r>
            <a:r>
              <a:rPr sz="1100" b="0" spc="-27" dirty="0">
                <a:latin typeface="Tahoma"/>
                <a:cs typeface="Tahoma"/>
              </a:rPr>
              <a:t> </a:t>
            </a:r>
            <a:r>
              <a:rPr sz="1100" b="0" dirty="0">
                <a:latin typeface="Tahoma"/>
                <a:cs typeface="Tahoma"/>
              </a:rPr>
              <a:t>of</a:t>
            </a:r>
            <a:r>
              <a:rPr sz="1100" b="0" spc="-13" dirty="0">
                <a:latin typeface="Tahoma"/>
                <a:cs typeface="Tahoma"/>
              </a:rPr>
              <a:t> credit</a:t>
            </a:r>
            <a:endParaRPr sz="1100" dirty="0">
              <a:latin typeface="Tahoma"/>
              <a:cs typeface="Tahoma"/>
            </a:endParaRPr>
          </a:p>
          <a:p>
            <a:pPr marL="603445">
              <a:spcBef>
                <a:spcPts val="527"/>
              </a:spcBef>
            </a:pPr>
            <a:r>
              <a:rPr sz="1800" b="0" spc="-570" baseline="8333" dirty="0">
                <a:solidFill>
                  <a:srgbClr val="005078"/>
                </a:solidFill>
                <a:latin typeface="Cambria"/>
                <a:cs typeface="Cambria"/>
              </a:rPr>
              <a:t>▸</a:t>
            </a:r>
            <a:r>
              <a:rPr sz="1800" b="0" spc="559" baseline="8333" dirty="0">
                <a:solidFill>
                  <a:srgbClr val="005078"/>
                </a:solidFill>
                <a:latin typeface="Cambria"/>
                <a:cs typeface="Cambria"/>
              </a:rPr>
              <a:t> </a:t>
            </a:r>
            <a:r>
              <a:rPr sz="1100" b="0" spc="-73" dirty="0">
                <a:latin typeface="Tahoma"/>
                <a:cs typeface="Tahoma"/>
              </a:rPr>
              <a:t>non-</a:t>
            </a:r>
            <a:r>
              <a:rPr sz="1100" b="0" spc="-67" dirty="0">
                <a:latin typeface="Tahoma"/>
                <a:cs typeface="Tahoma"/>
              </a:rPr>
              <a:t>home</a:t>
            </a:r>
            <a:r>
              <a:rPr sz="1100" b="0" spc="-20" dirty="0">
                <a:latin typeface="Tahoma"/>
                <a:cs typeface="Tahoma"/>
              </a:rPr>
              <a:t> </a:t>
            </a:r>
            <a:r>
              <a:rPr sz="1100" b="0" spc="-40" dirty="0">
                <a:latin typeface="Tahoma"/>
                <a:cs typeface="Tahoma"/>
              </a:rPr>
              <a:t>equity</a:t>
            </a:r>
            <a:r>
              <a:rPr sz="1100" b="0" spc="-13" dirty="0">
                <a:latin typeface="Tahoma"/>
                <a:cs typeface="Tahoma"/>
              </a:rPr>
              <a:t> line </a:t>
            </a:r>
            <a:r>
              <a:rPr sz="1100" b="0" dirty="0">
                <a:latin typeface="Tahoma"/>
                <a:cs typeface="Tahoma"/>
              </a:rPr>
              <a:t>of</a:t>
            </a:r>
            <a:r>
              <a:rPr sz="1100" b="0" spc="-13" dirty="0">
                <a:latin typeface="Tahoma"/>
                <a:cs typeface="Tahoma"/>
              </a:rPr>
              <a:t> credit</a:t>
            </a:r>
            <a:endParaRPr lang="en-US" sz="1100" b="0" spc="-13" dirty="0">
              <a:latin typeface="Tahoma"/>
              <a:cs typeface="Tahoma"/>
            </a:endParaRPr>
          </a:p>
          <a:p>
            <a:pPr marL="603445">
              <a:spcBef>
                <a:spcPts val="527"/>
              </a:spcBef>
            </a:pPr>
            <a:endParaRPr sz="1100" dirty="0">
              <a:latin typeface="Tahoma"/>
              <a:cs typeface="Tahoma"/>
            </a:endParaRPr>
          </a:p>
          <a:p>
            <a:pPr marL="225444">
              <a:spcBef>
                <a:spcPts val="474"/>
              </a:spcBef>
            </a:pPr>
            <a:r>
              <a:rPr sz="1800" b="0" spc="-650" baseline="5050" dirty="0">
                <a:solidFill>
                  <a:srgbClr val="006794"/>
                </a:solidFill>
                <a:latin typeface="Cambria"/>
                <a:cs typeface="Cambria"/>
              </a:rPr>
              <a:t>▸</a:t>
            </a:r>
            <a:r>
              <a:rPr sz="1800" b="0" spc="530" baseline="5050" dirty="0">
                <a:solidFill>
                  <a:srgbClr val="006794"/>
                </a:solidFill>
                <a:latin typeface="Cambria"/>
                <a:cs typeface="Cambria"/>
              </a:rPr>
              <a:t> </a:t>
            </a:r>
            <a:r>
              <a:rPr sz="1200" b="0" spc="-33" dirty="0">
                <a:latin typeface="Tahoma"/>
                <a:cs typeface="Tahoma"/>
              </a:rPr>
              <a:t>Assets</a:t>
            </a:r>
            <a:r>
              <a:rPr sz="1200" b="0" spc="-87" dirty="0">
                <a:latin typeface="Tahoma"/>
                <a:cs typeface="Tahoma"/>
              </a:rPr>
              <a:t> </a:t>
            </a:r>
            <a:r>
              <a:rPr sz="1200" b="0" spc="-53" dirty="0">
                <a:latin typeface="Tahoma"/>
                <a:cs typeface="Tahoma"/>
              </a:rPr>
              <a:t>acquired</a:t>
            </a:r>
            <a:r>
              <a:rPr sz="1200" b="0" spc="-47" dirty="0">
                <a:latin typeface="Tahoma"/>
                <a:cs typeface="Tahoma"/>
              </a:rPr>
              <a:t> </a:t>
            </a:r>
            <a:r>
              <a:rPr sz="1200" b="0" dirty="0">
                <a:latin typeface="Tahoma"/>
                <a:cs typeface="Tahoma"/>
              </a:rPr>
              <a:t>in</a:t>
            </a:r>
            <a:r>
              <a:rPr sz="1200" b="0" spc="-40" dirty="0">
                <a:latin typeface="Tahoma"/>
                <a:cs typeface="Tahoma"/>
              </a:rPr>
              <a:t> </a:t>
            </a:r>
            <a:r>
              <a:rPr sz="1200" b="0" spc="-13" dirty="0">
                <a:latin typeface="Tahoma"/>
                <a:cs typeface="Tahoma"/>
              </a:rPr>
              <a:t>the</a:t>
            </a:r>
            <a:r>
              <a:rPr sz="1200" b="0" spc="-33" dirty="0">
                <a:latin typeface="Tahoma"/>
                <a:cs typeface="Tahoma"/>
              </a:rPr>
              <a:t> </a:t>
            </a:r>
            <a:r>
              <a:rPr sz="1200" b="0" spc="-27" dirty="0">
                <a:latin typeface="Tahoma"/>
                <a:cs typeface="Tahoma"/>
              </a:rPr>
              <a:t>past</a:t>
            </a:r>
            <a:endParaRPr sz="1200" dirty="0">
              <a:latin typeface="Tahoma"/>
              <a:cs typeface="Tahoma"/>
            </a:endParaRPr>
          </a:p>
          <a:p>
            <a:pPr marL="603445">
              <a:spcBef>
                <a:spcPts val="234"/>
              </a:spcBef>
            </a:pPr>
            <a:r>
              <a:rPr sz="1800" b="0" spc="-570" baseline="8333" dirty="0">
                <a:solidFill>
                  <a:srgbClr val="005078"/>
                </a:solidFill>
                <a:latin typeface="Cambria"/>
                <a:cs typeface="Cambria"/>
              </a:rPr>
              <a:t>▸</a:t>
            </a:r>
            <a:r>
              <a:rPr sz="1800" b="0" spc="490" baseline="8333" dirty="0">
                <a:solidFill>
                  <a:srgbClr val="005078"/>
                </a:solidFill>
                <a:latin typeface="Cambria"/>
                <a:cs typeface="Cambria"/>
              </a:rPr>
              <a:t> </a:t>
            </a:r>
            <a:r>
              <a:rPr sz="1100" b="0" spc="-47" dirty="0">
                <a:latin typeface="Tahoma"/>
                <a:cs typeface="Tahoma"/>
              </a:rPr>
              <a:t>inheritance</a:t>
            </a:r>
            <a:r>
              <a:rPr sz="1100" b="0" spc="-33" dirty="0">
                <a:latin typeface="Tahoma"/>
                <a:cs typeface="Tahoma"/>
              </a:rPr>
              <a:t> </a:t>
            </a:r>
            <a:r>
              <a:rPr sz="1100" b="0" spc="-40" dirty="0">
                <a:latin typeface="Tahoma"/>
                <a:cs typeface="Tahoma"/>
              </a:rPr>
              <a:t>(how </a:t>
            </a:r>
            <a:r>
              <a:rPr sz="1100" b="0" spc="-33" dirty="0">
                <a:latin typeface="Tahoma"/>
                <a:cs typeface="Tahoma"/>
              </a:rPr>
              <a:t>much, </a:t>
            </a:r>
            <a:r>
              <a:rPr sz="1100" b="0" spc="-27" dirty="0">
                <a:latin typeface="Tahoma"/>
                <a:cs typeface="Tahoma"/>
              </a:rPr>
              <a:t>what,</a:t>
            </a:r>
            <a:r>
              <a:rPr sz="1100" b="0" spc="-33" dirty="0">
                <a:latin typeface="Tahoma"/>
                <a:cs typeface="Tahoma"/>
              </a:rPr>
              <a:t> </a:t>
            </a:r>
            <a:r>
              <a:rPr sz="1100" b="0" spc="-13" dirty="0">
                <a:latin typeface="Tahoma"/>
                <a:cs typeface="Tahoma"/>
              </a:rPr>
              <a:t>from</a:t>
            </a:r>
            <a:r>
              <a:rPr sz="1100" b="0" spc="-33" dirty="0">
                <a:latin typeface="Tahoma"/>
                <a:cs typeface="Tahoma"/>
              </a:rPr>
              <a:t> </a:t>
            </a:r>
            <a:r>
              <a:rPr sz="1100" b="0" spc="-47" dirty="0">
                <a:latin typeface="Tahoma"/>
                <a:cs typeface="Tahoma"/>
              </a:rPr>
              <a:t>whom,</a:t>
            </a:r>
            <a:r>
              <a:rPr sz="1100" b="0" spc="-33" dirty="0">
                <a:latin typeface="Tahoma"/>
                <a:cs typeface="Tahoma"/>
              </a:rPr>
              <a:t> </a:t>
            </a:r>
            <a:r>
              <a:rPr sz="1100" b="0" spc="-13" dirty="0">
                <a:latin typeface="Tahoma"/>
                <a:cs typeface="Tahoma"/>
              </a:rPr>
              <a:t>when)</a:t>
            </a:r>
            <a:endParaRPr sz="1100" dirty="0">
              <a:latin typeface="Tahoma"/>
              <a:cs typeface="Tahoma"/>
            </a:endParaRPr>
          </a:p>
          <a:p>
            <a:pPr marL="603445">
              <a:spcBef>
                <a:spcPts val="521"/>
              </a:spcBef>
            </a:pPr>
            <a:r>
              <a:rPr sz="1800" b="0" spc="-570" baseline="8333" dirty="0">
                <a:solidFill>
                  <a:srgbClr val="005078"/>
                </a:solidFill>
                <a:latin typeface="Cambria"/>
                <a:cs typeface="Cambria"/>
              </a:rPr>
              <a:t>▸</a:t>
            </a:r>
            <a:r>
              <a:rPr sz="1800" b="0" spc="570" baseline="8333" dirty="0">
                <a:solidFill>
                  <a:srgbClr val="005078"/>
                </a:solidFill>
                <a:latin typeface="Cambria"/>
                <a:cs typeface="Cambria"/>
              </a:rPr>
              <a:t> </a:t>
            </a:r>
            <a:r>
              <a:rPr sz="1100" b="0" spc="-27" dirty="0">
                <a:latin typeface="Tahoma"/>
                <a:cs typeface="Tahoma"/>
              </a:rPr>
              <a:t>principal</a:t>
            </a:r>
            <a:r>
              <a:rPr sz="1100" b="0" spc="-7" dirty="0">
                <a:latin typeface="Tahoma"/>
                <a:cs typeface="Tahoma"/>
              </a:rPr>
              <a:t> </a:t>
            </a:r>
            <a:r>
              <a:rPr sz="1100" b="0" spc="-67" dirty="0">
                <a:latin typeface="Tahoma"/>
                <a:cs typeface="Tahoma"/>
              </a:rPr>
              <a:t>residence</a:t>
            </a:r>
            <a:r>
              <a:rPr sz="1100" b="0" dirty="0">
                <a:latin typeface="Tahoma"/>
                <a:cs typeface="Tahoma"/>
              </a:rPr>
              <a:t> </a:t>
            </a:r>
            <a:r>
              <a:rPr sz="1100" b="0" spc="-53" dirty="0">
                <a:latin typeface="Tahoma"/>
                <a:cs typeface="Tahoma"/>
              </a:rPr>
              <a:t>(purchase</a:t>
            </a:r>
            <a:r>
              <a:rPr sz="1100" b="0" spc="-13" dirty="0">
                <a:latin typeface="Tahoma"/>
                <a:cs typeface="Tahoma"/>
              </a:rPr>
              <a:t> </a:t>
            </a:r>
            <a:r>
              <a:rPr sz="1100" b="0" spc="-40" dirty="0">
                <a:latin typeface="Tahoma"/>
                <a:cs typeface="Tahoma"/>
              </a:rPr>
              <a:t>price,</a:t>
            </a:r>
            <a:r>
              <a:rPr sz="1100" b="0" dirty="0">
                <a:latin typeface="Tahoma"/>
                <a:cs typeface="Tahoma"/>
              </a:rPr>
              <a:t> </a:t>
            </a:r>
            <a:r>
              <a:rPr sz="1100" b="0" spc="-27" dirty="0">
                <a:latin typeface="Tahoma"/>
                <a:cs typeface="Tahoma"/>
              </a:rPr>
              <a:t>year)</a:t>
            </a:r>
            <a:endParaRPr sz="1100" dirty="0">
              <a:latin typeface="Tahoma"/>
              <a:cs typeface="Tahoma"/>
            </a:endParaRPr>
          </a:p>
        </p:txBody>
      </p:sp>
    </p:spTree>
  </p:cSld>
  <p:clrMapOvr>
    <a:masterClrMapping/>
  </p:clrMapOvr>
  <p:transition>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4775" y="77"/>
            <a:ext cx="3868179" cy="596421"/>
          </a:xfrm>
          <a:prstGeom prst="rect">
            <a:avLst/>
          </a:prstGeom>
        </p:spPr>
        <p:txBody>
          <a:bodyPr vert="horz" wrap="square" lIns="0" tIns="3390" rIns="0" bIns="0" rtlCol="0">
            <a:spAutoFit/>
          </a:bodyPr>
          <a:lstStyle/>
          <a:p>
            <a:pPr marL="16951" marR="6780">
              <a:lnSpc>
                <a:spcPct val="106700"/>
              </a:lnSpc>
              <a:spcBef>
                <a:spcPts val="27"/>
              </a:spcBef>
            </a:pPr>
            <a:r>
              <a:rPr dirty="0"/>
              <a:t>LWS</a:t>
            </a:r>
            <a:r>
              <a:rPr spc="40" dirty="0"/>
              <a:t> </a:t>
            </a:r>
            <a:r>
              <a:rPr spc="-53" dirty="0"/>
              <a:t>specific</a:t>
            </a:r>
            <a:r>
              <a:rPr spc="47" dirty="0"/>
              <a:t> </a:t>
            </a:r>
            <a:r>
              <a:rPr spc="-40" dirty="0"/>
              <a:t>non-</a:t>
            </a:r>
            <a:r>
              <a:rPr dirty="0"/>
              <a:t>wealth</a:t>
            </a:r>
            <a:r>
              <a:rPr spc="47" dirty="0"/>
              <a:t> </a:t>
            </a:r>
            <a:r>
              <a:rPr spc="-67" dirty="0"/>
              <a:t>variables: </a:t>
            </a:r>
            <a:r>
              <a:rPr spc="-40" dirty="0"/>
              <a:t>behavioral</a:t>
            </a:r>
            <a:r>
              <a:rPr spc="60" dirty="0"/>
              <a:t> </a:t>
            </a:r>
            <a:r>
              <a:rPr spc="-13" dirty="0"/>
              <a:t>variables</a:t>
            </a:r>
          </a:p>
        </p:txBody>
      </p:sp>
      <p:sp>
        <p:nvSpPr>
          <p:cNvPr id="4" name="object 4"/>
          <p:cNvSpPr txBox="1">
            <a:spLocks noGrp="1"/>
          </p:cNvSpPr>
          <p:nvPr>
            <p:ph type="sldNum" sz="quarter" idx="7"/>
          </p:nvPr>
        </p:nvSpPr>
        <p:spPr>
          <a:xfrm>
            <a:off x="7590230" y="3880418"/>
            <a:ext cx="497738" cy="115416"/>
          </a:xfrm>
          <a:prstGeom prst="rect">
            <a:avLst/>
          </a:prstGeom>
        </p:spPr>
        <p:txBody>
          <a:bodyPr vert="horz" wrap="square" lIns="0" tIns="0" rIns="0" bIns="0" rtlCol="0">
            <a:spAutoFit/>
          </a:bodyPr>
          <a:lstStyle/>
          <a:p>
            <a:pPr marL="50852">
              <a:lnSpc>
                <a:spcPts val="901"/>
              </a:lnSpc>
            </a:pPr>
            <a:fld id="{81D60167-4931-47E6-BA6A-407CBD079E47}" type="slidenum">
              <a:rPr spc="-13" dirty="0"/>
              <a:pPr marL="50852">
                <a:lnSpc>
                  <a:spcPts val="901"/>
                </a:lnSpc>
              </a:pPr>
              <a:t>22</a:t>
            </a:fld>
            <a:r>
              <a:rPr spc="-113" dirty="0"/>
              <a:t> </a:t>
            </a:r>
            <a:r>
              <a:rPr spc="120" dirty="0"/>
              <a:t>/</a:t>
            </a:r>
            <a:r>
              <a:rPr spc="-113" dirty="0"/>
              <a:t> </a:t>
            </a:r>
            <a:r>
              <a:rPr spc="-47" dirty="0"/>
              <a:t>80</a:t>
            </a:r>
          </a:p>
        </p:txBody>
      </p:sp>
      <p:sp>
        <p:nvSpPr>
          <p:cNvPr id="3" name="object 3"/>
          <p:cNvSpPr txBox="1"/>
          <p:nvPr/>
        </p:nvSpPr>
        <p:spPr>
          <a:xfrm>
            <a:off x="142875" y="806937"/>
            <a:ext cx="5867400" cy="2295038"/>
          </a:xfrm>
          <a:prstGeom prst="rect">
            <a:avLst/>
          </a:prstGeom>
        </p:spPr>
        <p:txBody>
          <a:bodyPr vert="horz" wrap="square" lIns="0" tIns="48310" rIns="0" bIns="0" rtlCol="0">
            <a:spAutoFit/>
          </a:bodyPr>
          <a:lstStyle/>
          <a:p>
            <a:pPr marL="50852">
              <a:spcBef>
                <a:spcPts val="380"/>
              </a:spcBef>
            </a:pPr>
            <a:r>
              <a:rPr sz="1600" spc="-650" baseline="5050" dirty="0">
                <a:solidFill>
                  <a:srgbClr val="006794"/>
                </a:solidFill>
                <a:latin typeface="Cambria"/>
                <a:cs typeface="Cambria"/>
              </a:rPr>
              <a:t>▸</a:t>
            </a:r>
            <a:r>
              <a:rPr sz="1600" spc="530" baseline="5050" dirty="0">
                <a:solidFill>
                  <a:srgbClr val="006794"/>
                </a:solidFill>
                <a:latin typeface="Cambria"/>
                <a:cs typeface="Cambria"/>
              </a:rPr>
              <a:t> </a:t>
            </a:r>
            <a:r>
              <a:rPr sz="1100" spc="-13" dirty="0">
                <a:solidFill>
                  <a:srgbClr val="77787B"/>
                </a:solidFill>
                <a:latin typeface="Tahoma"/>
                <a:cs typeface="Tahoma"/>
              </a:rPr>
              <a:t>Attitudes</a:t>
            </a:r>
            <a:r>
              <a:rPr sz="1100" spc="-27" dirty="0">
                <a:solidFill>
                  <a:srgbClr val="77787B"/>
                </a:solidFill>
                <a:latin typeface="Tahoma"/>
                <a:cs typeface="Tahoma"/>
              </a:rPr>
              <a:t> </a:t>
            </a:r>
            <a:r>
              <a:rPr sz="1100" spc="-73" dirty="0">
                <a:solidFill>
                  <a:srgbClr val="77787B"/>
                </a:solidFill>
                <a:latin typeface="Tahoma"/>
                <a:cs typeface="Tahoma"/>
              </a:rPr>
              <a:t>toward</a:t>
            </a:r>
            <a:r>
              <a:rPr sz="1100" spc="-7" dirty="0">
                <a:solidFill>
                  <a:srgbClr val="77787B"/>
                </a:solidFill>
                <a:latin typeface="Tahoma"/>
                <a:cs typeface="Tahoma"/>
              </a:rPr>
              <a:t> </a:t>
            </a:r>
            <a:r>
              <a:rPr sz="1100" spc="-67" dirty="0">
                <a:solidFill>
                  <a:srgbClr val="77787B"/>
                </a:solidFill>
                <a:latin typeface="Tahoma"/>
                <a:cs typeface="Tahoma"/>
              </a:rPr>
              <a:t>household</a:t>
            </a:r>
            <a:r>
              <a:rPr sz="1100" spc="-7" dirty="0">
                <a:solidFill>
                  <a:srgbClr val="77787B"/>
                </a:solidFill>
                <a:latin typeface="Tahoma"/>
                <a:cs typeface="Tahoma"/>
              </a:rPr>
              <a:t> </a:t>
            </a:r>
            <a:r>
              <a:rPr sz="1100" spc="-13" dirty="0">
                <a:solidFill>
                  <a:srgbClr val="77787B"/>
                </a:solidFill>
                <a:latin typeface="Tahoma"/>
                <a:cs typeface="Tahoma"/>
              </a:rPr>
              <a:t>finance</a:t>
            </a:r>
            <a:endParaRPr sz="1100" dirty="0">
              <a:latin typeface="Tahoma"/>
              <a:cs typeface="Tahoma"/>
            </a:endParaRPr>
          </a:p>
          <a:p>
            <a:pPr marL="428852">
              <a:spcBef>
                <a:spcPts val="200"/>
              </a:spcBef>
            </a:pPr>
            <a:r>
              <a:rPr sz="1600" spc="-570" baseline="8333" dirty="0">
                <a:solidFill>
                  <a:srgbClr val="005078"/>
                </a:solidFill>
                <a:latin typeface="Cambria"/>
                <a:cs typeface="Cambria"/>
              </a:rPr>
              <a:t>▸</a:t>
            </a:r>
            <a:r>
              <a:rPr sz="1600" spc="650" baseline="8333" dirty="0">
                <a:solidFill>
                  <a:srgbClr val="005078"/>
                </a:solidFill>
                <a:latin typeface="Cambria"/>
                <a:cs typeface="Cambria"/>
              </a:rPr>
              <a:t> </a:t>
            </a:r>
            <a:r>
              <a:rPr sz="1050" spc="-13" dirty="0">
                <a:solidFill>
                  <a:srgbClr val="77787B"/>
                </a:solidFill>
                <a:latin typeface="Tahoma"/>
                <a:cs typeface="Tahoma"/>
              </a:rPr>
              <a:t>savings</a:t>
            </a:r>
            <a:endParaRPr sz="1050" dirty="0">
              <a:latin typeface="Tahoma"/>
              <a:cs typeface="Tahoma"/>
            </a:endParaRPr>
          </a:p>
          <a:p>
            <a:pPr marL="428852">
              <a:spcBef>
                <a:spcPts val="200"/>
              </a:spcBef>
            </a:pPr>
            <a:r>
              <a:rPr sz="1600" spc="-570" baseline="8333" dirty="0">
                <a:solidFill>
                  <a:srgbClr val="005078"/>
                </a:solidFill>
                <a:latin typeface="Cambria"/>
                <a:cs typeface="Cambria"/>
              </a:rPr>
              <a:t>▸</a:t>
            </a:r>
            <a:r>
              <a:rPr sz="1600" spc="559" baseline="8333" dirty="0">
                <a:solidFill>
                  <a:srgbClr val="005078"/>
                </a:solidFill>
                <a:latin typeface="Cambria"/>
                <a:cs typeface="Cambria"/>
              </a:rPr>
              <a:t> </a:t>
            </a:r>
            <a:r>
              <a:rPr sz="1050" spc="-13" dirty="0">
                <a:solidFill>
                  <a:srgbClr val="77787B"/>
                </a:solidFill>
                <a:latin typeface="Tahoma"/>
                <a:cs typeface="Tahoma"/>
              </a:rPr>
              <a:t>risk</a:t>
            </a:r>
            <a:r>
              <a:rPr sz="1050" spc="-7" dirty="0">
                <a:solidFill>
                  <a:srgbClr val="77787B"/>
                </a:solidFill>
                <a:latin typeface="Tahoma"/>
                <a:cs typeface="Tahoma"/>
              </a:rPr>
              <a:t> </a:t>
            </a:r>
            <a:r>
              <a:rPr sz="1050" spc="-13" dirty="0">
                <a:solidFill>
                  <a:srgbClr val="77787B"/>
                </a:solidFill>
                <a:latin typeface="Tahoma"/>
                <a:cs typeface="Tahoma"/>
              </a:rPr>
              <a:t>taking</a:t>
            </a:r>
            <a:endParaRPr sz="1050" dirty="0">
              <a:latin typeface="Tahoma"/>
              <a:cs typeface="Tahoma"/>
            </a:endParaRPr>
          </a:p>
          <a:p>
            <a:pPr marL="428852">
              <a:spcBef>
                <a:spcPts val="200"/>
              </a:spcBef>
            </a:pPr>
            <a:r>
              <a:rPr sz="1600" spc="-570" baseline="8333" dirty="0">
                <a:solidFill>
                  <a:srgbClr val="005078"/>
                </a:solidFill>
                <a:latin typeface="Cambria"/>
                <a:cs typeface="Cambria"/>
              </a:rPr>
              <a:t>▸</a:t>
            </a:r>
            <a:r>
              <a:rPr sz="1600" spc="590" baseline="8333" dirty="0">
                <a:solidFill>
                  <a:srgbClr val="005078"/>
                </a:solidFill>
                <a:latin typeface="Cambria"/>
                <a:cs typeface="Cambria"/>
              </a:rPr>
              <a:t> </a:t>
            </a:r>
            <a:r>
              <a:rPr sz="1050" spc="-27" dirty="0">
                <a:solidFill>
                  <a:srgbClr val="77787B"/>
                </a:solidFill>
                <a:latin typeface="Tahoma"/>
                <a:cs typeface="Tahoma"/>
              </a:rPr>
              <a:t>financial</a:t>
            </a:r>
            <a:r>
              <a:rPr sz="1050" dirty="0">
                <a:solidFill>
                  <a:srgbClr val="77787B"/>
                </a:solidFill>
                <a:latin typeface="Tahoma"/>
                <a:cs typeface="Tahoma"/>
              </a:rPr>
              <a:t> </a:t>
            </a:r>
            <a:r>
              <a:rPr sz="1050" spc="-40" dirty="0">
                <a:solidFill>
                  <a:srgbClr val="77787B"/>
                </a:solidFill>
                <a:latin typeface="Tahoma"/>
                <a:cs typeface="Tahoma"/>
              </a:rPr>
              <a:t>planning,</a:t>
            </a:r>
            <a:r>
              <a:rPr sz="1050" dirty="0">
                <a:solidFill>
                  <a:srgbClr val="77787B"/>
                </a:solidFill>
                <a:latin typeface="Tahoma"/>
                <a:cs typeface="Tahoma"/>
              </a:rPr>
              <a:t> </a:t>
            </a:r>
            <a:r>
              <a:rPr sz="1050" spc="-40" dirty="0">
                <a:solidFill>
                  <a:srgbClr val="77787B"/>
                </a:solidFill>
                <a:latin typeface="Tahoma"/>
                <a:cs typeface="Tahoma"/>
              </a:rPr>
              <a:t>literacy,</a:t>
            </a:r>
            <a:r>
              <a:rPr sz="1050" spc="7" dirty="0">
                <a:solidFill>
                  <a:srgbClr val="77787B"/>
                </a:solidFill>
                <a:latin typeface="Tahoma"/>
                <a:cs typeface="Tahoma"/>
              </a:rPr>
              <a:t> </a:t>
            </a:r>
            <a:r>
              <a:rPr sz="1050" spc="-13" dirty="0">
                <a:solidFill>
                  <a:srgbClr val="77787B"/>
                </a:solidFill>
                <a:latin typeface="Tahoma"/>
                <a:cs typeface="Tahoma"/>
              </a:rPr>
              <a:t>information</a:t>
            </a:r>
            <a:endParaRPr lang="en-US" sz="1050" spc="-13" dirty="0">
              <a:solidFill>
                <a:srgbClr val="77787B"/>
              </a:solidFill>
              <a:latin typeface="Tahoma"/>
              <a:cs typeface="Tahoma"/>
            </a:endParaRPr>
          </a:p>
          <a:p>
            <a:pPr marL="50852">
              <a:spcBef>
                <a:spcPts val="1200"/>
              </a:spcBef>
            </a:pPr>
            <a:r>
              <a:rPr sz="1600" spc="-650" baseline="5050" dirty="0">
                <a:solidFill>
                  <a:srgbClr val="006794"/>
                </a:solidFill>
                <a:latin typeface="Cambria"/>
                <a:cs typeface="Cambria"/>
              </a:rPr>
              <a:t>▸</a:t>
            </a:r>
            <a:r>
              <a:rPr sz="1600" spc="530" baseline="5050" dirty="0">
                <a:solidFill>
                  <a:srgbClr val="006794"/>
                </a:solidFill>
                <a:latin typeface="Cambria"/>
                <a:cs typeface="Cambria"/>
              </a:rPr>
              <a:t> </a:t>
            </a:r>
            <a:r>
              <a:rPr sz="1100" spc="-13" dirty="0">
                <a:solidFill>
                  <a:srgbClr val="77787B"/>
                </a:solidFill>
                <a:latin typeface="Tahoma"/>
                <a:cs typeface="Tahoma"/>
              </a:rPr>
              <a:t>Other </a:t>
            </a:r>
            <a:r>
              <a:rPr sz="1100" spc="-53" dirty="0">
                <a:solidFill>
                  <a:srgbClr val="77787B"/>
                </a:solidFill>
                <a:latin typeface="Tahoma"/>
                <a:cs typeface="Tahoma"/>
              </a:rPr>
              <a:t>behavioral</a:t>
            </a:r>
            <a:r>
              <a:rPr sz="1100" spc="-7" dirty="0">
                <a:solidFill>
                  <a:srgbClr val="77787B"/>
                </a:solidFill>
                <a:latin typeface="Tahoma"/>
                <a:cs typeface="Tahoma"/>
              </a:rPr>
              <a:t> </a:t>
            </a:r>
            <a:r>
              <a:rPr sz="1100" spc="-13" dirty="0">
                <a:solidFill>
                  <a:srgbClr val="77787B"/>
                </a:solidFill>
                <a:latin typeface="Tahoma"/>
                <a:cs typeface="Tahoma"/>
              </a:rPr>
              <a:t>variables</a:t>
            </a:r>
            <a:endParaRPr sz="1100" dirty="0">
              <a:latin typeface="Tahoma"/>
              <a:cs typeface="Tahoma"/>
            </a:endParaRPr>
          </a:p>
          <a:p>
            <a:pPr marL="428852">
              <a:spcBef>
                <a:spcPts val="200"/>
              </a:spcBef>
            </a:pPr>
            <a:r>
              <a:rPr sz="1600" spc="-570" baseline="8333" dirty="0">
                <a:solidFill>
                  <a:srgbClr val="005078"/>
                </a:solidFill>
                <a:latin typeface="Cambria"/>
                <a:cs typeface="Cambria"/>
              </a:rPr>
              <a:t>▸</a:t>
            </a:r>
            <a:r>
              <a:rPr sz="1600" spc="550" baseline="8333" dirty="0">
                <a:solidFill>
                  <a:srgbClr val="005078"/>
                </a:solidFill>
                <a:latin typeface="Cambria"/>
                <a:cs typeface="Cambria"/>
              </a:rPr>
              <a:t> </a:t>
            </a:r>
            <a:r>
              <a:rPr sz="1050" spc="-27" dirty="0">
                <a:solidFill>
                  <a:srgbClr val="77787B"/>
                </a:solidFill>
                <a:latin typeface="Tahoma"/>
                <a:cs typeface="Tahoma"/>
              </a:rPr>
              <a:t>credit</a:t>
            </a:r>
            <a:r>
              <a:rPr sz="1050" spc="-20" dirty="0">
                <a:solidFill>
                  <a:srgbClr val="77787B"/>
                </a:solidFill>
                <a:latin typeface="Tahoma"/>
                <a:cs typeface="Tahoma"/>
              </a:rPr>
              <a:t> </a:t>
            </a:r>
            <a:r>
              <a:rPr sz="1050" spc="-47" dirty="0">
                <a:solidFill>
                  <a:srgbClr val="77787B"/>
                </a:solidFill>
                <a:latin typeface="Tahoma"/>
                <a:cs typeface="Tahoma"/>
              </a:rPr>
              <a:t>cards,</a:t>
            </a:r>
            <a:r>
              <a:rPr sz="1050" spc="-7" dirty="0">
                <a:solidFill>
                  <a:srgbClr val="77787B"/>
                </a:solidFill>
                <a:latin typeface="Tahoma"/>
                <a:cs typeface="Tahoma"/>
              </a:rPr>
              <a:t> </a:t>
            </a:r>
            <a:r>
              <a:rPr sz="1050" spc="-27" dirty="0">
                <a:solidFill>
                  <a:srgbClr val="77787B"/>
                </a:solidFill>
                <a:latin typeface="Tahoma"/>
                <a:cs typeface="Tahoma"/>
              </a:rPr>
              <a:t>loan</a:t>
            </a:r>
            <a:r>
              <a:rPr sz="1050" spc="-13" dirty="0">
                <a:solidFill>
                  <a:srgbClr val="77787B"/>
                </a:solidFill>
                <a:latin typeface="Tahoma"/>
                <a:cs typeface="Tahoma"/>
              </a:rPr>
              <a:t> consolidation</a:t>
            </a:r>
            <a:endParaRPr sz="1050" dirty="0">
              <a:latin typeface="Tahoma"/>
              <a:cs typeface="Tahoma"/>
            </a:endParaRPr>
          </a:p>
          <a:p>
            <a:pPr marL="428852">
              <a:spcBef>
                <a:spcPts val="200"/>
              </a:spcBef>
            </a:pPr>
            <a:r>
              <a:rPr sz="1600" spc="-570" baseline="8333" dirty="0">
                <a:solidFill>
                  <a:srgbClr val="005078"/>
                </a:solidFill>
                <a:latin typeface="Cambria"/>
                <a:cs typeface="Cambria"/>
              </a:rPr>
              <a:t>▸</a:t>
            </a:r>
            <a:r>
              <a:rPr sz="1600" spc="701" baseline="8333" dirty="0">
                <a:solidFill>
                  <a:srgbClr val="005078"/>
                </a:solidFill>
                <a:latin typeface="Cambria"/>
                <a:cs typeface="Cambria"/>
              </a:rPr>
              <a:t> </a:t>
            </a:r>
            <a:r>
              <a:rPr sz="1050" spc="-47" dirty="0">
                <a:solidFill>
                  <a:srgbClr val="77787B"/>
                </a:solidFill>
                <a:latin typeface="Tahoma"/>
                <a:cs typeface="Tahoma"/>
              </a:rPr>
              <a:t>objective/subjective</a:t>
            </a:r>
            <a:r>
              <a:rPr sz="1050" spc="47" dirty="0">
                <a:solidFill>
                  <a:srgbClr val="77787B"/>
                </a:solidFill>
                <a:latin typeface="Tahoma"/>
                <a:cs typeface="Tahoma"/>
              </a:rPr>
              <a:t> </a:t>
            </a:r>
            <a:r>
              <a:rPr sz="1050" spc="-27" dirty="0">
                <a:solidFill>
                  <a:srgbClr val="77787B"/>
                </a:solidFill>
                <a:latin typeface="Tahoma"/>
                <a:cs typeface="Tahoma"/>
              </a:rPr>
              <a:t>credit</a:t>
            </a:r>
            <a:r>
              <a:rPr sz="1050" spc="40" dirty="0">
                <a:solidFill>
                  <a:srgbClr val="77787B"/>
                </a:solidFill>
                <a:latin typeface="Tahoma"/>
                <a:cs typeface="Tahoma"/>
              </a:rPr>
              <a:t> </a:t>
            </a:r>
            <a:r>
              <a:rPr sz="1050" spc="-13" dirty="0">
                <a:solidFill>
                  <a:srgbClr val="77787B"/>
                </a:solidFill>
                <a:latin typeface="Tahoma"/>
                <a:cs typeface="Tahoma"/>
              </a:rPr>
              <a:t>constrains</a:t>
            </a:r>
            <a:endParaRPr lang="en-US" sz="1050" spc="-13" dirty="0">
              <a:solidFill>
                <a:srgbClr val="77787B"/>
              </a:solidFill>
              <a:latin typeface="Tahoma"/>
              <a:cs typeface="Tahoma"/>
            </a:endParaRPr>
          </a:p>
          <a:p>
            <a:pPr marL="245785" marR="580561" indent="-195780">
              <a:lnSpc>
                <a:spcPct val="102600"/>
              </a:lnSpc>
              <a:spcBef>
                <a:spcPts val="1200"/>
              </a:spcBef>
            </a:pPr>
            <a:r>
              <a:rPr sz="1600" spc="-650" baseline="5050" dirty="0">
                <a:solidFill>
                  <a:srgbClr val="006794"/>
                </a:solidFill>
                <a:latin typeface="Cambria"/>
                <a:cs typeface="Cambria"/>
              </a:rPr>
              <a:t>▸</a:t>
            </a:r>
            <a:r>
              <a:rPr sz="1600" spc="530" baseline="5050" dirty="0">
                <a:solidFill>
                  <a:srgbClr val="006794"/>
                </a:solidFill>
                <a:latin typeface="Cambria"/>
                <a:cs typeface="Cambria"/>
              </a:rPr>
              <a:t> </a:t>
            </a:r>
            <a:r>
              <a:rPr sz="1050" spc="-13" dirty="0">
                <a:solidFill>
                  <a:srgbClr val="77787B"/>
                </a:solidFill>
                <a:latin typeface="Tahoma"/>
                <a:cs typeface="Tahoma"/>
              </a:rPr>
              <a:t>Most of the variables do not have standardized content (“c”)</a:t>
            </a:r>
            <a:r>
              <a:rPr lang="en-US" sz="1050" spc="-13" dirty="0">
                <a:solidFill>
                  <a:srgbClr val="77787B"/>
                </a:solidFill>
                <a:latin typeface="Tahoma"/>
                <a:cs typeface="Tahoma"/>
              </a:rPr>
              <a:t> </a:t>
            </a:r>
            <a:r>
              <a:rPr sz="1050" spc="-13" dirty="0">
                <a:solidFill>
                  <a:srgbClr val="77787B"/>
                </a:solidFill>
                <a:latin typeface="Tahoma"/>
                <a:cs typeface="Tahoma"/>
              </a:rPr>
              <a:t>and</a:t>
            </a:r>
            <a:r>
              <a:rPr lang="en-US" sz="1050" spc="-13" dirty="0">
                <a:solidFill>
                  <a:srgbClr val="77787B"/>
                </a:solidFill>
                <a:latin typeface="Tahoma"/>
                <a:cs typeface="Tahoma"/>
              </a:rPr>
              <a:t> </a:t>
            </a:r>
            <a:r>
              <a:rPr sz="1050" spc="-13" dirty="0">
                <a:solidFill>
                  <a:srgbClr val="77787B"/>
                </a:solidFill>
                <a:latin typeface="Tahoma"/>
                <a:cs typeface="Tahoma"/>
              </a:rPr>
              <a:t>available</a:t>
            </a:r>
            <a:r>
              <a:rPr lang="en-US" sz="1050" spc="-13" dirty="0">
                <a:solidFill>
                  <a:srgbClr val="77787B"/>
                </a:solidFill>
                <a:latin typeface="Tahoma"/>
                <a:cs typeface="Tahoma"/>
              </a:rPr>
              <a:t> </a:t>
            </a:r>
            <a:r>
              <a:rPr sz="1050" spc="-13" dirty="0">
                <a:solidFill>
                  <a:srgbClr val="77787B"/>
                </a:solidFill>
                <a:latin typeface="Tahoma"/>
                <a:cs typeface="Tahoma"/>
              </a:rPr>
              <a:t>only</a:t>
            </a:r>
            <a:r>
              <a:rPr lang="en-US" sz="1050" spc="-13" dirty="0">
                <a:solidFill>
                  <a:srgbClr val="77787B"/>
                </a:solidFill>
                <a:latin typeface="Tahoma"/>
                <a:cs typeface="Tahoma"/>
              </a:rPr>
              <a:t> </a:t>
            </a:r>
            <a:r>
              <a:rPr sz="1050" spc="-13" dirty="0">
                <a:solidFill>
                  <a:srgbClr val="77787B"/>
                </a:solidFill>
                <a:latin typeface="Tahoma"/>
                <a:cs typeface="Tahoma"/>
              </a:rPr>
              <a:t>for</a:t>
            </a:r>
            <a:r>
              <a:rPr lang="en-US" sz="1050" spc="-13" dirty="0">
                <a:solidFill>
                  <a:srgbClr val="77787B"/>
                </a:solidFill>
                <a:latin typeface="Tahoma"/>
                <a:cs typeface="Tahoma"/>
              </a:rPr>
              <a:t> </a:t>
            </a:r>
            <a:r>
              <a:rPr sz="1050" spc="-13" dirty="0">
                <a:solidFill>
                  <a:srgbClr val="77787B"/>
                </a:solidFill>
                <a:latin typeface="Tahoma"/>
                <a:cs typeface="Tahoma"/>
              </a:rPr>
              <a:t>the</a:t>
            </a:r>
            <a:r>
              <a:rPr lang="en-US" sz="1050" spc="-13" dirty="0">
                <a:solidFill>
                  <a:srgbClr val="77787B"/>
                </a:solidFill>
                <a:latin typeface="Tahoma"/>
                <a:cs typeface="Tahoma"/>
              </a:rPr>
              <a:t> </a:t>
            </a:r>
            <a:r>
              <a:rPr sz="1050" spc="-13" dirty="0">
                <a:solidFill>
                  <a:srgbClr val="77787B"/>
                </a:solidFill>
                <a:latin typeface="Tahoma"/>
                <a:cs typeface="Tahoma"/>
              </a:rPr>
              <a:t>household</a:t>
            </a:r>
            <a:r>
              <a:rPr lang="en-US" sz="1050" spc="-13" dirty="0">
                <a:solidFill>
                  <a:srgbClr val="77787B"/>
                </a:solidFill>
                <a:latin typeface="Tahoma"/>
                <a:cs typeface="Tahoma"/>
              </a:rPr>
              <a:t> </a:t>
            </a:r>
            <a:r>
              <a:rPr sz="1050" spc="-13" dirty="0">
                <a:solidFill>
                  <a:srgbClr val="77787B"/>
                </a:solidFill>
                <a:latin typeface="Tahoma"/>
                <a:cs typeface="Tahoma"/>
              </a:rPr>
              <a:t>head /respondent</a:t>
            </a:r>
            <a:endParaRPr lang="en-US" sz="1050" spc="-13" dirty="0">
              <a:solidFill>
                <a:srgbClr val="77787B"/>
              </a:solidFill>
              <a:latin typeface="Tahoma"/>
              <a:cs typeface="Tahoma"/>
            </a:endParaRPr>
          </a:p>
          <a:p>
            <a:pPr marL="245785" marR="40682" indent="-195780">
              <a:lnSpc>
                <a:spcPct val="102600"/>
              </a:lnSpc>
              <a:spcBef>
                <a:spcPts val="1200"/>
              </a:spcBef>
            </a:pPr>
            <a:r>
              <a:rPr sz="1600" spc="-650" baseline="5050" dirty="0">
                <a:solidFill>
                  <a:srgbClr val="006794"/>
                </a:solidFill>
                <a:latin typeface="Cambria"/>
                <a:cs typeface="Cambria"/>
              </a:rPr>
              <a:t>▸</a:t>
            </a:r>
            <a:r>
              <a:rPr sz="1600" spc="530" baseline="5050" dirty="0">
                <a:solidFill>
                  <a:srgbClr val="006794"/>
                </a:solidFill>
                <a:latin typeface="Cambria"/>
                <a:cs typeface="Cambria"/>
              </a:rPr>
              <a:t> </a:t>
            </a:r>
            <a:r>
              <a:rPr sz="1100" spc="-27" dirty="0">
                <a:solidFill>
                  <a:srgbClr val="77787B"/>
                </a:solidFill>
                <a:latin typeface="Tahoma"/>
                <a:cs typeface="Tahoma"/>
              </a:rPr>
              <a:t>Currently</a:t>
            </a:r>
            <a:r>
              <a:rPr sz="1100" spc="-93" dirty="0">
                <a:solidFill>
                  <a:srgbClr val="77787B"/>
                </a:solidFill>
                <a:latin typeface="Tahoma"/>
                <a:cs typeface="Tahoma"/>
              </a:rPr>
              <a:t> </a:t>
            </a:r>
            <a:r>
              <a:rPr sz="1100" spc="-13" dirty="0">
                <a:solidFill>
                  <a:srgbClr val="77787B"/>
                </a:solidFill>
                <a:latin typeface="Tahoma"/>
                <a:cs typeface="Tahoma"/>
              </a:rPr>
              <a:t>limited</a:t>
            </a:r>
            <a:r>
              <a:rPr sz="1100" spc="-67" dirty="0">
                <a:solidFill>
                  <a:srgbClr val="77787B"/>
                </a:solidFill>
                <a:latin typeface="Tahoma"/>
                <a:cs typeface="Tahoma"/>
              </a:rPr>
              <a:t> </a:t>
            </a:r>
            <a:r>
              <a:rPr sz="1100" spc="-73" dirty="0">
                <a:solidFill>
                  <a:srgbClr val="77787B"/>
                </a:solidFill>
                <a:latin typeface="Tahoma"/>
                <a:cs typeface="Tahoma"/>
              </a:rPr>
              <a:t>coverage,</a:t>
            </a:r>
            <a:r>
              <a:rPr sz="1100" spc="-40" dirty="0">
                <a:solidFill>
                  <a:srgbClr val="77787B"/>
                </a:solidFill>
                <a:latin typeface="Tahoma"/>
                <a:cs typeface="Tahoma"/>
              </a:rPr>
              <a:t> </a:t>
            </a:r>
            <a:r>
              <a:rPr sz="1100" dirty="0">
                <a:solidFill>
                  <a:srgbClr val="77787B"/>
                </a:solidFill>
                <a:latin typeface="Tahoma"/>
                <a:cs typeface="Tahoma"/>
              </a:rPr>
              <a:t>but</a:t>
            </a:r>
            <a:r>
              <a:rPr sz="1100" spc="-53" dirty="0">
                <a:solidFill>
                  <a:srgbClr val="77787B"/>
                </a:solidFill>
                <a:latin typeface="Tahoma"/>
                <a:cs typeface="Tahoma"/>
              </a:rPr>
              <a:t> </a:t>
            </a:r>
            <a:r>
              <a:rPr sz="1100" spc="-67" dirty="0">
                <a:solidFill>
                  <a:srgbClr val="77787B"/>
                </a:solidFill>
                <a:latin typeface="Tahoma"/>
                <a:cs typeface="Tahoma"/>
              </a:rPr>
              <a:t>expansion</a:t>
            </a:r>
            <a:r>
              <a:rPr sz="1100" spc="-40" dirty="0">
                <a:solidFill>
                  <a:srgbClr val="77787B"/>
                </a:solidFill>
                <a:latin typeface="Tahoma"/>
                <a:cs typeface="Tahoma"/>
              </a:rPr>
              <a:t> </a:t>
            </a:r>
            <a:r>
              <a:rPr sz="1100" dirty="0">
                <a:solidFill>
                  <a:srgbClr val="77787B"/>
                </a:solidFill>
                <a:latin typeface="Tahoma"/>
                <a:cs typeface="Tahoma"/>
              </a:rPr>
              <a:t>in</a:t>
            </a:r>
            <a:r>
              <a:rPr sz="1100" spc="-47" dirty="0">
                <a:solidFill>
                  <a:srgbClr val="77787B"/>
                </a:solidFill>
                <a:latin typeface="Tahoma"/>
                <a:cs typeface="Tahoma"/>
              </a:rPr>
              <a:t> </a:t>
            </a:r>
            <a:r>
              <a:rPr sz="1100" spc="-13" dirty="0">
                <a:solidFill>
                  <a:srgbClr val="77787B"/>
                </a:solidFill>
                <a:latin typeface="Tahoma"/>
                <a:cs typeface="Tahoma"/>
              </a:rPr>
              <a:t>the</a:t>
            </a:r>
            <a:r>
              <a:rPr sz="1100" spc="-40" dirty="0">
                <a:solidFill>
                  <a:srgbClr val="77787B"/>
                </a:solidFill>
                <a:latin typeface="Tahoma"/>
                <a:cs typeface="Tahoma"/>
              </a:rPr>
              <a:t> </a:t>
            </a:r>
            <a:r>
              <a:rPr sz="1100" spc="-33" dirty="0">
                <a:solidFill>
                  <a:srgbClr val="77787B"/>
                </a:solidFill>
                <a:latin typeface="Tahoma"/>
                <a:cs typeface="Tahoma"/>
              </a:rPr>
              <a:t>future</a:t>
            </a:r>
            <a:r>
              <a:rPr sz="1100" spc="-40" dirty="0">
                <a:solidFill>
                  <a:srgbClr val="77787B"/>
                </a:solidFill>
                <a:latin typeface="Tahoma"/>
                <a:cs typeface="Tahoma"/>
              </a:rPr>
              <a:t> </a:t>
            </a:r>
            <a:r>
              <a:rPr sz="1100" spc="-27" dirty="0">
                <a:solidFill>
                  <a:srgbClr val="77787B"/>
                </a:solidFill>
                <a:latin typeface="Tahoma"/>
                <a:cs typeface="Tahoma"/>
              </a:rPr>
              <a:t>can</a:t>
            </a:r>
            <a:r>
              <a:rPr sz="1100" spc="-47" dirty="0">
                <a:solidFill>
                  <a:srgbClr val="77787B"/>
                </a:solidFill>
                <a:latin typeface="Tahoma"/>
                <a:cs typeface="Tahoma"/>
              </a:rPr>
              <a:t> </a:t>
            </a:r>
            <a:r>
              <a:rPr sz="1100" spc="-33" dirty="0">
                <a:solidFill>
                  <a:srgbClr val="77787B"/>
                </a:solidFill>
                <a:latin typeface="Tahoma"/>
                <a:cs typeface="Tahoma"/>
              </a:rPr>
              <a:t>be </a:t>
            </a:r>
            <a:r>
              <a:rPr sz="1100" spc="-13" dirty="0">
                <a:solidFill>
                  <a:srgbClr val="77787B"/>
                </a:solidFill>
                <a:latin typeface="Tahoma"/>
                <a:cs typeface="Tahoma"/>
              </a:rPr>
              <a:t>expected</a:t>
            </a:r>
            <a:endParaRPr sz="1100" dirty="0">
              <a:latin typeface="Tahoma"/>
              <a:cs typeface="Tahoma"/>
            </a:endParaRPr>
          </a:p>
        </p:txBody>
      </p:sp>
    </p:spTree>
  </p:cSld>
  <p:clrMapOvr>
    <a:masterClrMapping/>
  </p:clrMapOvr>
  <p:transition>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4775" y="53975"/>
            <a:ext cx="3513059" cy="288822"/>
          </a:xfrm>
          <a:prstGeom prst="rect">
            <a:avLst/>
          </a:prstGeom>
        </p:spPr>
        <p:txBody>
          <a:bodyPr vert="horz" wrap="square" lIns="0" tIns="3390" rIns="0" bIns="0" rtlCol="0">
            <a:spAutoFit/>
          </a:bodyPr>
          <a:lstStyle/>
          <a:p>
            <a:pPr marL="16951" marR="6780">
              <a:lnSpc>
                <a:spcPct val="106700"/>
              </a:lnSpc>
              <a:spcBef>
                <a:spcPts val="27"/>
              </a:spcBef>
            </a:pPr>
            <a:r>
              <a:rPr dirty="0"/>
              <a:t>Structure</a:t>
            </a:r>
            <a:r>
              <a:rPr spc="87" dirty="0"/>
              <a:t> </a:t>
            </a:r>
            <a:r>
              <a:rPr dirty="0"/>
              <a:t>of</a:t>
            </a:r>
            <a:r>
              <a:rPr spc="93" dirty="0"/>
              <a:t> </a:t>
            </a:r>
            <a:r>
              <a:rPr dirty="0"/>
              <a:t>the</a:t>
            </a:r>
            <a:r>
              <a:rPr spc="93" dirty="0"/>
              <a:t> </a:t>
            </a:r>
            <a:r>
              <a:rPr dirty="0"/>
              <a:t>LWS</a:t>
            </a:r>
            <a:r>
              <a:rPr spc="93" dirty="0"/>
              <a:t> </a:t>
            </a:r>
            <a:r>
              <a:rPr spc="-33" dirty="0"/>
              <a:t>datasets</a:t>
            </a:r>
            <a:endParaRPr spc="-13" dirty="0"/>
          </a:p>
        </p:txBody>
      </p:sp>
      <p:sp>
        <p:nvSpPr>
          <p:cNvPr id="4" name="object 4"/>
          <p:cNvSpPr txBox="1">
            <a:spLocks noGrp="1"/>
          </p:cNvSpPr>
          <p:nvPr>
            <p:ph type="sldNum" sz="quarter" idx="7"/>
          </p:nvPr>
        </p:nvSpPr>
        <p:spPr>
          <a:xfrm>
            <a:off x="7590230" y="3880418"/>
            <a:ext cx="497738" cy="115416"/>
          </a:xfrm>
          <a:prstGeom prst="rect">
            <a:avLst/>
          </a:prstGeom>
        </p:spPr>
        <p:txBody>
          <a:bodyPr vert="horz" wrap="square" lIns="0" tIns="0" rIns="0" bIns="0" rtlCol="0">
            <a:spAutoFit/>
          </a:bodyPr>
          <a:lstStyle/>
          <a:p>
            <a:pPr marL="50852">
              <a:lnSpc>
                <a:spcPts val="901"/>
              </a:lnSpc>
            </a:pPr>
            <a:fld id="{81D60167-4931-47E6-BA6A-407CBD079E47}" type="slidenum">
              <a:rPr spc="-13" dirty="0"/>
              <a:pPr marL="50852">
                <a:lnSpc>
                  <a:spcPts val="901"/>
                </a:lnSpc>
              </a:pPr>
              <a:t>23</a:t>
            </a:fld>
            <a:r>
              <a:rPr spc="-113" dirty="0"/>
              <a:t> </a:t>
            </a:r>
            <a:r>
              <a:rPr spc="120" dirty="0"/>
              <a:t>/</a:t>
            </a:r>
            <a:r>
              <a:rPr spc="-113" dirty="0"/>
              <a:t> </a:t>
            </a:r>
            <a:r>
              <a:rPr spc="-47" dirty="0"/>
              <a:t>80</a:t>
            </a:r>
          </a:p>
        </p:txBody>
      </p:sp>
      <p:sp>
        <p:nvSpPr>
          <p:cNvPr id="3" name="object 3"/>
          <p:cNvSpPr txBox="1">
            <a:spLocks noGrp="1"/>
          </p:cNvSpPr>
          <p:nvPr>
            <p:ph type="body" idx="1"/>
          </p:nvPr>
        </p:nvSpPr>
        <p:spPr>
          <a:xfrm>
            <a:off x="66675" y="522126"/>
            <a:ext cx="6019800" cy="2416497"/>
          </a:xfrm>
          <a:prstGeom prst="rect">
            <a:avLst/>
          </a:prstGeom>
        </p:spPr>
        <p:txBody>
          <a:bodyPr vert="horz" wrap="square" lIns="0" tIns="447487" rIns="0" bIns="0" rtlCol="0">
            <a:spAutoFit/>
          </a:bodyPr>
          <a:lstStyle/>
          <a:p>
            <a:pPr marL="225444">
              <a:spcBef>
                <a:spcPts val="380"/>
              </a:spcBef>
            </a:pPr>
            <a:r>
              <a:rPr sz="2000" b="0" spc="-650" baseline="5050" dirty="0">
                <a:solidFill>
                  <a:srgbClr val="006794"/>
                </a:solidFill>
                <a:latin typeface="Cambria"/>
                <a:cs typeface="Cambria"/>
              </a:rPr>
              <a:t>▸</a:t>
            </a:r>
            <a:r>
              <a:rPr sz="2000" b="0" spc="530" baseline="5050" dirty="0">
                <a:solidFill>
                  <a:srgbClr val="006794"/>
                </a:solidFill>
                <a:latin typeface="Cambria"/>
                <a:cs typeface="Cambria"/>
              </a:rPr>
              <a:t> </a:t>
            </a:r>
            <a:r>
              <a:rPr sz="1400" b="0" spc="-53" dirty="0">
                <a:latin typeface="Tahoma"/>
                <a:cs typeface="Tahoma"/>
              </a:rPr>
              <a:t>Household </a:t>
            </a:r>
            <a:r>
              <a:rPr sz="1400" b="0" spc="-40" dirty="0">
                <a:latin typeface="Tahoma"/>
                <a:cs typeface="Tahoma"/>
              </a:rPr>
              <a:t>level</a:t>
            </a:r>
            <a:r>
              <a:rPr sz="1400" b="0" spc="-20" dirty="0">
                <a:latin typeface="Tahoma"/>
                <a:cs typeface="Tahoma"/>
              </a:rPr>
              <a:t> </a:t>
            </a:r>
            <a:r>
              <a:rPr sz="1400" b="0" spc="-27" dirty="0">
                <a:latin typeface="Tahoma"/>
                <a:cs typeface="Tahoma"/>
              </a:rPr>
              <a:t>file</a:t>
            </a:r>
            <a:endParaRPr sz="1400" dirty="0">
              <a:latin typeface="Tahoma"/>
              <a:cs typeface="Tahoma"/>
            </a:endParaRPr>
          </a:p>
          <a:p>
            <a:pPr marL="789902" marR="584799" indent="-186458">
              <a:spcBef>
                <a:spcPts val="234"/>
              </a:spcBef>
              <a:spcAft>
                <a:spcPts val="600"/>
              </a:spcAft>
            </a:pPr>
            <a:r>
              <a:rPr sz="2000" b="0" spc="-570" baseline="8333" dirty="0">
                <a:solidFill>
                  <a:srgbClr val="005078"/>
                </a:solidFill>
                <a:latin typeface="Cambria"/>
                <a:cs typeface="Cambria"/>
              </a:rPr>
              <a:t>▸</a:t>
            </a:r>
            <a:r>
              <a:rPr sz="2000" b="0" spc="530" baseline="8333" dirty="0">
                <a:solidFill>
                  <a:srgbClr val="005078"/>
                </a:solidFill>
                <a:latin typeface="Cambria"/>
                <a:cs typeface="Cambria"/>
              </a:rPr>
              <a:t> </a:t>
            </a:r>
            <a:r>
              <a:rPr sz="1200" b="0" spc="-47" dirty="0">
                <a:latin typeface="Tahoma"/>
                <a:cs typeface="Tahoma"/>
              </a:rPr>
              <a:t>uniquely</a:t>
            </a:r>
            <a:r>
              <a:rPr sz="1200" b="0" spc="-27" dirty="0">
                <a:latin typeface="Tahoma"/>
                <a:cs typeface="Tahoma"/>
              </a:rPr>
              <a:t> </a:t>
            </a:r>
            <a:r>
              <a:rPr sz="1200" b="0" spc="-33" dirty="0">
                <a:latin typeface="Tahoma"/>
                <a:cs typeface="Tahoma"/>
              </a:rPr>
              <a:t>identified</a:t>
            </a:r>
            <a:r>
              <a:rPr sz="1200" b="0" spc="-20" dirty="0">
                <a:latin typeface="Tahoma"/>
                <a:cs typeface="Tahoma"/>
              </a:rPr>
              <a:t> </a:t>
            </a:r>
            <a:r>
              <a:rPr sz="1200" b="0" spc="-40" dirty="0">
                <a:latin typeface="Tahoma"/>
                <a:cs typeface="Tahoma"/>
              </a:rPr>
              <a:t>by</a:t>
            </a:r>
            <a:r>
              <a:rPr sz="1200" b="0" spc="-27" dirty="0">
                <a:latin typeface="Tahoma"/>
                <a:cs typeface="Tahoma"/>
              </a:rPr>
              <a:t> the </a:t>
            </a:r>
            <a:r>
              <a:rPr sz="1200" b="0" spc="-53" dirty="0">
                <a:latin typeface="Tahoma"/>
                <a:cs typeface="Tahoma"/>
              </a:rPr>
              <a:t>household</a:t>
            </a:r>
            <a:r>
              <a:rPr sz="1200" b="0" spc="-27" dirty="0">
                <a:latin typeface="Tahoma"/>
                <a:cs typeface="Tahoma"/>
              </a:rPr>
              <a:t> identifier</a:t>
            </a:r>
            <a:r>
              <a:rPr sz="1200" b="0" spc="-20" dirty="0">
                <a:latin typeface="Tahoma"/>
                <a:cs typeface="Tahoma"/>
              </a:rPr>
              <a:t> </a:t>
            </a:r>
            <a:r>
              <a:rPr sz="1200" b="0" spc="-33" dirty="0">
                <a:latin typeface="Tahoma"/>
                <a:cs typeface="Tahoma"/>
              </a:rPr>
              <a:t>and</a:t>
            </a:r>
            <a:r>
              <a:rPr sz="1200" b="0" spc="-20" dirty="0">
                <a:latin typeface="Tahoma"/>
                <a:cs typeface="Tahoma"/>
              </a:rPr>
              <a:t> </a:t>
            </a:r>
            <a:r>
              <a:rPr sz="1200" b="0" spc="-33" dirty="0">
                <a:latin typeface="Tahoma"/>
                <a:cs typeface="Tahoma"/>
              </a:rPr>
              <a:t>the </a:t>
            </a:r>
            <a:r>
              <a:rPr sz="1200" b="0" spc="-27" dirty="0">
                <a:latin typeface="Tahoma"/>
                <a:cs typeface="Tahoma"/>
              </a:rPr>
              <a:t>implicate</a:t>
            </a:r>
            <a:r>
              <a:rPr sz="1200" b="0" spc="-47" dirty="0">
                <a:latin typeface="Tahoma"/>
                <a:cs typeface="Tahoma"/>
              </a:rPr>
              <a:t> </a:t>
            </a:r>
            <a:r>
              <a:rPr sz="1200" b="0" spc="-53" dirty="0">
                <a:latin typeface="Tahoma"/>
                <a:cs typeface="Tahoma"/>
              </a:rPr>
              <a:t>number</a:t>
            </a:r>
            <a:r>
              <a:rPr sz="1200" b="0" spc="-33" dirty="0">
                <a:latin typeface="Tahoma"/>
                <a:cs typeface="Tahoma"/>
              </a:rPr>
              <a:t> </a:t>
            </a:r>
            <a:r>
              <a:rPr sz="1200" b="0" spc="-47" dirty="0">
                <a:latin typeface="Tahoma"/>
                <a:cs typeface="Tahoma"/>
              </a:rPr>
              <a:t>(variables</a:t>
            </a:r>
            <a:r>
              <a:rPr sz="1200" b="0" spc="-40" dirty="0">
                <a:latin typeface="Tahoma"/>
                <a:cs typeface="Tahoma"/>
              </a:rPr>
              <a:t> </a:t>
            </a:r>
            <a:r>
              <a:rPr sz="1200" b="0" dirty="0">
                <a:latin typeface="Tahoma"/>
                <a:cs typeface="Tahoma"/>
              </a:rPr>
              <a:t>HID,</a:t>
            </a:r>
            <a:r>
              <a:rPr sz="1200" b="0" spc="-33" dirty="0">
                <a:latin typeface="Tahoma"/>
                <a:cs typeface="Tahoma"/>
              </a:rPr>
              <a:t> and </a:t>
            </a:r>
            <a:r>
              <a:rPr sz="1200" b="0" spc="-13" dirty="0">
                <a:latin typeface="Tahoma"/>
                <a:cs typeface="Tahoma"/>
              </a:rPr>
              <a:t>INUM)</a:t>
            </a:r>
            <a:endParaRPr sz="1200" dirty="0">
              <a:latin typeface="Tahoma"/>
              <a:cs typeface="Tahoma"/>
            </a:endParaRPr>
          </a:p>
          <a:p>
            <a:pPr marL="225444">
              <a:spcBef>
                <a:spcPts val="467"/>
              </a:spcBef>
            </a:pPr>
            <a:r>
              <a:rPr sz="2000" b="0" spc="-650" baseline="5050" dirty="0">
                <a:solidFill>
                  <a:srgbClr val="006794"/>
                </a:solidFill>
                <a:latin typeface="Cambria"/>
                <a:cs typeface="Cambria"/>
              </a:rPr>
              <a:t>▸</a:t>
            </a:r>
            <a:r>
              <a:rPr sz="2000" b="0" spc="530" baseline="5050" dirty="0">
                <a:solidFill>
                  <a:srgbClr val="006794"/>
                </a:solidFill>
                <a:latin typeface="Cambria"/>
                <a:cs typeface="Cambria"/>
              </a:rPr>
              <a:t> </a:t>
            </a:r>
            <a:r>
              <a:rPr sz="1400" b="0" spc="-47" dirty="0">
                <a:latin typeface="Tahoma"/>
                <a:cs typeface="Tahoma"/>
              </a:rPr>
              <a:t>Individual</a:t>
            </a:r>
            <a:r>
              <a:rPr sz="1400" b="0" spc="-33" dirty="0">
                <a:latin typeface="Tahoma"/>
                <a:cs typeface="Tahoma"/>
              </a:rPr>
              <a:t> </a:t>
            </a:r>
            <a:r>
              <a:rPr sz="1400" b="0" spc="-40" dirty="0">
                <a:latin typeface="Tahoma"/>
                <a:cs typeface="Tahoma"/>
              </a:rPr>
              <a:t>level</a:t>
            </a:r>
            <a:r>
              <a:rPr sz="1400" b="0" spc="-13" dirty="0">
                <a:latin typeface="Tahoma"/>
                <a:cs typeface="Tahoma"/>
              </a:rPr>
              <a:t> </a:t>
            </a:r>
            <a:r>
              <a:rPr sz="1400" b="0" spc="-27" dirty="0">
                <a:latin typeface="Tahoma"/>
                <a:cs typeface="Tahoma"/>
              </a:rPr>
              <a:t>file</a:t>
            </a:r>
            <a:endParaRPr sz="1400" dirty="0">
              <a:latin typeface="Tahoma"/>
              <a:cs typeface="Tahoma"/>
            </a:endParaRPr>
          </a:p>
          <a:p>
            <a:pPr marL="789902" marR="40682" indent="-186458">
              <a:spcBef>
                <a:spcPts val="600"/>
              </a:spcBef>
            </a:pPr>
            <a:r>
              <a:rPr sz="2000" b="0" spc="-570" baseline="8333" dirty="0">
                <a:solidFill>
                  <a:srgbClr val="005078"/>
                </a:solidFill>
                <a:latin typeface="Cambria"/>
                <a:cs typeface="Cambria"/>
              </a:rPr>
              <a:t>▸</a:t>
            </a:r>
            <a:r>
              <a:rPr sz="2000" b="0" spc="541" baseline="8333" dirty="0">
                <a:solidFill>
                  <a:srgbClr val="005078"/>
                </a:solidFill>
                <a:latin typeface="Cambria"/>
                <a:cs typeface="Cambria"/>
              </a:rPr>
              <a:t> </a:t>
            </a:r>
            <a:r>
              <a:rPr sz="1200" b="0" spc="-47" dirty="0">
                <a:latin typeface="Tahoma"/>
                <a:cs typeface="Tahoma"/>
              </a:rPr>
              <a:t>uniquely</a:t>
            </a:r>
            <a:r>
              <a:rPr sz="1200" b="0" spc="-20" dirty="0">
                <a:latin typeface="Tahoma"/>
                <a:cs typeface="Tahoma"/>
              </a:rPr>
              <a:t> </a:t>
            </a:r>
            <a:r>
              <a:rPr sz="1200" b="0" spc="-33" dirty="0">
                <a:latin typeface="Tahoma"/>
                <a:cs typeface="Tahoma"/>
              </a:rPr>
              <a:t>identified</a:t>
            </a:r>
            <a:r>
              <a:rPr sz="1200" b="0" spc="-20" dirty="0">
                <a:latin typeface="Tahoma"/>
                <a:cs typeface="Tahoma"/>
              </a:rPr>
              <a:t> </a:t>
            </a:r>
            <a:r>
              <a:rPr sz="1200" b="0" spc="-40" dirty="0">
                <a:latin typeface="Tahoma"/>
                <a:cs typeface="Tahoma"/>
              </a:rPr>
              <a:t>by</a:t>
            </a:r>
            <a:r>
              <a:rPr sz="1200" b="0" spc="-20" dirty="0">
                <a:latin typeface="Tahoma"/>
                <a:cs typeface="Tahoma"/>
              </a:rPr>
              <a:t> </a:t>
            </a:r>
            <a:r>
              <a:rPr sz="1200" b="0" spc="-27" dirty="0">
                <a:latin typeface="Tahoma"/>
                <a:cs typeface="Tahoma"/>
              </a:rPr>
              <a:t>the</a:t>
            </a:r>
            <a:r>
              <a:rPr sz="1200" b="0" spc="-20" dirty="0">
                <a:latin typeface="Tahoma"/>
                <a:cs typeface="Tahoma"/>
              </a:rPr>
              <a:t> </a:t>
            </a:r>
            <a:r>
              <a:rPr sz="1200" b="0" spc="-53" dirty="0">
                <a:latin typeface="Tahoma"/>
                <a:cs typeface="Tahoma"/>
              </a:rPr>
              <a:t>household</a:t>
            </a:r>
            <a:r>
              <a:rPr sz="1200" b="0" spc="-13" dirty="0">
                <a:latin typeface="Tahoma"/>
                <a:cs typeface="Tahoma"/>
              </a:rPr>
              <a:t> </a:t>
            </a:r>
            <a:r>
              <a:rPr sz="1200" b="0" spc="-33" dirty="0">
                <a:latin typeface="Tahoma"/>
                <a:cs typeface="Tahoma"/>
              </a:rPr>
              <a:t>identifier,</a:t>
            </a:r>
            <a:r>
              <a:rPr sz="1200" b="0" spc="-20" dirty="0">
                <a:latin typeface="Tahoma"/>
                <a:cs typeface="Tahoma"/>
              </a:rPr>
              <a:t> </a:t>
            </a:r>
            <a:r>
              <a:rPr sz="1200" b="0" spc="-27" dirty="0">
                <a:latin typeface="Tahoma"/>
                <a:cs typeface="Tahoma"/>
              </a:rPr>
              <a:t>the</a:t>
            </a:r>
            <a:r>
              <a:rPr sz="1200" b="0" spc="-20" dirty="0">
                <a:latin typeface="Tahoma"/>
                <a:cs typeface="Tahoma"/>
              </a:rPr>
              <a:t> </a:t>
            </a:r>
            <a:r>
              <a:rPr sz="1200" b="0" spc="-13" dirty="0">
                <a:latin typeface="Tahoma"/>
                <a:cs typeface="Tahoma"/>
              </a:rPr>
              <a:t>person </a:t>
            </a:r>
            <a:r>
              <a:rPr sz="1200" b="0" spc="-33" dirty="0">
                <a:latin typeface="Tahoma"/>
                <a:cs typeface="Tahoma"/>
              </a:rPr>
              <a:t>identifier,</a:t>
            </a:r>
            <a:r>
              <a:rPr sz="1200" b="0" spc="-27" dirty="0">
                <a:latin typeface="Tahoma"/>
                <a:cs typeface="Tahoma"/>
              </a:rPr>
              <a:t> </a:t>
            </a:r>
            <a:r>
              <a:rPr sz="1200" b="0" spc="-33" dirty="0">
                <a:latin typeface="Tahoma"/>
                <a:cs typeface="Tahoma"/>
              </a:rPr>
              <a:t>and</a:t>
            </a:r>
            <a:r>
              <a:rPr sz="1200" b="0" spc="-20" dirty="0">
                <a:latin typeface="Tahoma"/>
                <a:cs typeface="Tahoma"/>
              </a:rPr>
              <a:t> </a:t>
            </a:r>
            <a:r>
              <a:rPr sz="1200" b="0" spc="-27" dirty="0">
                <a:latin typeface="Tahoma"/>
                <a:cs typeface="Tahoma"/>
              </a:rPr>
              <a:t>the implicate </a:t>
            </a:r>
            <a:r>
              <a:rPr sz="1200" b="0" spc="-53" dirty="0">
                <a:latin typeface="Tahoma"/>
                <a:cs typeface="Tahoma"/>
              </a:rPr>
              <a:t>number</a:t>
            </a:r>
            <a:r>
              <a:rPr sz="1200" b="0" spc="-20" dirty="0">
                <a:latin typeface="Tahoma"/>
                <a:cs typeface="Tahoma"/>
              </a:rPr>
              <a:t> </a:t>
            </a:r>
            <a:r>
              <a:rPr sz="1200" b="0" spc="-47" dirty="0">
                <a:latin typeface="Tahoma"/>
                <a:cs typeface="Tahoma"/>
              </a:rPr>
              <a:t>(variables</a:t>
            </a:r>
            <a:r>
              <a:rPr sz="1200" b="0" spc="-20" dirty="0">
                <a:latin typeface="Tahoma"/>
                <a:cs typeface="Tahoma"/>
              </a:rPr>
              <a:t> </a:t>
            </a:r>
            <a:r>
              <a:rPr sz="1200" b="0" dirty="0">
                <a:latin typeface="Tahoma"/>
                <a:cs typeface="Tahoma"/>
              </a:rPr>
              <a:t>HID,</a:t>
            </a:r>
            <a:r>
              <a:rPr sz="1200" b="0" spc="-27" dirty="0">
                <a:latin typeface="Tahoma"/>
                <a:cs typeface="Tahoma"/>
              </a:rPr>
              <a:t> </a:t>
            </a:r>
            <a:r>
              <a:rPr sz="1200" b="0" dirty="0">
                <a:latin typeface="Tahoma"/>
                <a:cs typeface="Tahoma"/>
              </a:rPr>
              <a:t>PID,</a:t>
            </a:r>
            <a:r>
              <a:rPr sz="1200" b="0" spc="-20" dirty="0">
                <a:latin typeface="Tahoma"/>
                <a:cs typeface="Tahoma"/>
              </a:rPr>
              <a:t> </a:t>
            </a:r>
            <a:r>
              <a:rPr sz="1200" b="0" spc="-33" dirty="0">
                <a:latin typeface="Tahoma"/>
                <a:cs typeface="Tahoma"/>
              </a:rPr>
              <a:t>and </a:t>
            </a:r>
            <a:r>
              <a:rPr sz="1200" b="0" spc="-13" dirty="0">
                <a:latin typeface="Tahoma"/>
                <a:cs typeface="Tahoma"/>
              </a:rPr>
              <a:t>INUM)</a:t>
            </a:r>
            <a:endParaRPr sz="1200" dirty="0">
              <a:latin typeface="Tahoma"/>
              <a:cs typeface="Tahoma"/>
            </a:endParaRPr>
          </a:p>
          <a:p>
            <a:pPr marL="225444">
              <a:spcBef>
                <a:spcPts val="460"/>
              </a:spcBef>
            </a:pPr>
            <a:r>
              <a:rPr sz="2000" b="0" spc="-650" baseline="5050" dirty="0">
                <a:solidFill>
                  <a:srgbClr val="006794"/>
                </a:solidFill>
                <a:latin typeface="Cambria"/>
                <a:cs typeface="Cambria"/>
              </a:rPr>
              <a:t>▸</a:t>
            </a:r>
            <a:r>
              <a:rPr sz="2000" b="0" spc="530" baseline="5050" dirty="0">
                <a:solidFill>
                  <a:srgbClr val="006794"/>
                </a:solidFill>
                <a:latin typeface="Cambria"/>
                <a:cs typeface="Cambria"/>
              </a:rPr>
              <a:t> </a:t>
            </a:r>
            <a:r>
              <a:rPr sz="1400" b="0" spc="-33" dirty="0">
                <a:latin typeface="Tahoma"/>
                <a:cs typeface="Tahoma"/>
              </a:rPr>
              <a:t>Replicate</a:t>
            </a:r>
            <a:r>
              <a:rPr sz="1400" b="0" spc="-27" dirty="0">
                <a:latin typeface="Tahoma"/>
                <a:cs typeface="Tahoma"/>
              </a:rPr>
              <a:t> </a:t>
            </a:r>
            <a:r>
              <a:rPr sz="1400" b="0" spc="-60" dirty="0">
                <a:latin typeface="Tahoma"/>
                <a:cs typeface="Tahoma"/>
              </a:rPr>
              <a:t>weights</a:t>
            </a:r>
            <a:r>
              <a:rPr sz="1400" b="0" spc="-13" dirty="0">
                <a:latin typeface="Tahoma"/>
                <a:cs typeface="Tahoma"/>
              </a:rPr>
              <a:t> </a:t>
            </a:r>
            <a:r>
              <a:rPr sz="1400" b="0" spc="-27" dirty="0">
                <a:latin typeface="Tahoma"/>
                <a:cs typeface="Tahoma"/>
              </a:rPr>
              <a:t>file</a:t>
            </a:r>
            <a:endParaRPr sz="1400" dirty="0">
              <a:latin typeface="Tahoma"/>
              <a:cs typeface="Tahoma"/>
            </a:endParaRPr>
          </a:p>
          <a:p>
            <a:pPr marL="603445">
              <a:spcBef>
                <a:spcPts val="234"/>
              </a:spcBef>
            </a:pPr>
            <a:r>
              <a:rPr sz="2000" b="0" spc="-570" baseline="8333" dirty="0">
                <a:solidFill>
                  <a:srgbClr val="005078"/>
                </a:solidFill>
                <a:latin typeface="Cambria"/>
                <a:cs typeface="Cambria"/>
              </a:rPr>
              <a:t>▸</a:t>
            </a:r>
            <a:r>
              <a:rPr sz="2000" b="0" spc="541" baseline="8333" dirty="0">
                <a:solidFill>
                  <a:srgbClr val="005078"/>
                </a:solidFill>
                <a:latin typeface="Cambria"/>
                <a:cs typeface="Cambria"/>
              </a:rPr>
              <a:t> </a:t>
            </a:r>
            <a:r>
              <a:rPr sz="1200" b="0" spc="-47" dirty="0">
                <a:latin typeface="Tahoma"/>
                <a:cs typeface="Tahoma"/>
              </a:rPr>
              <a:t>uniquely</a:t>
            </a:r>
            <a:r>
              <a:rPr sz="1200" b="0" spc="-20" dirty="0">
                <a:latin typeface="Tahoma"/>
                <a:cs typeface="Tahoma"/>
              </a:rPr>
              <a:t> </a:t>
            </a:r>
            <a:r>
              <a:rPr sz="1200" b="0" spc="-33" dirty="0">
                <a:latin typeface="Tahoma"/>
                <a:cs typeface="Tahoma"/>
              </a:rPr>
              <a:t>identified</a:t>
            </a:r>
            <a:r>
              <a:rPr sz="1200" b="0" spc="-13" dirty="0">
                <a:latin typeface="Tahoma"/>
                <a:cs typeface="Tahoma"/>
              </a:rPr>
              <a:t> </a:t>
            </a:r>
            <a:r>
              <a:rPr sz="1200" b="0" spc="-40" dirty="0">
                <a:latin typeface="Tahoma"/>
                <a:cs typeface="Tahoma"/>
              </a:rPr>
              <a:t>by</a:t>
            </a:r>
            <a:r>
              <a:rPr sz="1200" b="0" spc="-20" dirty="0">
                <a:latin typeface="Tahoma"/>
                <a:cs typeface="Tahoma"/>
              </a:rPr>
              <a:t> </a:t>
            </a:r>
            <a:r>
              <a:rPr sz="1200" b="0" spc="-27" dirty="0">
                <a:latin typeface="Tahoma"/>
                <a:cs typeface="Tahoma"/>
              </a:rPr>
              <a:t>the</a:t>
            </a:r>
            <a:r>
              <a:rPr sz="1200" b="0" spc="-20" dirty="0">
                <a:latin typeface="Tahoma"/>
                <a:cs typeface="Tahoma"/>
              </a:rPr>
              <a:t> </a:t>
            </a:r>
            <a:r>
              <a:rPr sz="1200" b="0" spc="-53" dirty="0">
                <a:latin typeface="Tahoma"/>
                <a:cs typeface="Tahoma"/>
              </a:rPr>
              <a:t>household</a:t>
            </a:r>
            <a:r>
              <a:rPr sz="1200" b="0" spc="-13" dirty="0">
                <a:latin typeface="Tahoma"/>
                <a:cs typeface="Tahoma"/>
              </a:rPr>
              <a:t> </a:t>
            </a:r>
            <a:r>
              <a:rPr sz="1200" b="0" spc="-27" dirty="0">
                <a:latin typeface="Tahoma"/>
                <a:cs typeface="Tahoma"/>
              </a:rPr>
              <a:t>identifier</a:t>
            </a:r>
            <a:r>
              <a:rPr sz="1200" b="0" spc="-13" dirty="0">
                <a:latin typeface="Tahoma"/>
                <a:cs typeface="Tahoma"/>
              </a:rPr>
              <a:t> </a:t>
            </a:r>
            <a:r>
              <a:rPr sz="1200" b="0" spc="-40" dirty="0">
                <a:latin typeface="Tahoma"/>
                <a:cs typeface="Tahoma"/>
              </a:rPr>
              <a:t>(variable</a:t>
            </a:r>
            <a:r>
              <a:rPr sz="1200" b="0" spc="-13" dirty="0">
                <a:latin typeface="Tahoma"/>
                <a:cs typeface="Tahoma"/>
              </a:rPr>
              <a:t> </a:t>
            </a:r>
            <a:r>
              <a:rPr sz="1200" b="0" spc="-27" dirty="0">
                <a:latin typeface="Tahoma"/>
                <a:cs typeface="Tahoma"/>
              </a:rPr>
              <a:t>HID)</a:t>
            </a:r>
            <a:endParaRPr sz="1200" dirty="0">
              <a:latin typeface="Tahoma"/>
              <a:cs typeface="Tahoma"/>
            </a:endParaRPr>
          </a:p>
        </p:txBody>
      </p:sp>
    </p:spTree>
  </p:cSld>
  <p:clrMapOvr>
    <a:masterClrMapping/>
  </p:clrMapOvr>
  <p:transition>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4775" y="79648"/>
            <a:ext cx="5029200" cy="278307"/>
          </a:xfrm>
          <a:prstGeom prst="rect">
            <a:avLst/>
          </a:prstGeom>
        </p:spPr>
        <p:txBody>
          <a:bodyPr vert="horz" wrap="square" lIns="0" tIns="3390" rIns="0" bIns="0" rtlCol="0">
            <a:spAutoFit/>
          </a:bodyPr>
          <a:lstStyle/>
          <a:p>
            <a:pPr marL="16951" marR="6780">
              <a:lnSpc>
                <a:spcPct val="106700"/>
              </a:lnSpc>
              <a:spcBef>
                <a:spcPts val="27"/>
              </a:spcBef>
            </a:pPr>
            <a:r>
              <a:rPr lang="en-US" sz="1800" dirty="0"/>
              <a:t>Replicate </a:t>
            </a:r>
            <a:r>
              <a:rPr sz="1800" spc="-33" dirty="0"/>
              <a:t>weights</a:t>
            </a:r>
            <a:r>
              <a:rPr sz="1800" spc="-27" dirty="0"/>
              <a:t> file</a:t>
            </a:r>
          </a:p>
        </p:txBody>
      </p:sp>
      <p:sp>
        <p:nvSpPr>
          <p:cNvPr id="4" name="object 4"/>
          <p:cNvSpPr txBox="1">
            <a:spLocks noGrp="1"/>
          </p:cNvSpPr>
          <p:nvPr>
            <p:ph type="sldNum" sz="quarter" idx="7"/>
          </p:nvPr>
        </p:nvSpPr>
        <p:spPr>
          <a:xfrm>
            <a:off x="7590230" y="3880418"/>
            <a:ext cx="497738" cy="115416"/>
          </a:xfrm>
          <a:prstGeom prst="rect">
            <a:avLst/>
          </a:prstGeom>
        </p:spPr>
        <p:txBody>
          <a:bodyPr vert="horz" wrap="square" lIns="0" tIns="0" rIns="0" bIns="0" rtlCol="0">
            <a:spAutoFit/>
          </a:bodyPr>
          <a:lstStyle/>
          <a:p>
            <a:pPr marL="50852">
              <a:lnSpc>
                <a:spcPts val="901"/>
              </a:lnSpc>
            </a:pPr>
            <a:fld id="{81D60167-4931-47E6-BA6A-407CBD079E47}" type="slidenum">
              <a:rPr spc="-13" dirty="0"/>
              <a:pPr marL="50852">
                <a:lnSpc>
                  <a:spcPts val="901"/>
                </a:lnSpc>
              </a:pPr>
              <a:t>24</a:t>
            </a:fld>
            <a:r>
              <a:rPr spc="-113" dirty="0"/>
              <a:t> </a:t>
            </a:r>
            <a:r>
              <a:rPr spc="120" dirty="0"/>
              <a:t>/</a:t>
            </a:r>
            <a:r>
              <a:rPr spc="-113" dirty="0"/>
              <a:t> </a:t>
            </a:r>
            <a:r>
              <a:rPr spc="-47" dirty="0"/>
              <a:t>80</a:t>
            </a:r>
          </a:p>
        </p:txBody>
      </p:sp>
      <p:sp>
        <p:nvSpPr>
          <p:cNvPr id="5" name="Content Placeholder 2">
            <a:extLst>
              <a:ext uri="{FF2B5EF4-FFF2-40B4-BE49-F238E27FC236}">
                <a16:creationId xmlns:a16="http://schemas.microsoft.com/office/drawing/2014/main" id="{673EA1EA-A654-4A65-8DBC-3A6B615EA587}"/>
              </a:ext>
            </a:extLst>
          </p:cNvPr>
          <p:cNvSpPr txBox="1">
            <a:spLocks/>
          </p:cNvSpPr>
          <p:nvPr/>
        </p:nvSpPr>
        <p:spPr>
          <a:xfrm>
            <a:off x="120497" y="434975"/>
            <a:ext cx="5791200" cy="2438400"/>
          </a:xfrm>
          <a:prstGeom prst="rect">
            <a:avLst/>
          </a:prstGeom>
        </p:spPr>
        <p:txBody>
          <a:bodyPr wrap="square" lIns="0" tIns="0" rIns="0" bIns="0">
            <a:normAutofit fontScale="92500" lnSpcReduction="10000"/>
          </a:bodyPr>
          <a:lstStyle>
            <a:lvl1pPr marL="0">
              <a:defRPr sz="1468" b="1" i="0">
                <a:solidFill>
                  <a:srgbClr val="77787B"/>
                </a:solidFill>
                <a:latin typeface="Arial"/>
                <a:ea typeface="+mn-ea"/>
                <a:cs typeface="Arial"/>
              </a:defRPr>
            </a:lvl1pPr>
            <a:lvl2pPr marL="610225">
              <a:defRPr>
                <a:latin typeface="+mn-lt"/>
                <a:ea typeface="+mn-ea"/>
                <a:cs typeface="+mn-cs"/>
              </a:defRPr>
            </a:lvl2pPr>
            <a:lvl3pPr marL="1220450">
              <a:defRPr>
                <a:latin typeface="+mn-lt"/>
                <a:ea typeface="+mn-ea"/>
                <a:cs typeface="+mn-cs"/>
              </a:defRPr>
            </a:lvl3pPr>
            <a:lvl4pPr marL="1830675">
              <a:defRPr>
                <a:latin typeface="+mn-lt"/>
                <a:ea typeface="+mn-ea"/>
                <a:cs typeface="+mn-cs"/>
              </a:defRPr>
            </a:lvl4pPr>
            <a:lvl5pPr marL="2440899">
              <a:defRPr>
                <a:latin typeface="+mn-lt"/>
                <a:ea typeface="+mn-ea"/>
                <a:cs typeface="+mn-cs"/>
              </a:defRPr>
            </a:lvl5pPr>
            <a:lvl6pPr marL="3051124">
              <a:defRPr>
                <a:latin typeface="+mn-lt"/>
                <a:ea typeface="+mn-ea"/>
                <a:cs typeface="+mn-cs"/>
              </a:defRPr>
            </a:lvl6pPr>
            <a:lvl7pPr marL="3661349">
              <a:defRPr>
                <a:latin typeface="+mn-lt"/>
                <a:ea typeface="+mn-ea"/>
                <a:cs typeface="+mn-cs"/>
              </a:defRPr>
            </a:lvl7pPr>
            <a:lvl8pPr marL="4271574">
              <a:defRPr>
                <a:latin typeface="+mn-lt"/>
                <a:ea typeface="+mn-ea"/>
                <a:cs typeface="+mn-cs"/>
              </a:defRPr>
            </a:lvl8pPr>
            <a:lvl9pPr marL="4881799">
              <a:defRPr>
                <a:latin typeface="+mn-lt"/>
                <a:ea typeface="+mn-ea"/>
                <a:cs typeface="+mn-cs"/>
              </a:defRPr>
            </a:lvl9pPr>
          </a:lstStyle>
          <a:p>
            <a:pPr marL="308182" indent="-285750">
              <a:spcBef>
                <a:spcPts val="151"/>
              </a:spcBef>
              <a:spcAft>
                <a:spcPts val="303"/>
              </a:spcAft>
              <a:buClr>
                <a:schemeClr val="accent2">
                  <a:lumMod val="50000"/>
                </a:schemeClr>
              </a:buClr>
              <a:buSzPct val="66000"/>
              <a:buFont typeface="Wingdings" panose="05000000000000000000" pitchFamily="2" charset="2"/>
              <a:buChar char="Ø"/>
            </a:pPr>
            <a:endParaRPr lang="en-US" sz="1400" spc="-13" dirty="0">
              <a:solidFill>
                <a:srgbClr val="77787B"/>
              </a:solidFill>
              <a:latin typeface="+mn-lt"/>
              <a:cs typeface="Tahoma"/>
            </a:endParaRPr>
          </a:p>
          <a:p>
            <a:pPr marL="308182" indent="-285750">
              <a:spcBef>
                <a:spcPts val="151"/>
              </a:spcBef>
              <a:spcAft>
                <a:spcPts val="303"/>
              </a:spcAft>
              <a:buClr>
                <a:schemeClr val="accent2">
                  <a:lumMod val="50000"/>
                </a:schemeClr>
              </a:buClr>
              <a:buSzPct val="66000"/>
              <a:buFont typeface="Wingdings" panose="05000000000000000000" pitchFamily="2" charset="2"/>
              <a:buChar char="Ø"/>
            </a:pPr>
            <a:r>
              <a:rPr lang="en-US" sz="1500" b="0" spc="-13" dirty="0">
                <a:latin typeface="+mn-lt"/>
                <a:cs typeface="Tahoma"/>
              </a:rPr>
              <a:t>Replicate weights allow users to generate </a:t>
            </a:r>
            <a:r>
              <a:rPr lang="en-US" sz="1600" spc="-13" dirty="0">
                <a:solidFill>
                  <a:schemeClr val="tx2"/>
                </a:solidFill>
                <a:latin typeface="+mn-lt"/>
                <a:cs typeface="Tahoma"/>
              </a:rPr>
              <a:t>empirically derived standard error estimates</a:t>
            </a:r>
          </a:p>
          <a:p>
            <a:pPr marL="308182" indent="-285750">
              <a:spcBef>
                <a:spcPts val="151"/>
              </a:spcBef>
              <a:spcAft>
                <a:spcPts val="303"/>
              </a:spcAft>
              <a:buClr>
                <a:schemeClr val="accent2">
                  <a:lumMod val="50000"/>
                </a:schemeClr>
              </a:buClr>
              <a:buSzPct val="66000"/>
              <a:buFont typeface="Wingdings" panose="05000000000000000000" pitchFamily="2" charset="2"/>
              <a:buChar char="Ø"/>
            </a:pPr>
            <a:r>
              <a:rPr lang="en-US" sz="1600" b="0" spc="-13" dirty="0">
                <a:solidFill>
                  <a:srgbClr val="77787B"/>
                </a:solidFill>
                <a:latin typeface="+mn-lt"/>
                <a:cs typeface="Tahoma"/>
              </a:rPr>
              <a:t>These standard errors can then be used to obtain </a:t>
            </a:r>
            <a:r>
              <a:rPr lang="en-US" sz="1600" spc="-13" dirty="0">
                <a:solidFill>
                  <a:schemeClr val="tx2"/>
                </a:solidFill>
                <a:latin typeface="+mn-lt"/>
                <a:cs typeface="Tahoma"/>
              </a:rPr>
              <a:t>more precise confidence intervals and significance tests</a:t>
            </a:r>
            <a:endParaRPr lang="en-US" sz="1600" b="0" spc="-13" dirty="0">
              <a:solidFill>
                <a:srgbClr val="77787B"/>
              </a:solidFill>
              <a:latin typeface="+mn-lt"/>
              <a:cs typeface="Tahoma"/>
            </a:endParaRPr>
          </a:p>
          <a:p>
            <a:pPr marL="308182" indent="-285750">
              <a:spcBef>
                <a:spcPts val="151"/>
              </a:spcBef>
              <a:spcAft>
                <a:spcPts val="303"/>
              </a:spcAft>
              <a:buClr>
                <a:schemeClr val="accent2">
                  <a:lumMod val="50000"/>
                </a:schemeClr>
              </a:buClr>
              <a:buSzPct val="66000"/>
              <a:buFont typeface="Wingdings" panose="05000000000000000000" pitchFamily="2" charset="2"/>
              <a:buChar char="Ø"/>
            </a:pPr>
            <a:r>
              <a:rPr lang="en-US" sz="1600" b="0" spc="-13" dirty="0">
                <a:solidFill>
                  <a:srgbClr val="77787B"/>
                </a:solidFill>
                <a:latin typeface="+mn-lt"/>
                <a:cs typeface="Tahoma"/>
              </a:rPr>
              <a:t>Link to </a:t>
            </a:r>
            <a:r>
              <a:rPr lang="en-US" sz="1600" spc="-13" dirty="0">
                <a:solidFill>
                  <a:schemeClr val="tx2"/>
                </a:solidFill>
                <a:latin typeface="+mn-lt"/>
                <a:cs typeface="Tahoma"/>
              </a:rPr>
              <a:t>oversampling of the rich</a:t>
            </a:r>
          </a:p>
          <a:p>
            <a:pPr marL="308182" indent="-285750">
              <a:spcBef>
                <a:spcPts val="151"/>
              </a:spcBef>
              <a:spcAft>
                <a:spcPts val="303"/>
              </a:spcAft>
              <a:buClr>
                <a:schemeClr val="accent2">
                  <a:lumMod val="50000"/>
                </a:schemeClr>
              </a:buClr>
              <a:buSzPct val="66000"/>
              <a:buFont typeface="Wingdings" panose="05000000000000000000" pitchFamily="2" charset="2"/>
              <a:buChar char="Ø"/>
            </a:pPr>
            <a:r>
              <a:rPr lang="en-US" sz="1600" b="0" spc="-13" dirty="0">
                <a:solidFill>
                  <a:srgbClr val="77787B"/>
                </a:solidFill>
                <a:latin typeface="+mn-lt"/>
                <a:cs typeface="Tahoma"/>
              </a:rPr>
              <a:t>In </a:t>
            </a:r>
            <a:r>
              <a:rPr lang="en-US" sz="1600" spc="-13" dirty="0">
                <a:solidFill>
                  <a:schemeClr val="tx2"/>
                </a:solidFill>
                <a:latin typeface="+mn-lt"/>
                <a:cs typeface="Tahoma"/>
              </a:rPr>
              <a:t>LWS</a:t>
            </a:r>
            <a:r>
              <a:rPr lang="en-US" sz="1600" b="0" spc="-13" dirty="0">
                <a:solidFill>
                  <a:srgbClr val="77787B"/>
                </a:solidFill>
                <a:latin typeface="+mn-lt"/>
                <a:cs typeface="Tahoma"/>
              </a:rPr>
              <a:t>, </a:t>
            </a:r>
            <a:r>
              <a:rPr lang="en-US" sz="1600" b="0" spc="-13" dirty="0">
                <a:latin typeface="+mn-lt"/>
                <a:cs typeface="Tahoma"/>
              </a:rPr>
              <a:t>d</a:t>
            </a:r>
            <a:r>
              <a:rPr lang="en-US" sz="1600" b="0" spc="-13" dirty="0">
                <a:solidFill>
                  <a:srgbClr val="77787B"/>
                </a:solidFill>
                <a:latin typeface="+mn-lt"/>
                <a:cs typeface="Tahoma"/>
              </a:rPr>
              <a:t>epending on country data, this file contains</a:t>
            </a:r>
          </a:p>
          <a:p>
            <a:pPr marL="918407" lvl="1" indent="-285750">
              <a:spcBef>
                <a:spcPts val="151"/>
              </a:spcBef>
              <a:spcAft>
                <a:spcPts val="303"/>
              </a:spcAft>
              <a:buClr>
                <a:schemeClr val="accent2">
                  <a:lumMod val="50000"/>
                </a:schemeClr>
              </a:buClr>
              <a:buSzPct val="66000"/>
              <a:buFont typeface="Wingdings" panose="05000000000000000000" pitchFamily="2" charset="2"/>
              <a:buChar char="Ø"/>
            </a:pPr>
            <a:r>
              <a:rPr lang="en-US" sz="1500" spc="-13" dirty="0">
                <a:solidFill>
                  <a:srgbClr val="77787B"/>
                </a:solidFill>
                <a:cs typeface="Tahoma"/>
              </a:rPr>
              <a:t>either no replicate weights (but it still exists)</a:t>
            </a:r>
          </a:p>
          <a:p>
            <a:pPr marL="918407" lvl="1" indent="-285750">
              <a:spcBef>
                <a:spcPts val="151"/>
              </a:spcBef>
              <a:spcAft>
                <a:spcPts val="303"/>
              </a:spcAft>
              <a:buClr>
                <a:schemeClr val="accent2">
                  <a:lumMod val="50000"/>
                </a:schemeClr>
              </a:buClr>
              <a:buSzPct val="66000"/>
              <a:buFont typeface="Wingdings" panose="05000000000000000000" pitchFamily="2" charset="2"/>
              <a:buChar char="Ø"/>
            </a:pPr>
            <a:r>
              <a:rPr lang="en-US" sz="1500" spc="-13" dirty="0">
                <a:solidFill>
                  <a:srgbClr val="77787B"/>
                </a:solidFill>
                <a:cs typeface="Tahoma"/>
              </a:rPr>
              <a:t>or as many as the data producer has created (up to 1,000)</a:t>
            </a:r>
          </a:p>
          <a:p>
            <a:pPr marL="918407" lvl="1" indent="-285750">
              <a:spcBef>
                <a:spcPts val="151"/>
              </a:spcBef>
              <a:spcAft>
                <a:spcPts val="303"/>
              </a:spcAft>
              <a:buClr>
                <a:schemeClr val="accent2">
                  <a:lumMod val="50000"/>
                </a:schemeClr>
              </a:buClr>
              <a:buSzPct val="66000"/>
              <a:buFont typeface="Wingdings" panose="05000000000000000000" pitchFamily="2" charset="2"/>
              <a:buChar char="Ø"/>
            </a:pPr>
            <a:r>
              <a:rPr lang="en-US" sz="1500" spc="-13" dirty="0">
                <a:solidFill>
                  <a:srgbClr val="77787B"/>
                </a:solidFill>
                <a:cs typeface="Tahoma"/>
              </a:rPr>
              <a:t>it includes exactly one observation for each household of the sample</a:t>
            </a:r>
          </a:p>
        </p:txBody>
      </p:sp>
    </p:spTree>
  </p:cSld>
  <p:clrMapOvr>
    <a:masterClrMapping/>
  </p:clrMapOvr>
  <p:transition>
    <p:cut/>
  </p:transition>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4775" y="53975"/>
            <a:ext cx="5648192" cy="310662"/>
          </a:xfrm>
          <a:prstGeom prst="rect">
            <a:avLst/>
          </a:prstGeom>
        </p:spPr>
        <p:txBody>
          <a:bodyPr vert="horz" wrap="square" lIns="0" tIns="22884" rIns="0" bIns="0" rtlCol="0">
            <a:spAutoFit/>
          </a:bodyPr>
          <a:lstStyle/>
          <a:p>
            <a:pPr marL="16951">
              <a:spcBef>
                <a:spcPts val="180"/>
              </a:spcBef>
            </a:pPr>
            <a:r>
              <a:rPr spc="-53" dirty="0"/>
              <a:t>Non-</a:t>
            </a:r>
            <a:r>
              <a:rPr spc="-40" dirty="0"/>
              <a:t>response:</a:t>
            </a:r>
            <a:r>
              <a:rPr spc="214" dirty="0"/>
              <a:t> </a:t>
            </a:r>
            <a:r>
              <a:rPr spc="-27" dirty="0"/>
              <a:t>weighting</a:t>
            </a:r>
            <a:r>
              <a:rPr spc="40" dirty="0"/>
              <a:t> </a:t>
            </a:r>
            <a:r>
              <a:rPr spc="-13" dirty="0"/>
              <a:t>adjustments</a:t>
            </a:r>
          </a:p>
        </p:txBody>
      </p:sp>
      <p:sp>
        <p:nvSpPr>
          <p:cNvPr id="4" name="object 4"/>
          <p:cNvSpPr txBox="1">
            <a:spLocks noGrp="1"/>
          </p:cNvSpPr>
          <p:nvPr>
            <p:ph type="sldNum" sz="quarter" idx="7"/>
          </p:nvPr>
        </p:nvSpPr>
        <p:spPr>
          <a:xfrm>
            <a:off x="7590230" y="3880418"/>
            <a:ext cx="497738" cy="115416"/>
          </a:xfrm>
          <a:prstGeom prst="rect">
            <a:avLst/>
          </a:prstGeom>
        </p:spPr>
        <p:txBody>
          <a:bodyPr vert="horz" wrap="square" lIns="0" tIns="0" rIns="0" bIns="0" rtlCol="0">
            <a:spAutoFit/>
          </a:bodyPr>
          <a:lstStyle/>
          <a:p>
            <a:pPr marL="50852">
              <a:lnSpc>
                <a:spcPts val="901"/>
              </a:lnSpc>
            </a:pPr>
            <a:fld id="{81D60167-4931-47E6-BA6A-407CBD079E47}" type="slidenum">
              <a:rPr spc="-13" dirty="0"/>
              <a:pPr marL="50852">
                <a:lnSpc>
                  <a:spcPts val="901"/>
                </a:lnSpc>
              </a:pPr>
              <a:t>25</a:t>
            </a:fld>
            <a:r>
              <a:rPr spc="-113" dirty="0"/>
              <a:t> </a:t>
            </a:r>
            <a:r>
              <a:rPr spc="120" dirty="0"/>
              <a:t>/</a:t>
            </a:r>
            <a:r>
              <a:rPr spc="-113" dirty="0"/>
              <a:t> </a:t>
            </a:r>
            <a:r>
              <a:rPr spc="-47" dirty="0"/>
              <a:t>80</a:t>
            </a:r>
          </a:p>
        </p:txBody>
      </p:sp>
      <p:sp>
        <p:nvSpPr>
          <p:cNvPr id="3" name="object 3"/>
          <p:cNvSpPr txBox="1"/>
          <p:nvPr/>
        </p:nvSpPr>
        <p:spPr>
          <a:xfrm>
            <a:off x="257176" y="734912"/>
            <a:ext cx="5495792" cy="1986063"/>
          </a:xfrm>
          <a:prstGeom prst="rect">
            <a:avLst/>
          </a:prstGeom>
        </p:spPr>
        <p:txBody>
          <a:bodyPr vert="horz" wrap="square" lIns="0" tIns="46615" rIns="0" bIns="0" rtlCol="0">
            <a:spAutoFit/>
          </a:bodyPr>
          <a:lstStyle/>
          <a:p>
            <a:pPr marL="50852">
              <a:spcBef>
                <a:spcPts val="367"/>
              </a:spcBef>
            </a:pPr>
            <a:r>
              <a:rPr sz="1200" b="1" dirty="0">
                <a:solidFill>
                  <a:srgbClr val="77787B"/>
                </a:solidFill>
                <a:latin typeface="Arial"/>
                <a:cs typeface="Arial"/>
              </a:rPr>
              <a:t>How</a:t>
            </a:r>
            <a:r>
              <a:rPr sz="1200" b="1" spc="7" dirty="0">
                <a:solidFill>
                  <a:srgbClr val="77787B"/>
                </a:solidFill>
                <a:latin typeface="Arial"/>
                <a:cs typeface="Arial"/>
              </a:rPr>
              <a:t> </a:t>
            </a:r>
            <a:r>
              <a:rPr sz="1200" b="1" spc="-13" dirty="0">
                <a:solidFill>
                  <a:srgbClr val="77787B"/>
                </a:solidFill>
                <a:latin typeface="Arial"/>
                <a:cs typeface="Arial"/>
              </a:rPr>
              <a:t>do</a:t>
            </a:r>
            <a:r>
              <a:rPr sz="1200" b="1" spc="13" dirty="0">
                <a:solidFill>
                  <a:srgbClr val="77787B"/>
                </a:solidFill>
                <a:latin typeface="Arial"/>
                <a:cs typeface="Arial"/>
              </a:rPr>
              <a:t> </a:t>
            </a:r>
            <a:r>
              <a:rPr sz="1200" b="1" spc="80" dirty="0">
                <a:solidFill>
                  <a:srgbClr val="77787B"/>
                </a:solidFill>
                <a:latin typeface="Arial"/>
                <a:cs typeface="Arial"/>
              </a:rPr>
              <a:t>I</a:t>
            </a:r>
            <a:r>
              <a:rPr sz="1200" b="1" spc="20" dirty="0">
                <a:solidFill>
                  <a:srgbClr val="77787B"/>
                </a:solidFill>
                <a:latin typeface="Arial"/>
                <a:cs typeface="Arial"/>
              </a:rPr>
              <a:t> </a:t>
            </a:r>
            <a:r>
              <a:rPr sz="1200" b="1" spc="-87" dirty="0">
                <a:solidFill>
                  <a:srgbClr val="77787B"/>
                </a:solidFill>
                <a:latin typeface="Arial"/>
                <a:cs typeface="Arial"/>
              </a:rPr>
              <a:t>use</a:t>
            </a:r>
            <a:r>
              <a:rPr sz="1200" b="1" spc="13" dirty="0">
                <a:solidFill>
                  <a:srgbClr val="77787B"/>
                </a:solidFill>
                <a:latin typeface="Arial"/>
                <a:cs typeface="Arial"/>
              </a:rPr>
              <a:t> </a:t>
            </a:r>
            <a:r>
              <a:rPr sz="1200" b="1" spc="-33" dirty="0">
                <a:solidFill>
                  <a:srgbClr val="77787B"/>
                </a:solidFill>
                <a:latin typeface="Arial"/>
                <a:cs typeface="Arial"/>
              </a:rPr>
              <a:t>replicate</a:t>
            </a:r>
            <a:r>
              <a:rPr sz="1200" b="1" spc="13" dirty="0">
                <a:solidFill>
                  <a:srgbClr val="77787B"/>
                </a:solidFill>
                <a:latin typeface="Arial"/>
                <a:cs typeface="Arial"/>
              </a:rPr>
              <a:t> </a:t>
            </a:r>
            <a:r>
              <a:rPr sz="1200" b="1" spc="-13" dirty="0">
                <a:solidFill>
                  <a:srgbClr val="77787B"/>
                </a:solidFill>
                <a:latin typeface="Arial"/>
                <a:cs typeface="Arial"/>
              </a:rPr>
              <a:t>weights?</a:t>
            </a:r>
            <a:endParaRPr sz="1200" dirty="0">
              <a:latin typeface="Arial"/>
              <a:cs typeface="Arial"/>
            </a:endParaRPr>
          </a:p>
          <a:p>
            <a:pPr marL="225444">
              <a:spcBef>
                <a:spcPts val="234"/>
              </a:spcBef>
            </a:pPr>
            <a:r>
              <a:rPr spc="-650" baseline="5050" dirty="0">
                <a:solidFill>
                  <a:srgbClr val="006794"/>
                </a:solidFill>
                <a:latin typeface="Cambria"/>
                <a:cs typeface="Cambria"/>
              </a:rPr>
              <a:t>▸</a:t>
            </a:r>
            <a:r>
              <a:rPr spc="530" baseline="5050" dirty="0">
                <a:solidFill>
                  <a:srgbClr val="006794"/>
                </a:solidFill>
                <a:latin typeface="Cambria"/>
                <a:cs typeface="Cambria"/>
              </a:rPr>
              <a:t> </a:t>
            </a:r>
            <a:r>
              <a:rPr sz="1200" dirty="0">
                <a:solidFill>
                  <a:srgbClr val="77787B"/>
                </a:solidFill>
                <a:latin typeface="Tahoma"/>
                <a:cs typeface="Tahoma"/>
              </a:rPr>
              <a:t>Stata</a:t>
            </a:r>
            <a:r>
              <a:rPr sz="1200" spc="-40" dirty="0">
                <a:solidFill>
                  <a:srgbClr val="77787B"/>
                </a:solidFill>
                <a:latin typeface="Tahoma"/>
                <a:cs typeface="Tahoma"/>
              </a:rPr>
              <a:t> </a:t>
            </a:r>
            <a:r>
              <a:rPr sz="1200" spc="-27" dirty="0">
                <a:solidFill>
                  <a:srgbClr val="77787B"/>
                </a:solidFill>
                <a:latin typeface="Tahoma"/>
                <a:cs typeface="Tahoma"/>
              </a:rPr>
              <a:t>can</a:t>
            </a:r>
            <a:r>
              <a:rPr sz="1200" spc="-13" dirty="0">
                <a:solidFill>
                  <a:srgbClr val="77787B"/>
                </a:solidFill>
                <a:latin typeface="Tahoma"/>
                <a:cs typeface="Tahoma"/>
              </a:rPr>
              <a:t> </a:t>
            </a:r>
            <a:r>
              <a:rPr sz="1200" spc="-80" dirty="0">
                <a:solidFill>
                  <a:srgbClr val="77787B"/>
                </a:solidFill>
                <a:latin typeface="Tahoma"/>
                <a:cs typeface="Tahoma"/>
              </a:rPr>
              <a:t>process</a:t>
            </a:r>
            <a:r>
              <a:rPr sz="1200" spc="-13" dirty="0">
                <a:solidFill>
                  <a:srgbClr val="77787B"/>
                </a:solidFill>
                <a:latin typeface="Tahoma"/>
                <a:cs typeface="Tahoma"/>
              </a:rPr>
              <a:t> </a:t>
            </a:r>
            <a:r>
              <a:rPr sz="1200" spc="-40" dirty="0">
                <a:solidFill>
                  <a:srgbClr val="77787B"/>
                </a:solidFill>
                <a:latin typeface="Tahoma"/>
                <a:cs typeface="Tahoma"/>
              </a:rPr>
              <a:t>replicate</a:t>
            </a:r>
            <a:r>
              <a:rPr sz="1200" spc="-13" dirty="0">
                <a:solidFill>
                  <a:srgbClr val="77787B"/>
                </a:solidFill>
                <a:latin typeface="Tahoma"/>
                <a:cs typeface="Tahoma"/>
              </a:rPr>
              <a:t> </a:t>
            </a:r>
            <a:r>
              <a:rPr sz="1200" spc="-60" dirty="0">
                <a:solidFill>
                  <a:srgbClr val="77787B"/>
                </a:solidFill>
                <a:latin typeface="Tahoma"/>
                <a:cs typeface="Tahoma"/>
              </a:rPr>
              <a:t>weights</a:t>
            </a:r>
            <a:r>
              <a:rPr sz="1200" spc="-20" dirty="0">
                <a:solidFill>
                  <a:srgbClr val="77787B"/>
                </a:solidFill>
                <a:latin typeface="Tahoma"/>
                <a:cs typeface="Tahoma"/>
              </a:rPr>
              <a:t> </a:t>
            </a:r>
            <a:r>
              <a:rPr sz="1200" spc="-13" dirty="0">
                <a:solidFill>
                  <a:srgbClr val="77787B"/>
                </a:solidFill>
                <a:latin typeface="Tahoma"/>
                <a:cs typeface="Tahoma"/>
              </a:rPr>
              <a:t>automatically</a:t>
            </a:r>
            <a:endParaRPr sz="1200" dirty="0">
              <a:latin typeface="Tahoma"/>
              <a:cs typeface="Tahoma"/>
            </a:endParaRPr>
          </a:p>
          <a:p>
            <a:pPr marL="603445">
              <a:spcBef>
                <a:spcPts val="234"/>
              </a:spcBef>
            </a:pPr>
            <a:r>
              <a:rPr spc="-570" baseline="8333" dirty="0">
                <a:solidFill>
                  <a:srgbClr val="005078"/>
                </a:solidFill>
                <a:latin typeface="Cambria"/>
                <a:cs typeface="Cambria"/>
              </a:rPr>
              <a:t>▸</a:t>
            </a:r>
            <a:r>
              <a:rPr spc="601" baseline="8333" dirty="0">
                <a:solidFill>
                  <a:srgbClr val="005078"/>
                </a:solidFill>
                <a:latin typeface="Cambria"/>
                <a:cs typeface="Cambria"/>
              </a:rPr>
              <a:t> </a:t>
            </a:r>
            <a:r>
              <a:rPr sz="1100" dirty="0">
                <a:solidFill>
                  <a:srgbClr val="77787B"/>
                </a:solidFill>
                <a:latin typeface="Tahoma"/>
                <a:cs typeface="Tahoma"/>
              </a:rPr>
              <a:t>First </a:t>
            </a:r>
            <a:r>
              <a:rPr sz="1100" spc="-67" dirty="0">
                <a:solidFill>
                  <a:srgbClr val="77787B"/>
                </a:solidFill>
                <a:latin typeface="Tahoma"/>
                <a:cs typeface="Tahoma"/>
              </a:rPr>
              <a:t>svyset</a:t>
            </a:r>
            <a:r>
              <a:rPr sz="1100" dirty="0">
                <a:solidFill>
                  <a:srgbClr val="77787B"/>
                </a:solidFill>
                <a:latin typeface="Tahoma"/>
                <a:cs typeface="Tahoma"/>
              </a:rPr>
              <a:t> </a:t>
            </a:r>
            <a:r>
              <a:rPr sz="1100" spc="-27" dirty="0">
                <a:solidFill>
                  <a:srgbClr val="77787B"/>
                </a:solidFill>
                <a:latin typeface="Tahoma"/>
                <a:cs typeface="Tahoma"/>
              </a:rPr>
              <a:t>the</a:t>
            </a:r>
            <a:r>
              <a:rPr sz="1100" dirty="0">
                <a:solidFill>
                  <a:srgbClr val="77787B"/>
                </a:solidFill>
                <a:latin typeface="Tahoma"/>
                <a:cs typeface="Tahoma"/>
              </a:rPr>
              <a:t> </a:t>
            </a:r>
            <a:r>
              <a:rPr sz="1100" spc="-27" dirty="0">
                <a:solidFill>
                  <a:srgbClr val="77787B"/>
                </a:solidFill>
                <a:latin typeface="Tahoma"/>
                <a:cs typeface="Tahoma"/>
              </a:rPr>
              <a:t>data</a:t>
            </a:r>
            <a:endParaRPr sz="1100" dirty="0">
              <a:latin typeface="Tahoma"/>
              <a:cs typeface="Tahoma"/>
            </a:endParaRPr>
          </a:p>
          <a:p>
            <a:pPr marL="603445">
              <a:spcBef>
                <a:spcPts val="527"/>
              </a:spcBef>
            </a:pPr>
            <a:r>
              <a:rPr spc="-570" baseline="8333" dirty="0">
                <a:solidFill>
                  <a:srgbClr val="005078"/>
                </a:solidFill>
                <a:latin typeface="Cambria"/>
                <a:cs typeface="Cambria"/>
              </a:rPr>
              <a:t>▸</a:t>
            </a:r>
            <a:r>
              <a:rPr spc="521" baseline="8333" dirty="0">
                <a:solidFill>
                  <a:srgbClr val="005078"/>
                </a:solidFill>
                <a:latin typeface="Cambria"/>
                <a:cs typeface="Cambria"/>
              </a:rPr>
              <a:t> </a:t>
            </a:r>
            <a:r>
              <a:rPr sz="1100" dirty="0">
                <a:solidFill>
                  <a:srgbClr val="77787B"/>
                </a:solidFill>
                <a:latin typeface="Tahoma"/>
                <a:cs typeface="Tahoma"/>
              </a:rPr>
              <a:t>The</a:t>
            </a:r>
            <a:r>
              <a:rPr sz="1100" spc="-33" dirty="0">
                <a:solidFill>
                  <a:srgbClr val="77787B"/>
                </a:solidFill>
                <a:latin typeface="Tahoma"/>
                <a:cs typeface="Tahoma"/>
              </a:rPr>
              <a:t> </a:t>
            </a:r>
            <a:r>
              <a:rPr sz="1100" spc="-40" dirty="0">
                <a:solidFill>
                  <a:srgbClr val="77787B"/>
                </a:solidFill>
                <a:latin typeface="Tahoma"/>
                <a:cs typeface="Tahoma"/>
              </a:rPr>
              <a:t>full-sample</a:t>
            </a:r>
            <a:r>
              <a:rPr sz="1100" spc="-27" dirty="0">
                <a:solidFill>
                  <a:srgbClr val="77787B"/>
                </a:solidFill>
                <a:latin typeface="Tahoma"/>
                <a:cs typeface="Tahoma"/>
              </a:rPr>
              <a:t> </a:t>
            </a:r>
            <a:r>
              <a:rPr sz="1100" spc="-47" dirty="0">
                <a:solidFill>
                  <a:srgbClr val="77787B"/>
                </a:solidFill>
                <a:latin typeface="Tahoma"/>
                <a:cs typeface="Tahoma"/>
              </a:rPr>
              <a:t>weight</a:t>
            </a:r>
            <a:r>
              <a:rPr sz="1100" spc="-33" dirty="0">
                <a:solidFill>
                  <a:srgbClr val="77787B"/>
                </a:solidFill>
                <a:latin typeface="Tahoma"/>
                <a:cs typeface="Tahoma"/>
              </a:rPr>
              <a:t> </a:t>
            </a:r>
            <a:r>
              <a:rPr sz="1100" spc="-27" dirty="0">
                <a:solidFill>
                  <a:srgbClr val="77787B"/>
                </a:solidFill>
                <a:latin typeface="Tahoma"/>
                <a:cs typeface="Tahoma"/>
              </a:rPr>
              <a:t>must </a:t>
            </a:r>
            <a:r>
              <a:rPr sz="1100" dirty="0">
                <a:solidFill>
                  <a:srgbClr val="77787B"/>
                </a:solidFill>
                <a:latin typeface="Tahoma"/>
                <a:cs typeface="Tahoma"/>
              </a:rPr>
              <a:t>be</a:t>
            </a:r>
            <a:r>
              <a:rPr sz="1100" spc="-20" dirty="0">
                <a:solidFill>
                  <a:srgbClr val="77787B"/>
                </a:solidFill>
                <a:latin typeface="Tahoma"/>
                <a:cs typeface="Tahoma"/>
              </a:rPr>
              <a:t> </a:t>
            </a:r>
            <a:r>
              <a:rPr sz="1100" spc="-13" dirty="0">
                <a:solidFill>
                  <a:srgbClr val="77787B"/>
                </a:solidFill>
                <a:latin typeface="Tahoma"/>
                <a:cs typeface="Tahoma"/>
              </a:rPr>
              <a:t>specified</a:t>
            </a:r>
            <a:endParaRPr sz="1100" dirty="0">
              <a:latin typeface="Tahoma"/>
              <a:cs typeface="Tahoma"/>
            </a:endParaRPr>
          </a:p>
          <a:p>
            <a:pPr marL="603445">
              <a:spcBef>
                <a:spcPts val="521"/>
              </a:spcBef>
            </a:pPr>
            <a:r>
              <a:rPr spc="-570" baseline="8333" dirty="0">
                <a:solidFill>
                  <a:srgbClr val="005078"/>
                </a:solidFill>
                <a:latin typeface="Cambria"/>
                <a:cs typeface="Cambria"/>
              </a:rPr>
              <a:t>▸</a:t>
            </a:r>
            <a:r>
              <a:rPr spc="501" baseline="8333" dirty="0">
                <a:solidFill>
                  <a:srgbClr val="005078"/>
                </a:solidFill>
                <a:latin typeface="Cambria"/>
                <a:cs typeface="Cambria"/>
              </a:rPr>
              <a:t> </a:t>
            </a:r>
            <a:r>
              <a:rPr sz="1100" spc="-13" dirty="0">
                <a:solidFill>
                  <a:srgbClr val="77787B"/>
                </a:solidFill>
                <a:latin typeface="Tahoma"/>
                <a:cs typeface="Tahoma"/>
              </a:rPr>
              <a:t>Then</a:t>
            </a:r>
            <a:r>
              <a:rPr sz="1100" spc="-33" dirty="0">
                <a:solidFill>
                  <a:srgbClr val="77787B"/>
                </a:solidFill>
                <a:latin typeface="Tahoma"/>
                <a:cs typeface="Tahoma"/>
              </a:rPr>
              <a:t> specify </a:t>
            </a:r>
            <a:r>
              <a:rPr sz="1100" spc="-13" dirty="0">
                <a:solidFill>
                  <a:srgbClr val="77787B"/>
                </a:solidFill>
                <a:latin typeface="Tahoma"/>
                <a:cs typeface="Tahoma"/>
              </a:rPr>
              <a:t>the</a:t>
            </a:r>
            <a:r>
              <a:rPr sz="1100" spc="-33" dirty="0">
                <a:solidFill>
                  <a:srgbClr val="77787B"/>
                </a:solidFill>
                <a:latin typeface="Tahoma"/>
                <a:cs typeface="Tahoma"/>
              </a:rPr>
              <a:t> replicate </a:t>
            </a:r>
            <a:r>
              <a:rPr sz="1100" spc="-13" dirty="0">
                <a:solidFill>
                  <a:srgbClr val="77787B"/>
                </a:solidFill>
                <a:latin typeface="Tahoma"/>
                <a:cs typeface="Tahoma"/>
              </a:rPr>
              <a:t>weights</a:t>
            </a:r>
            <a:endParaRPr sz="1100" dirty="0">
              <a:latin typeface="Tahoma"/>
              <a:cs typeface="Tahoma"/>
            </a:endParaRPr>
          </a:p>
          <a:p>
            <a:pPr marL="789902" marR="40682" indent="-186458">
              <a:spcBef>
                <a:spcPts val="527"/>
              </a:spcBef>
            </a:pPr>
            <a:r>
              <a:rPr spc="-570" baseline="8333" dirty="0">
                <a:solidFill>
                  <a:srgbClr val="005078"/>
                </a:solidFill>
                <a:latin typeface="Cambria"/>
                <a:cs typeface="Cambria"/>
              </a:rPr>
              <a:t>▸</a:t>
            </a:r>
            <a:r>
              <a:rPr spc="641" baseline="8333" dirty="0">
                <a:solidFill>
                  <a:srgbClr val="005078"/>
                </a:solidFill>
                <a:latin typeface="Cambria"/>
                <a:cs typeface="Cambria"/>
              </a:rPr>
              <a:t> </a:t>
            </a:r>
            <a:r>
              <a:rPr sz="1100" dirty="0">
                <a:solidFill>
                  <a:srgbClr val="77787B"/>
                </a:solidFill>
                <a:latin typeface="Tahoma"/>
                <a:cs typeface="Tahoma"/>
              </a:rPr>
              <a:t>Also</a:t>
            </a:r>
            <a:r>
              <a:rPr sz="1100" spc="13" dirty="0">
                <a:solidFill>
                  <a:srgbClr val="77787B"/>
                </a:solidFill>
                <a:latin typeface="Tahoma"/>
                <a:cs typeface="Tahoma"/>
              </a:rPr>
              <a:t> </a:t>
            </a:r>
            <a:r>
              <a:rPr sz="1100" spc="-33" dirty="0">
                <a:solidFill>
                  <a:srgbClr val="77787B"/>
                </a:solidFill>
                <a:latin typeface="Tahoma"/>
                <a:cs typeface="Tahoma"/>
              </a:rPr>
              <a:t>specify</a:t>
            </a:r>
            <a:r>
              <a:rPr sz="1100" spc="20" dirty="0">
                <a:solidFill>
                  <a:srgbClr val="77787B"/>
                </a:solidFill>
                <a:latin typeface="Tahoma"/>
                <a:cs typeface="Tahoma"/>
              </a:rPr>
              <a:t> </a:t>
            </a:r>
            <a:r>
              <a:rPr sz="1100" spc="-27" dirty="0">
                <a:solidFill>
                  <a:srgbClr val="77787B"/>
                </a:solidFill>
                <a:latin typeface="Tahoma"/>
                <a:cs typeface="Tahoma"/>
              </a:rPr>
              <a:t>the</a:t>
            </a:r>
            <a:r>
              <a:rPr sz="1100" spc="20" dirty="0">
                <a:solidFill>
                  <a:srgbClr val="77787B"/>
                </a:solidFill>
                <a:latin typeface="Tahoma"/>
                <a:cs typeface="Tahoma"/>
              </a:rPr>
              <a:t> </a:t>
            </a:r>
            <a:r>
              <a:rPr sz="1100" spc="-67" dirty="0">
                <a:solidFill>
                  <a:srgbClr val="77787B"/>
                </a:solidFill>
                <a:latin typeface="Tahoma"/>
                <a:cs typeface="Tahoma"/>
              </a:rPr>
              <a:t>variance-</a:t>
            </a:r>
            <a:r>
              <a:rPr sz="1100" spc="-53" dirty="0">
                <a:solidFill>
                  <a:srgbClr val="77787B"/>
                </a:solidFill>
                <a:latin typeface="Tahoma"/>
                <a:cs typeface="Tahoma"/>
              </a:rPr>
              <a:t>covariance</a:t>
            </a:r>
            <a:r>
              <a:rPr sz="1100" spc="27" dirty="0">
                <a:solidFill>
                  <a:srgbClr val="77787B"/>
                </a:solidFill>
                <a:latin typeface="Tahoma"/>
                <a:cs typeface="Tahoma"/>
              </a:rPr>
              <a:t> </a:t>
            </a:r>
            <a:r>
              <a:rPr sz="1100" spc="-47" dirty="0">
                <a:solidFill>
                  <a:srgbClr val="77787B"/>
                </a:solidFill>
                <a:latin typeface="Tahoma"/>
                <a:cs typeface="Tahoma"/>
              </a:rPr>
              <a:t>estimators</a:t>
            </a:r>
            <a:r>
              <a:rPr sz="1100" spc="20" dirty="0">
                <a:solidFill>
                  <a:srgbClr val="77787B"/>
                </a:solidFill>
                <a:latin typeface="Tahoma"/>
                <a:cs typeface="Tahoma"/>
              </a:rPr>
              <a:t> </a:t>
            </a:r>
            <a:r>
              <a:rPr sz="1100" dirty="0">
                <a:solidFill>
                  <a:srgbClr val="77787B"/>
                </a:solidFill>
                <a:latin typeface="Tahoma"/>
                <a:cs typeface="Tahoma"/>
              </a:rPr>
              <a:t>(VCE)</a:t>
            </a:r>
            <a:r>
              <a:rPr sz="1100" spc="20" dirty="0">
                <a:solidFill>
                  <a:srgbClr val="77787B"/>
                </a:solidFill>
                <a:latin typeface="Tahoma"/>
                <a:cs typeface="Tahoma"/>
              </a:rPr>
              <a:t> </a:t>
            </a:r>
            <a:r>
              <a:rPr sz="1100" spc="-13" dirty="0">
                <a:solidFill>
                  <a:srgbClr val="77787B"/>
                </a:solidFill>
                <a:latin typeface="Tahoma"/>
                <a:cs typeface="Tahoma"/>
              </a:rPr>
              <a:t>option (e.g.</a:t>
            </a:r>
            <a:r>
              <a:rPr sz="1100" spc="80" dirty="0">
                <a:solidFill>
                  <a:srgbClr val="77787B"/>
                </a:solidFill>
                <a:latin typeface="Tahoma"/>
                <a:cs typeface="Tahoma"/>
              </a:rPr>
              <a:t> </a:t>
            </a:r>
            <a:r>
              <a:rPr sz="1100" spc="-27" dirty="0">
                <a:solidFill>
                  <a:srgbClr val="77787B"/>
                </a:solidFill>
                <a:latin typeface="Tahoma"/>
                <a:cs typeface="Tahoma"/>
              </a:rPr>
              <a:t>bootstrap,</a:t>
            </a:r>
            <a:r>
              <a:rPr sz="1100" spc="-40" dirty="0">
                <a:solidFill>
                  <a:srgbClr val="77787B"/>
                </a:solidFill>
                <a:latin typeface="Tahoma"/>
                <a:cs typeface="Tahoma"/>
              </a:rPr>
              <a:t> </a:t>
            </a:r>
            <a:r>
              <a:rPr sz="1100" spc="-33" dirty="0">
                <a:solidFill>
                  <a:srgbClr val="77787B"/>
                </a:solidFill>
                <a:latin typeface="Tahoma"/>
                <a:cs typeface="Tahoma"/>
              </a:rPr>
              <a:t>jackknife,</a:t>
            </a:r>
            <a:r>
              <a:rPr sz="1100" spc="-40" dirty="0">
                <a:solidFill>
                  <a:srgbClr val="77787B"/>
                </a:solidFill>
                <a:latin typeface="Tahoma"/>
                <a:cs typeface="Tahoma"/>
              </a:rPr>
              <a:t> </a:t>
            </a:r>
            <a:r>
              <a:rPr sz="1100" spc="-47" dirty="0">
                <a:solidFill>
                  <a:srgbClr val="77787B"/>
                </a:solidFill>
                <a:latin typeface="Tahoma"/>
                <a:cs typeface="Tahoma"/>
              </a:rPr>
              <a:t>linearized,</a:t>
            </a:r>
            <a:r>
              <a:rPr sz="1100" spc="-40" dirty="0">
                <a:solidFill>
                  <a:srgbClr val="77787B"/>
                </a:solidFill>
                <a:latin typeface="Tahoma"/>
                <a:cs typeface="Tahoma"/>
              </a:rPr>
              <a:t> </a:t>
            </a:r>
            <a:r>
              <a:rPr sz="1100" spc="-13" dirty="0">
                <a:solidFill>
                  <a:srgbClr val="77787B"/>
                </a:solidFill>
                <a:latin typeface="Tahoma"/>
                <a:cs typeface="Tahoma"/>
              </a:rPr>
              <a:t>etc.)</a:t>
            </a:r>
            <a:endParaRPr sz="1100" dirty="0">
              <a:latin typeface="Tahoma"/>
              <a:cs typeface="Tahoma"/>
            </a:endParaRPr>
          </a:p>
          <a:p>
            <a:pPr marL="789902" marR="350879" indent="-186458">
              <a:spcBef>
                <a:spcPts val="521"/>
              </a:spcBef>
            </a:pPr>
            <a:r>
              <a:rPr spc="-570" baseline="8333" dirty="0">
                <a:solidFill>
                  <a:srgbClr val="005078"/>
                </a:solidFill>
                <a:latin typeface="Cambria"/>
                <a:cs typeface="Cambria"/>
              </a:rPr>
              <a:t>▸</a:t>
            </a:r>
            <a:r>
              <a:rPr spc="670" baseline="8333" dirty="0">
                <a:solidFill>
                  <a:srgbClr val="005078"/>
                </a:solidFill>
                <a:latin typeface="Cambria"/>
                <a:cs typeface="Cambria"/>
              </a:rPr>
              <a:t> </a:t>
            </a:r>
            <a:r>
              <a:rPr sz="1100" spc="-60" dirty="0">
                <a:solidFill>
                  <a:srgbClr val="77787B"/>
                </a:solidFill>
                <a:latin typeface="Tahoma"/>
                <a:cs typeface="Tahoma"/>
              </a:rPr>
              <a:t>svyset</a:t>
            </a:r>
            <a:r>
              <a:rPr sz="1100" spc="33" dirty="0">
                <a:solidFill>
                  <a:srgbClr val="77787B"/>
                </a:solidFill>
                <a:latin typeface="Tahoma"/>
                <a:cs typeface="Tahoma"/>
              </a:rPr>
              <a:t> </a:t>
            </a:r>
            <a:r>
              <a:rPr sz="1100" spc="-47" dirty="0">
                <a:solidFill>
                  <a:srgbClr val="77787B"/>
                </a:solidFill>
                <a:latin typeface="Tahoma"/>
                <a:cs typeface="Tahoma"/>
              </a:rPr>
              <a:t>[pw=FullSampleWeight],</a:t>
            </a:r>
            <a:r>
              <a:rPr sz="1100" spc="40" dirty="0">
                <a:solidFill>
                  <a:srgbClr val="77787B"/>
                </a:solidFill>
                <a:latin typeface="Tahoma"/>
                <a:cs typeface="Tahoma"/>
              </a:rPr>
              <a:t> </a:t>
            </a:r>
            <a:r>
              <a:rPr sz="1100" spc="107" dirty="0">
                <a:solidFill>
                  <a:srgbClr val="77787B"/>
                </a:solidFill>
                <a:latin typeface="Tahoma"/>
                <a:cs typeface="Tahoma"/>
              </a:rPr>
              <a:t>/// </a:t>
            </a:r>
            <a:r>
              <a:rPr sz="1100" spc="-47" dirty="0">
                <a:solidFill>
                  <a:srgbClr val="77787B"/>
                </a:solidFill>
                <a:latin typeface="Tahoma"/>
                <a:cs typeface="Tahoma"/>
              </a:rPr>
              <a:t>bsrweight(replicatewgt1-replicatewgt999)</a:t>
            </a:r>
            <a:r>
              <a:rPr sz="1100" spc="80" dirty="0">
                <a:solidFill>
                  <a:srgbClr val="77787B"/>
                </a:solidFill>
                <a:latin typeface="Tahoma"/>
                <a:cs typeface="Tahoma"/>
              </a:rPr>
              <a:t> </a:t>
            </a:r>
            <a:r>
              <a:rPr sz="1100" spc="-33" dirty="0">
                <a:solidFill>
                  <a:srgbClr val="77787B"/>
                </a:solidFill>
                <a:latin typeface="Tahoma"/>
                <a:cs typeface="Tahoma"/>
              </a:rPr>
              <a:t>vce(bootstrap)</a:t>
            </a:r>
            <a:endParaRPr sz="1100" dirty="0">
              <a:latin typeface="Tahoma"/>
              <a:cs typeface="Tahoma"/>
            </a:endParaRPr>
          </a:p>
        </p:txBody>
      </p:sp>
    </p:spTree>
  </p:cSld>
  <p:clrMapOvr>
    <a:masterClrMapping/>
  </p:clrMapOvr>
  <p:transition>
    <p:cut/>
  </p:transition>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4775" y="158242"/>
            <a:ext cx="5648192" cy="310662"/>
          </a:xfrm>
          <a:prstGeom prst="rect">
            <a:avLst/>
          </a:prstGeom>
        </p:spPr>
        <p:txBody>
          <a:bodyPr vert="horz" wrap="square" lIns="0" tIns="22884" rIns="0" bIns="0" rtlCol="0">
            <a:spAutoFit/>
          </a:bodyPr>
          <a:lstStyle/>
          <a:p>
            <a:pPr marL="16951">
              <a:spcBef>
                <a:spcPts val="180"/>
              </a:spcBef>
            </a:pPr>
            <a:r>
              <a:rPr spc="-27" dirty="0"/>
              <a:t>Missing</a:t>
            </a:r>
            <a:r>
              <a:rPr spc="20" dirty="0"/>
              <a:t> </a:t>
            </a:r>
            <a:r>
              <a:rPr spc="-27" dirty="0"/>
              <a:t>data</a:t>
            </a:r>
            <a:r>
              <a:rPr lang="en-US" spc="-27" dirty="0"/>
              <a:t> and multiple imputation</a:t>
            </a:r>
            <a:endParaRPr spc="-27" dirty="0"/>
          </a:p>
        </p:txBody>
      </p:sp>
      <p:sp>
        <p:nvSpPr>
          <p:cNvPr id="4" name="object 4"/>
          <p:cNvSpPr txBox="1">
            <a:spLocks noGrp="1"/>
          </p:cNvSpPr>
          <p:nvPr>
            <p:ph type="sldNum" sz="quarter" idx="7"/>
          </p:nvPr>
        </p:nvSpPr>
        <p:spPr>
          <a:xfrm>
            <a:off x="7590230" y="3880418"/>
            <a:ext cx="497738" cy="115416"/>
          </a:xfrm>
          <a:prstGeom prst="rect">
            <a:avLst/>
          </a:prstGeom>
        </p:spPr>
        <p:txBody>
          <a:bodyPr vert="horz" wrap="square" lIns="0" tIns="0" rIns="0" bIns="0" rtlCol="0">
            <a:spAutoFit/>
          </a:bodyPr>
          <a:lstStyle/>
          <a:p>
            <a:pPr marL="50852">
              <a:lnSpc>
                <a:spcPts val="901"/>
              </a:lnSpc>
            </a:pPr>
            <a:fld id="{81D60167-4931-47E6-BA6A-407CBD079E47}" type="slidenum">
              <a:rPr spc="-13" dirty="0"/>
              <a:pPr marL="50852">
                <a:lnSpc>
                  <a:spcPts val="901"/>
                </a:lnSpc>
              </a:pPr>
              <a:t>26</a:t>
            </a:fld>
            <a:r>
              <a:rPr spc="-113" dirty="0"/>
              <a:t> </a:t>
            </a:r>
            <a:r>
              <a:rPr spc="120" dirty="0"/>
              <a:t>/</a:t>
            </a:r>
            <a:r>
              <a:rPr spc="-113" dirty="0"/>
              <a:t> </a:t>
            </a:r>
            <a:r>
              <a:rPr spc="-47" dirty="0"/>
              <a:t>80</a:t>
            </a:r>
          </a:p>
        </p:txBody>
      </p:sp>
      <p:sp>
        <p:nvSpPr>
          <p:cNvPr id="3" name="object 3"/>
          <p:cNvSpPr txBox="1"/>
          <p:nvPr/>
        </p:nvSpPr>
        <p:spPr>
          <a:xfrm>
            <a:off x="309544" y="511175"/>
            <a:ext cx="5238653" cy="2637914"/>
          </a:xfrm>
          <a:prstGeom prst="rect">
            <a:avLst/>
          </a:prstGeom>
        </p:spPr>
        <p:txBody>
          <a:bodyPr vert="horz" wrap="square" lIns="0" tIns="73735" rIns="0" bIns="0" rtlCol="0">
            <a:spAutoFit/>
          </a:bodyPr>
          <a:lstStyle/>
          <a:p>
            <a:pPr marL="50852">
              <a:spcBef>
                <a:spcPts val="579"/>
              </a:spcBef>
            </a:pPr>
            <a:r>
              <a:rPr sz="1400" b="1" dirty="0">
                <a:solidFill>
                  <a:srgbClr val="77787B"/>
                </a:solidFill>
                <a:latin typeface="Arial"/>
                <a:cs typeface="Arial"/>
              </a:rPr>
              <a:t>Why</a:t>
            </a:r>
            <a:r>
              <a:rPr sz="1400" b="1" spc="33" dirty="0">
                <a:solidFill>
                  <a:srgbClr val="77787B"/>
                </a:solidFill>
                <a:latin typeface="Arial"/>
                <a:cs typeface="Arial"/>
              </a:rPr>
              <a:t> </a:t>
            </a:r>
            <a:r>
              <a:rPr sz="1400" b="1" spc="-87" dirty="0">
                <a:solidFill>
                  <a:srgbClr val="77787B"/>
                </a:solidFill>
                <a:latin typeface="Arial"/>
                <a:cs typeface="Arial"/>
              </a:rPr>
              <a:t>use</a:t>
            </a:r>
            <a:r>
              <a:rPr sz="1400" b="1" spc="40" dirty="0">
                <a:solidFill>
                  <a:srgbClr val="77787B"/>
                </a:solidFill>
                <a:latin typeface="Arial"/>
                <a:cs typeface="Arial"/>
              </a:rPr>
              <a:t> </a:t>
            </a:r>
            <a:r>
              <a:rPr sz="1400" b="1" spc="-27" dirty="0">
                <a:solidFill>
                  <a:srgbClr val="77787B"/>
                </a:solidFill>
                <a:latin typeface="Arial"/>
                <a:cs typeface="Arial"/>
              </a:rPr>
              <a:t>multiply</a:t>
            </a:r>
            <a:r>
              <a:rPr sz="1400" b="1" spc="33" dirty="0">
                <a:solidFill>
                  <a:srgbClr val="77787B"/>
                </a:solidFill>
                <a:latin typeface="Arial"/>
                <a:cs typeface="Arial"/>
              </a:rPr>
              <a:t> </a:t>
            </a:r>
            <a:r>
              <a:rPr sz="1400" b="1" spc="-27" dirty="0">
                <a:solidFill>
                  <a:srgbClr val="77787B"/>
                </a:solidFill>
                <a:latin typeface="Arial"/>
                <a:cs typeface="Arial"/>
              </a:rPr>
              <a:t>imputed</a:t>
            </a:r>
            <a:r>
              <a:rPr sz="1400" b="1" spc="33" dirty="0">
                <a:solidFill>
                  <a:srgbClr val="77787B"/>
                </a:solidFill>
                <a:latin typeface="Arial"/>
                <a:cs typeface="Arial"/>
              </a:rPr>
              <a:t> </a:t>
            </a:r>
            <a:r>
              <a:rPr sz="1400" b="1" spc="-13" dirty="0">
                <a:solidFill>
                  <a:srgbClr val="77787B"/>
                </a:solidFill>
                <a:latin typeface="Arial"/>
                <a:cs typeface="Arial"/>
              </a:rPr>
              <a:t>data?</a:t>
            </a:r>
            <a:endParaRPr sz="1400" dirty="0">
              <a:latin typeface="Arial"/>
              <a:cs typeface="Arial"/>
            </a:endParaRPr>
          </a:p>
          <a:p>
            <a:pPr marL="420377" marR="103399" indent="-195780">
              <a:lnSpc>
                <a:spcPct val="102600"/>
              </a:lnSpc>
              <a:spcBef>
                <a:spcPts val="400"/>
              </a:spcBef>
            </a:pPr>
            <a:r>
              <a:rPr sz="2000" spc="-650" baseline="5050" dirty="0">
                <a:solidFill>
                  <a:srgbClr val="006794"/>
                </a:solidFill>
                <a:latin typeface="Cambria"/>
                <a:cs typeface="Cambria"/>
              </a:rPr>
              <a:t>▸</a:t>
            </a:r>
            <a:r>
              <a:rPr sz="2000" spc="530" baseline="5050" dirty="0">
                <a:solidFill>
                  <a:srgbClr val="006794"/>
                </a:solidFill>
                <a:latin typeface="Cambria"/>
                <a:cs typeface="Cambria"/>
              </a:rPr>
              <a:t> </a:t>
            </a:r>
            <a:r>
              <a:rPr sz="1400" dirty="0">
                <a:solidFill>
                  <a:srgbClr val="77787B"/>
                </a:solidFill>
                <a:latin typeface="Tahoma"/>
                <a:cs typeface="Tahoma"/>
              </a:rPr>
              <a:t>Multiple</a:t>
            </a:r>
            <a:r>
              <a:rPr sz="1400" spc="-73" dirty="0">
                <a:solidFill>
                  <a:srgbClr val="77787B"/>
                </a:solidFill>
                <a:latin typeface="Tahoma"/>
                <a:cs typeface="Tahoma"/>
              </a:rPr>
              <a:t> </a:t>
            </a:r>
            <a:r>
              <a:rPr sz="1400" spc="-33" dirty="0">
                <a:solidFill>
                  <a:srgbClr val="77787B"/>
                </a:solidFill>
                <a:latin typeface="Tahoma"/>
                <a:cs typeface="Tahoma"/>
              </a:rPr>
              <a:t>imputation</a:t>
            </a:r>
            <a:r>
              <a:rPr sz="1400" spc="-27" dirty="0">
                <a:solidFill>
                  <a:srgbClr val="77787B"/>
                </a:solidFill>
                <a:latin typeface="Tahoma"/>
                <a:cs typeface="Tahoma"/>
              </a:rPr>
              <a:t> </a:t>
            </a:r>
            <a:r>
              <a:rPr sz="1400" spc="-40" dirty="0">
                <a:solidFill>
                  <a:srgbClr val="77787B"/>
                </a:solidFill>
                <a:latin typeface="Tahoma"/>
                <a:cs typeface="Tahoma"/>
              </a:rPr>
              <a:t>yields</a:t>
            </a:r>
            <a:r>
              <a:rPr sz="1400" spc="-27" dirty="0">
                <a:solidFill>
                  <a:srgbClr val="77787B"/>
                </a:solidFill>
                <a:latin typeface="Tahoma"/>
                <a:cs typeface="Tahoma"/>
              </a:rPr>
              <a:t> multiple </a:t>
            </a:r>
            <a:r>
              <a:rPr sz="1400" spc="-60" dirty="0">
                <a:solidFill>
                  <a:srgbClr val="77787B"/>
                </a:solidFill>
                <a:latin typeface="Tahoma"/>
                <a:cs typeface="Tahoma"/>
              </a:rPr>
              <a:t>outcomes</a:t>
            </a:r>
            <a:r>
              <a:rPr sz="1400" spc="-27" dirty="0">
                <a:solidFill>
                  <a:srgbClr val="77787B"/>
                </a:solidFill>
                <a:latin typeface="Tahoma"/>
                <a:cs typeface="Tahoma"/>
              </a:rPr>
              <a:t> from </a:t>
            </a:r>
            <a:r>
              <a:rPr sz="1400" dirty="0">
                <a:solidFill>
                  <a:srgbClr val="77787B"/>
                </a:solidFill>
                <a:latin typeface="Tahoma"/>
                <a:cs typeface="Tahoma"/>
              </a:rPr>
              <a:t>a</a:t>
            </a:r>
            <a:r>
              <a:rPr sz="1400" spc="-27" dirty="0">
                <a:solidFill>
                  <a:srgbClr val="77787B"/>
                </a:solidFill>
                <a:latin typeface="Tahoma"/>
                <a:cs typeface="Tahoma"/>
              </a:rPr>
              <a:t> </a:t>
            </a:r>
            <a:r>
              <a:rPr sz="1400" spc="-60" dirty="0">
                <a:solidFill>
                  <a:srgbClr val="77787B"/>
                </a:solidFill>
                <a:latin typeface="Tahoma"/>
                <a:cs typeface="Tahoma"/>
              </a:rPr>
              <a:t>random </a:t>
            </a:r>
            <a:r>
              <a:rPr sz="1400" spc="-67" dirty="0">
                <a:solidFill>
                  <a:srgbClr val="77787B"/>
                </a:solidFill>
                <a:latin typeface="Tahoma"/>
                <a:cs typeface="Tahoma"/>
              </a:rPr>
              <a:t>process,</a:t>
            </a:r>
            <a:r>
              <a:rPr sz="1400" spc="-20" dirty="0">
                <a:solidFill>
                  <a:srgbClr val="77787B"/>
                </a:solidFill>
                <a:latin typeface="Tahoma"/>
                <a:cs typeface="Tahoma"/>
              </a:rPr>
              <a:t> </a:t>
            </a:r>
            <a:r>
              <a:rPr sz="1400" dirty="0">
                <a:solidFill>
                  <a:srgbClr val="77787B"/>
                </a:solidFill>
                <a:latin typeface="Tahoma"/>
                <a:cs typeface="Tahoma"/>
              </a:rPr>
              <a:t>it</a:t>
            </a:r>
            <a:r>
              <a:rPr sz="1400" spc="-20" dirty="0">
                <a:solidFill>
                  <a:srgbClr val="77787B"/>
                </a:solidFill>
                <a:latin typeface="Tahoma"/>
                <a:cs typeface="Tahoma"/>
              </a:rPr>
              <a:t> </a:t>
            </a:r>
            <a:r>
              <a:rPr sz="1400" spc="-53" dirty="0">
                <a:solidFill>
                  <a:srgbClr val="77787B"/>
                </a:solidFill>
                <a:latin typeface="Tahoma"/>
                <a:cs typeface="Tahoma"/>
              </a:rPr>
              <a:t>supports</a:t>
            </a:r>
            <a:r>
              <a:rPr sz="1400" spc="-20" dirty="0">
                <a:solidFill>
                  <a:srgbClr val="77787B"/>
                </a:solidFill>
                <a:latin typeface="Tahoma"/>
                <a:cs typeface="Tahoma"/>
              </a:rPr>
              <a:t> </a:t>
            </a:r>
            <a:r>
              <a:rPr sz="1400" spc="-80" dirty="0">
                <a:solidFill>
                  <a:srgbClr val="77787B"/>
                </a:solidFill>
                <a:latin typeface="Tahoma"/>
                <a:cs typeface="Tahoma"/>
              </a:rPr>
              <a:t>more</a:t>
            </a:r>
            <a:r>
              <a:rPr sz="1400" spc="-20" dirty="0">
                <a:solidFill>
                  <a:srgbClr val="77787B"/>
                </a:solidFill>
                <a:latin typeface="Tahoma"/>
                <a:cs typeface="Tahoma"/>
              </a:rPr>
              <a:t> </a:t>
            </a:r>
            <a:r>
              <a:rPr sz="1400" spc="-40" dirty="0">
                <a:solidFill>
                  <a:srgbClr val="77787B"/>
                </a:solidFill>
                <a:latin typeface="Tahoma"/>
                <a:cs typeface="Tahoma"/>
              </a:rPr>
              <a:t>efficient</a:t>
            </a:r>
            <a:r>
              <a:rPr sz="1400" spc="-27" dirty="0">
                <a:solidFill>
                  <a:srgbClr val="77787B"/>
                </a:solidFill>
                <a:latin typeface="Tahoma"/>
                <a:cs typeface="Tahoma"/>
              </a:rPr>
              <a:t> </a:t>
            </a:r>
            <a:r>
              <a:rPr sz="1400" spc="-33" dirty="0">
                <a:solidFill>
                  <a:srgbClr val="77787B"/>
                </a:solidFill>
                <a:latin typeface="Tahoma"/>
                <a:cs typeface="Tahoma"/>
              </a:rPr>
              <a:t>estimation</a:t>
            </a:r>
            <a:r>
              <a:rPr sz="1400" spc="-13" dirty="0">
                <a:solidFill>
                  <a:srgbClr val="77787B"/>
                </a:solidFill>
                <a:latin typeface="Tahoma"/>
                <a:cs typeface="Tahoma"/>
              </a:rPr>
              <a:t> </a:t>
            </a:r>
            <a:r>
              <a:rPr sz="1400" spc="-27" dirty="0">
                <a:solidFill>
                  <a:srgbClr val="77787B"/>
                </a:solidFill>
                <a:latin typeface="Tahoma"/>
                <a:cs typeface="Tahoma"/>
              </a:rPr>
              <a:t>than</a:t>
            </a:r>
            <a:endParaRPr sz="1400" dirty="0">
              <a:latin typeface="Tahoma"/>
              <a:cs typeface="Tahoma"/>
            </a:endParaRPr>
          </a:p>
          <a:p>
            <a:pPr marL="420377">
              <a:spcBef>
                <a:spcPts val="47"/>
              </a:spcBef>
            </a:pPr>
            <a:r>
              <a:rPr sz="1400" spc="-60" dirty="0">
                <a:solidFill>
                  <a:srgbClr val="77787B"/>
                </a:solidFill>
                <a:latin typeface="Tahoma"/>
                <a:cs typeface="Tahoma"/>
              </a:rPr>
              <a:t>singly-</a:t>
            </a:r>
            <a:r>
              <a:rPr sz="1400" spc="-47" dirty="0">
                <a:solidFill>
                  <a:srgbClr val="77787B"/>
                </a:solidFill>
                <a:latin typeface="Tahoma"/>
                <a:cs typeface="Tahoma"/>
              </a:rPr>
              <a:t>imputed</a:t>
            </a:r>
            <a:r>
              <a:rPr sz="1400" spc="13" dirty="0">
                <a:solidFill>
                  <a:srgbClr val="77787B"/>
                </a:solidFill>
                <a:latin typeface="Tahoma"/>
                <a:cs typeface="Tahoma"/>
              </a:rPr>
              <a:t> </a:t>
            </a:r>
            <a:r>
              <a:rPr sz="1400" spc="-27" dirty="0">
                <a:solidFill>
                  <a:srgbClr val="77787B"/>
                </a:solidFill>
                <a:latin typeface="Tahoma"/>
                <a:cs typeface="Tahoma"/>
              </a:rPr>
              <a:t>data</a:t>
            </a:r>
            <a:endParaRPr sz="1400" dirty="0">
              <a:latin typeface="Tahoma"/>
              <a:cs typeface="Tahoma"/>
            </a:endParaRPr>
          </a:p>
          <a:p>
            <a:pPr marL="420377" marR="328842" indent="-195780">
              <a:lnSpc>
                <a:spcPct val="102600"/>
              </a:lnSpc>
              <a:spcBef>
                <a:spcPts val="400"/>
              </a:spcBef>
            </a:pPr>
            <a:r>
              <a:rPr sz="2000" spc="-650" baseline="5050" dirty="0">
                <a:solidFill>
                  <a:srgbClr val="006794"/>
                </a:solidFill>
                <a:latin typeface="Cambria"/>
                <a:cs typeface="Cambria"/>
              </a:rPr>
              <a:t>▸</a:t>
            </a:r>
            <a:r>
              <a:rPr sz="2000" spc="530" baseline="5050" dirty="0">
                <a:solidFill>
                  <a:srgbClr val="006794"/>
                </a:solidFill>
                <a:latin typeface="Cambria"/>
                <a:cs typeface="Cambria"/>
              </a:rPr>
              <a:t> </a:t>
            </a:r>
            <a:r>
              <a:rPr sz="1400" dirty="0">
                <a:solidFill>
                  <a:srgbClr val="77787B"/>
                </a:solidFill>
                <a:latin typeface="Tahoma"/>
                <a:cs typeface="Tahoma"/>
              </a:rPr>
              <a:t>Multiple</a:t>
            </a:r>
            <a:r>
              <a:rPr sz="1400" spc="-27" dirty="0">
                <a:solidFill>
                  <a:srgbClr val="77787B"/>
                </a:solidFill>
                <a:latin typeface="Tahoma"/>
                <a:cs typeface="Tahoma"/>
              </a:rPr>
              <a:t> </a:t>
            </a:r>
            <a:r>
              <a:rPr sz="1400" spc="-33" dirty="0">
                <a:solidFill>
                  <a:srgbClr val="77787B"/>
                </a:solidFill>
                <a:latin typeface="Tahoma"/>
                <a:cs typeface="Tahoma"/>
              </a:rPr>
              <a:t>imputation</a:t>
            </a:r>
            <a:r>
              <a:rPr sz="1400" spc="-7" dirty="0">
                <a:solidFill>
                  <a:srgbClr val="77787B"/>
                </a:solidFill>
                <a:latin typeface="Tahoma"/>
                <a:cs typeface="Tahoma"/>
              </a:rPr>
              <a:t> </a:t>
            </a:r>
            <a:r>
              <a:rPr sz="1400" spc="-47" dirty="0">
                <a:solidFill>
                  <a:srgbClr val="77787B"/>
                </a:solidFill>
                <a:latin typeface="Tahoma"/>
                <a:cs typeface="Tahoma"/>
              </a:rPr>
              <a:t>allows</a:t>
            </a:r>
            <a:r>
              <a:rPr sz="1400" spc="-13" dirty="0">
                <a:solidFill>
                  <a:srgbClr val="77787B"/>
                </a:solidFill>
                <a:latin typeface="Tahoma"/>
                <a:cs typeface="Tahoma"/>
              </a:rPr>
              <a:t> </a:t>
            </a:r>
            <a:r>
              <a:rPr sz="1400" spc="-87" dirty="0">
                <a:solidFill>
                  <a:srgbClr val="77787B"/>
                </a:solidFill>
                <a:latin typeface="Tahoma"/>
                <a:cs typeface="Tahoma"/>
              </a:rPr>
              <a:t>users</a:t>
            </a:r>
            <a:r>
              <a:rPr sz="1400" spc="-13" dirty="0">
                <a:solidFill>
                  <a:srgbClr val="77787B"/>
                </a:solidFill>
                <a:latin typeface="Tahoma"/>
                <a:cs typeface="Tahoma"/>
              </a:rPr>
              <a:t> </a:t>
            </a:r>
            <a:r>
              <a:rPr sz="1400" dirty="0">
                <a:solidFill>
                  <a:srgbClr val="77787B"/>
                </a:solidFill>
                <a:latin typeface="Tahoma"/>
                <a:cs typeface="Tahoma"/>
              </a:rPr>
              <a:t>to</a:t>
            </a:r>
            <a:r>
              <a:rPr sz="1400" spc="-7" dirty="0">
                <a:solidFill>
                  <a:srgbClr val="77787B"/>
                </a:solidFill>
                <a:latin typeface="Tahoma"/>
                <a:cs typeface="Tahoma"/>
              </a:rPr>
              <a:t> </a:t>
            </a:r>
            <a:r>
              <a:rPr sz="1400" spc="-73" dirty="0">
                <a:solidFill>
                  <a:srgbClr val="77787B"/>
                </a:solidFill>
                <a:latin typeface="Tahoma"/>
                <a:cs typeface="Tahoma"/>
              </a:rPr>
              <a:t>make</a:t>
            </a:r>
            <a:r>
              <a:rPr sz="1400" spc="-13" dirty="0">
                <a:solidFill>
                  <a:srgbClr val="77787B"/>
                </a:solidFill>
                <a:latin typeface="Tahoma"/>
                <a:cs typeface="Tahoma"/>
              </a:rPr>
              <a:t> straightforward </a:t>
            </a:r>
            <a:r>
              <a:rPr sz="1400" spc="-47" dirty="0">
                <a:solidFill>
                  <a:srgbClr val="77787B"/>
                </a:solidFill>
                <a:latin typeface="Tahoma"/>
                <a:cs typeface="Tahoma"/>
              </a:rPr>
              <a:t>estimates</a:t>
            </a:r>
            <a:r>
              <a:rPr sz="1400" spc="-73" dirty="0">
                <a:solidFill>
                  <a:srgbClr val="77787B"/>
                </a:solidFill>
                <a:latin typeface="Tahoma"/>
                <a:cs typeface="Tahoma"/>
              </a:rPr>
              <a:t> </a:t>
            </a:r>
            <a:r>
              <a:rPr sz="1400" dirty="0">
                <a:solidFill>
                  <a:srgbClr val="77787B"/>
                </a:solidFill>
                <a:latin typeface="Tahoma"/>
                <a:cs typeface="Tahoma"/>
              </a:rPr>
              <a:t>of</a:t>
            </a:r>
            <a:r>
              <a:rPr sz="1400" spc="-40" dirty="0">
                <a:solidFill>
                  <a:srgbClr val="77787B"/>
                </a:solidFill>
                <a:latin typeface="Tahoma"/>
                <a:cs typeface="Tahoma"/>
              </a:rPr>
              <a:t> </a:t>
            </a:r>
            <a:r>
              <a:rPr sz="1400" spc="-13" dirty="0">
                <a:solidFill>
                  <a:srgbClr val="77787B"/>
                </a:solidFill>
                <a:latin typeface="Tahoma"/>
                <a:cs typeface="Tahoma"/>
              </a:rPr>
              <a:t>the</a:t>
            </a:r>
            <a:r>
              <a:rPr sz="1400" spc="-47" dirty="0">
                <a:solidFill>
                  <a:srgbClr val="77787B"/>
                </a:solidFill>
                <a:latin typeface="Tahoma"/>
                <a:cs typeface="Tahoma"/>
              </a:rPr>
              <a:t> </a:t>
            </a:r>
            <a:r>
              <a:rPr sz="1400" spc="-93" dirty="0">
                <a:solidFill>
                  <a:srgbClr val="77787B"/>
                </a:solidFill>
                <a:latin typeface="Tahoma"/>
                <a:cs typeface="Tahoma"/>
              </a:rPr>
              <a:t>degree</a:t>
            </a:r>
            <a:r>
              <a:rPr sz="1400" spc="-20" dirty="0">
                <a:solidFill>
                  <a:srgbClr val="77787B"/>
                </a:solidFill>
                <a:latin typeface="Tahoma"/>
                <a:cs typeface="Tahoma"/>
              </a:rPr>
              <a:t> </a:t>
            </a:r>
            <a:r>
              <a:rPr sz="1400" dirty="0">
                <a:solidFill>
                  <a:srgbClr val="77787B"/>
                </a:solidFill>
                <a:latin typeface="Tahoma"/>
                <a:cs typeface="Tahoma"/>
              </a:rPr>
              <a:t>of</a:t>
            </a:r>
            <a:r>
              <a:rPr sz="1400" spc="-47" dirty="0">
                <a:solidFill>
                  <a:srgbClr val="77787B"/>
                </a:solidFill>
                <a:latin typeface="Tahoma"/>
                <a:cs typeface="Tahoma"/>
              </a:rPr>
              <a:t> uncertainty </a:t>
            </a:r>
            <a:r>
              <a:rPr sz="1400" spc="-53" dirty="0">
                <a:solidFill>
                  <a:srgbClr val="77787B"/>
                </a:solidFill>
                <a:latin typeface="Tahoma"/>
                <a:cs typeface="Tahoma"/>
              </a:rPr>
              <a:t>associated</a:t>
            </a:r>
            <a:r>
              <a:rPr sz="1400" spc="-47" dirty="0">
                <a:solidFill>
                  <a:srgbClr val="77787B"/>
                </a:solidFill>
                <a:latin typeface="Tahoma"/>
                <a:cs typeface="Tahoma"/>
              </a:rPr>
              <a:t> </a:t>
            </a:r>
            <a:r>
              <a:rPr sz="1400" dirty="0">
                <a:solidFill>
                  <a:srgbClr val="77787B"/>
                </a:solidFill>
                <a:latin typeface="Tahoma"/>
                <a:cs typeface="Tahoma"/>
              </a:rPr>
              <a:t>with</a:t>
            </a:r>
            <a:r>
              <a:rPr sz="1400" spc="-40" dirty="0">
                <a:solidFill>
                  <a:srgbClr val="77787B"/>
                </a:solidFill>
                <a:latin typeface="Tahoma"/>
                <a:cs typeface="Tahoma"/>
              </a:rPr>
              <a:t> </a:t>
            </a:r>
            <a:r>
              <a:rPr sz="1400" spc="-33" dirty="0">
                <a:solidFill>
                  <a:srgbClr val="77787B"/>
                </a:solidFill>
                <a:latin typeface="Tahoma"/>
                <a:cs typeface="Tahoma"/>
              </a:rPr>
              <a:t>the </a:t>
            </a:r>
            <a:r>
              <a:rPr sz="1400" spc="-53" dirty="0">
                <a:solidFill>
                  <a:srgbClr val="77787B"/>
                </a:solidFill>
                <a:latin typeface="Tahoma"/>
                <a:cs typeface="Tahoma"/>
              </a:rPr>
              <a:t>missing</a:t>
            </a:r>
            <a:r>
              <a:rPr sz="1400" spc="-47" dirty="0">
                <a:solidFill>
                  <a:srgbClr val="77787B"/>
                </a:solidFill>
                <a:latin typeface="Tahoma"/>
                <a:cs typeface="Tahoma"/>
              </a:rPr>
              <a:t> </a:t>
            </a:r>
            <a:r>
              <a:rPr sz="1400" spc="-13" dirty="0">
                <a:solidFill>
                  <a:srgbClr val="77787B"/>
                </a:solidFill>
                <a:latin typeface="Tahoma"/>
                <a:cs typeface="Tahoma"/>
              </a:rPr>
              <a:t>information</a:t>
            </a:r>
            <a:endParaRPr sz="1400" dirty="0">
              <a:latin typeface="Tahoma"/>
              <a:cs typeface="Tahoma"/>
            </a:endParaRPr>
          </a:p>
          <a:p>
            <a:pPr marL="420377" marR="40682" indent="-195780">
              <a:lnSpc>
                <a:spcPct val="102600"/>
              </a:lnSpc>
              <a:spcBef>
                <a:spcPts val="394"/>
              </a:spcBef>
            </a:pPr>
            <a:r>
              <a:rPr sz="2000" spc="-650" baseline="5050" dirty="0">
                <a:solidFill>
                  <a:srgbClr val="006794"/>
                </a:solidFill>
                <a:latin typeface="Cambria"/>
                <a:cs typeface="Cambria"/>
              </a:rPr>
              <a:t>▸</a:t>
            </a:r>
            <a:r>
              <a:rPr sz="2000" spc="530" baseline="5050" dirty="0">
                <a:solidFill>
                  <a:srgbClr val="006794"/>
                </a:solidFill>
                <a:latin typeface="Cambria"/>
                <a:cs typeface="Cambria"/>
              </a:rPr>
              <a:t> </a:t>
            </a:r>
            <a:r>
              <a:rPr sz="1400" dirty="0">
                <a:solidFill>
                  <a:srgbClr val="77787B"/>
                </a:solidFill>
                <a:latin typeface="Tahoma"/>
                <a:cs typeface="Tahoma"/>
              </a:rPr>
              <a:t>Be</a:t>
            </a:r>
            <a:r>
              <a:rPr sz="1400" spc="-107" dirty="0">
                <a:solidFill>
                  <a:srgbClr val="77787B"/>
                </a:solidFill>
                <a:latin typeface="Tahoma"/>
                <a:cs typeface="Tahoma"/>
              </a:rPr>
              <a:t> </a:t>
            </a:r>
            <a:r>
              <a:rPr sz="1400" spc="-40" dirty="0">
                <a:solidFill>
                  <a:srgbClr val="77787B"/>
                </a:solidFill>
                <a:latin typeface="Tahoma"/>
                <a:cs typeface="Tahoma"/>
              </a:rPr>
              <a:t>cautious </a:t>
            </a:r>
            <a:r>
              <a:rPr sz="1400" dirty="0">
                <a:solidFill>
                  <a:srgbClr val="77787B"/>
                </a:solidFill>
                <a:latin typeface="Tahoma"/>
                <a:cs typeface="Tahoma"/>
              </a:rPr>
              <a:t>in</a:t>
            </a:r>
            <a:r>
              <a:rPr sz="1400" spc="-40" dirty="0">
                <a:solidFill>
                  <a:srgbClr val="77787B"/>
                </a:solidFill>
                <a:latin typeface="Tahoma"/>
                <a:cs typeface="Tahoma"/>
              </a:rPr>
              <a:t> </a:t>
            </a:r>
            <a:r>
              <a:rPr sz="1400" spc="-13" dirty="0">
                <a:solidFill>
                  <a:srgbClr val="77787B"/>
                </a:solidFill>
                <a:latin typeface="Tahoma"/>
                <a:cs typeface="Tahoma"/>
              </a:rPr>
              <a:t>the</a:t>
            </a:r>
            <a:r>
              <a:rPr sz="1400" spc="-40" dirty="0">
                <a:solidFill>
                  <a:srgbClr val="77787B"/>
                </a:solidFill>
                <a:latin typeface="Tahoma"/>
                <a:cs typeface="Tahoma"/>
              </a:rPr>
              <a:t> </a:t>
            </a:r>
            <a:r>
              <a:rPr sz="1400" spc="-33" dirty="0">
                <a:solidFill>
                  <a:srgbClr val="77787B"/>
                </a:solidFill>
                <a:latin typeface="Tahoma"/>
                <a:cs typeface="Tahoma"/>
              </a:rPr>
              <a:t>treatment </a:t>
            </a:r>
            <a:r>
              <a:rPr sz="1400" dirty="0">
                <a:solidFill>
                  <a:srgbClr val="77787B"/>
                </a:solidFill>
                <a:latin typeface="Tahoma"/>
                <a:cs typeface="Tahoma"/>
              </a:rPr>
              <a:t>of</a:t>
            </a:r>
            <a:r>
              <a:rPr sz="1400" spc="-40" dirty="0">
                <a:solidFill>
                  <a:srgbClr val="77787B"/>
                </a:solidFill>
                <a:latin typeface="Tahoma"/>
                <a:cs typeface="Tahoma"/>
              </a:rPr>
              <a:t> </a:t>
            </a:r>
            <a:r>
              <a:rPr sz="1400" spc="-13" dirty="0">
                <a:solidFill>
                  <a:srgbClr val="77787B"/>
                </a:solidFill>
                <a:latin typeface="Tahoma"/>
                <a:cs typeface="Tahoma"/>
              </a:rPr>
              <a:t>the</a:t>
            </a:r>
            <a:r>
              <a:rPr sz="1400" spc="-40" dirty="0">
                <a:solidFill>
                  <a:srgbClr val="77787B"/>
                </a:solidFill>
                <a:latin typeface="Tahoma"/>
                <a:cs typeface="Tahoma"/>
              </a:rPr>
              <a:t> </a:t>
            </a:r>
            <a:r>
              <a:rPr sz="1400" spc="-33" dirty="0">
                <a:solidFill>
                  <a:srgbClr val="77787B"/>
                </a:solidFill>
                <a:latin typeface="Tahoma"/>
                <a:cs typeface="Tahoma"/>
              </a:rPr>
              <a:t>implicates</a:t>
            </a:r>
            <a:r>
              <a:rPr sz="1400" spc="-40" dirty="0">
                <a:solidFill>
                  <a:srgbClr val="77787B"/>
                </a:solidFill>
                <a:latin typeface="Tahoma"/>
                <a:cs typeface="Tahoma"/>
              </a:rPr>
              <a:t> </a:t>
            </a:r>
            <a:r>
              <a:rPr sz="1400" spc="-13" dirty="0">
                <a:solidFill>
                  <a:srgbClr val="77787B"/>
                </a:solidFill>
                <a:latin typeface="Tahoma"/>
                <a:cs typeface="Tahoma"/>
              </a:rPr>
              <a:t>while </a:t>
            </a:r>
            <a:r>
              <a:rPr sz="1400" spc="-40" dirty="0">
                <a:solidFill>
                  <a:srgbClr val="77787B"/>
                </a:solidFill>
                <a:latin typeface="Tahoma"/>
                <a:cs typeface="Tahoma"/>
              </a:rPr>
              <a:t>estimating</a:t>
            </a:r>
            <a:r>
              <a:rPr sz="1400" spc="-60" dirty="0">
                <a:solidFill>
                  <a:srgbClr val="77787B"/>
                </a:solidFill>
                <a:latin typeface="Tahoma"/>
                <a:cs typeface="Tahoma"/>
              </a:rPr>
              <a:t> </a:t>
            </a:r>
            <a:r>
              <a:rPr sz="1400" spc="-67" dirty="0">
                <a:solidFill>
                  <a:srgbClr val="77787B"/>
                </a:solidFill>
                <a:latin typeface="Tahoma"/>
                <a:cs typeface="Tahoma"/>
              </a:rPr>
              <a:t>regressions.</a:t>
            </a:r>
            <a:r>
              <a:rPr sz="1400" spc="87" dirty="0">
                <a:solidFill>
                  <a:srgbClr val="77787B"/>
                </a:solidFill>
                <a:latin typeface="Tahoma"/>
                <a:cs typeface="Tahoma"/>
              </a:rPr>
              <a:t> </a:t>
            </a:r>
            <a:r>
              <a:rPr lang="en-US" sz="1400" dirty="0">
                <a:solidFill>
                  <a:srgbClr val="77787B"/>
                </a:solidFill>
                <a:latin typeface="Tahoma"/>
                <a:cs typeface="Tahoma"/>
              </a:rPr>
              <a:t>Many</a:t>
            </a:r>
            <a:r>
              <a:rPr lang="en-US" sz="1400" spc="-47" dirty="0">
                <a:solidFill>
                  <a:srgbClr val="77787B"/>
                </a:solidFill>
                <a:latin typeface="Tahoma"/>
                <a:cs typeface="Tahoma"/>
              </a:rPr>
              <a:t> </a:t>
            </a:r>
            <a:r>
              <a:rPr lang="en-US" sz="1400" spc="-67" dirty="0">
                <a:solidFill>
                  <a:srgbClr val="77787B"/>
                </a:solidFill>
                <a:latin typeface="Tahoma"/>
                <a:cs typeface="Tahoma"/>
              </a:rPr>
              <a:t>regression</a:t>
            </a:r>
            <a:r>
              <a:rPr lang="en-US" sz="1400" spc="-47" dirty="0">
                <a:solidFill>
                  <a:srgbClr val="77787B"/>
                </a:solidFill>
                <a:latin typeface="Tahoma"/>
                <a:cs typeface="Tahoma"/>
              </a:rPr>
              <a:t> </a:t>
            </a:r>
            <a:r>
              <a:rPr lang="en-US" sz="1400" spc="-73" dirty="0">
                <a:solidFill>
                  <a:srgbClr val="77787B"/>
                </a:solidFill>
                <a:latin typeface="Tahoma"/>
                <a:cs typeface="Tahoma"/>
              </a:rPr>
              <a:t>packages</a:t>
            </a:r>
            <a:r>
              <a:rPr lang="en-US" sz="1400" spc="-47" dirty="0">
                <a:solidFill>
                  <a:srgbClr val="77787B"/>
                </a:solidFill>
                <a:latin typeface="Tahoma"/>
                <a:cs typeface="Tahoma"/>
              </a:rPr>
              <a:t> </a:t>
            </a:r>
            <a:r>
              <a:rPr lang="en-US" sz="1400" dirty="0">
                <a:solidFill>
                  <a:srgbClr val="77787B"/>
                </a:solidFill>
                <a:latin typeface="Tahoma"/>
                <a:cs typeface="Tahoma"/>
              </a:rPr>
              <a:t>will</a:t>
            </a:r>
            <a:r>
              <a:rPr lang="en-US" sz="1400" spc="-40" dirty="0">
                <a:solidFill>
                  <a:srgbClr val="77787B"/>
                </a:solidFill>
                <a:latin typeface="Tahoma"/>
                <a:cs typeface="Tahoma"/>
              </a:rPr>
              <a:t> </a:t>
            </a:r>
            <a:r>
              <a:rPr lang="en-US" sz="1400" spc="-13" dirty="0">
                <a:solidFill>
                  <a:srgbClr val="77787B"/>
                </a:solidFill>
                <a:latin typeface="Tahoma"/>
                <a:cs typeface="Tahoma"/>
              </a:rPr>
              <a:t>treat </a:t>
            </a:r>
            <a:r>
              <a:rPr lang="en-US" sz="1400" spc="-53" dirty="0">
                <a:solidFill>
                  <a:srgbClr val="77787B"/>
                </a:solidFill>
                <a:latin typeface="Tahoma"/>
                <a:cs typeface="Tahoma"/>
              </a:rPr>
              <a:t>each</a:t>
            </a:r>
            <a:r>
              <a:rPr lang="en-US" sz="1400" spc="-60" dirty="0">
                <a:solidFill>
                  <a:srgbClr val="77787B"/>
                </a:solidFill>
                <a:latin typeface="Tahoma"/>
                <a:cs typeface="Tahoma"/>
              </a:rPr>
              <a:t> </a:t>
            </a:r>
            <a:r>
              <a:rPr lang="en-US" sz="1400" dirty="0">
                <a:solidFill>
                  <a:srgbClr val="77787B"/>
                </a:solidFill>
                <a:latin typeface="Tahoma"/>
                <a:cs typeface="Tahoma"/>
              </a:rPr>
              <a:t>of</a:t>
            </a:r>
            <a:r>
              <a:rPr lang="en-US" sz="1400" spc="-60" dirty="0">
                <a:solidFill>
                  <a:srgbClr val="77787B"/>
                </a:solidFill>
                <a:latin typeface="Tahoma"/>
                <a:cs typeface="Tahoma"/>
              </a:rPr>
              <a:t> </a:t>
            </a:r>
            <a:r>
              <a:rPr lang="en-US" sz="1400" spc="-13" dirty="0">
                <a:solidFill>
                  <a:srgbClr val="77787B"/>
                </a:solidFill>
                <a:latin typeface="Tahoma"/>
                <a:cs typeface="Tahoma"/>
              </a:rPr>
              <a:t>the</a:t>
            </a:r>
            <a:r>
              <a:rPr lang="en-US" sz="1400" spc="-53" dirty="0">
                <a:solidFill>
                  <a:srgbClr val="77787B"/>
                </a:solidFill>
                <a:latin typeface="Tahoma"/>
                <a:cs typeface="Tahoma"/>
              </a:rPr>
              <a:t> </a:t>
            </a:r>
            <a:r>
              <a:rPr lang="en-US" sz="1400" spc="-27" dirty="0">
                <a:solidFill>
                  <a:srgbClr val="77787B"/>
                </a:solidFill>
                <a:latin typeface="Tahoma"/>
                <a:cs typeface="Tahoma"/>
              </a:rPr>
              <a:t>five</a:t>
            </a:r>
            <a:r>
              <a:rPr lang="en-US" sz="1400" spc="-53" dirty="0">
                <a:solidFill>
                  <a:srgbClr val="77787B"/>
                </a:solidFill>
                <a:latin typeface="Tahoma"/>
                <a:cs typeface="Tahoma"/>
              </a:rPr>
              <a:t> </a:t>
            </a:r>
            <a:r>
              <a:rPr lang="en-US" sz="1400" spc="-33" dirty="0">
                <a:solidFill>
                  <a:srgbClr val="77787B"/>
                </a:solidFill>
                <a:latin typeface="Tahoma"/>
                <a:cs typeface="Tahoma"/>
              </a:rPr>
              <a:t>implicates</a:t>
            </a:r>
            <a:r>
              <a:rPr lang="en-US" sz="1400" spc="-60" dirty="0">
                <a:solidFill>
                  <a:srgbClr val="77787B"/>
                </a:solidFill>
                <a:latin typeface="Tahoma"/>
                <a:cs typeface="Tahoma"/>
              </a:rPr>
              <a:t> </a:t>
            </a:r>
            <a:r>
              <a:rPr lang="en-US" sz="1400" spc="-40" dirty="0">
                <a:solidFill>
                  <a:srgbClr val="77787B"/>
                </a:solidFill>
                <a:latin typeface="Tahoma"/>
                <a:cs typeface="Tahoma"/>
              </a:rPr>
              <a:t>as</a:t>
            </a:r>
            <a:r>
              <a:rPr lang="en-US" sz="1400" spc="-60" dirty="0">
                <a:solidFill>
                  <a:srgbClr val="77787B"/>
                </a:solidFill>
                <a:latin typeface="Tahoma"/>
                <a:cs typeface="Tahoma"/>
              </a:rPr>
              <a:t> </a:t>
            </a:r>
            <a:r>
              <a:rPr lang="en-US" sz="1400" dirty="0">
                <a:solidFill>
                  <a:srgbClr val="77787B"/>
                </a:solidFill>
                <a:latin typeface="Tahoma"/>
                <a:cs typeface="Tahoma"/>
              </a:rPr>
              <a:t>an</a:t>
            </a:r>
            <a:r>
              <a:rPr lang="en-US" sz="1400" spc="-53" dirty="0">
                <a:solidFill>
                  <a:srgbClr val="77787B"/>
                </a:solidFill>
                <a:latin typeface="Tahoma"/>
                <a:cs typeface="Tahoma"/>
              </a:rPr>
              <a:t> </a:t>
            </a:r>
            <a:r>
              <a:rPr lang="en-US" sz="1400" spc="-60" dirty="0">
                <a:solidFill>
                  <a:srgbClr val="77787B"/>
                </a:solidFill>
                <a:latin typeface="Tahoma"/>
                <a:cs typeface="Tahoma"/>
              </a:rPr>
              <a:t>independent observation</a:t>
            </a:r>
            <a:r>
              <a:rPr lang="en-US" sz="1400" spc="-53" dirty="0">
                <a:solidFill>
                  <a:srgbClr val="77787B"/>
                </a:solidFill>
                <a:latin typeface="Tahoma"/>
                <a:cs typeface="Tahoma"/>
              </a:rPr>
              <a:t> and </a:t>
            </a:r>
            <a:r>
              <a:rPr lang="en-US" sz="1400" spc="-60" dirty="0">
                <a:solidFill>
                  <a:srgbClr val="77787B"/>
                </a:solidFill>
                <a:latin typeface="Tahoma"/>
                <a:cs typeface="Tahoma"/>
              </a:rPr>
              <a:t>correspondingly</a:t>
            </a:r>
            <a:r>
              <a:rPr lang="en-US" sz="1400" spc="-47" dirty="0">
                <a:solidFill>
                  <a:srgbClr val="77787B"/>
                </a:solidFill>
                <a:latin typeface="Tahoma"/>
                <a:cs typeface="Tahoma"/>
              </a:rPr>
              <a:t> </a:t>
            </a:r>
            <a:r>
              <a:rPr lang="en-US" sz="1400" spc="-27" dirty="0">
                <a:solidFill>
                  <a:srgbClr val="77787B"/>
                </a:solidFill>
                <a:latin typeface="Tahoma"/>
                <a:cs typeface="Tahoma"/>
              </a:rPr>
              <a:t>inflate</a:t>
            </a:r>
            <a:r>
              <a:rPr lang="en-US" sz="1400" spc="-40" dirty="0">
                <a:solidFill>
                  <a:srgbClr val="77787B"/>
                </a:solidFill>
                <a:latin typeface="Tahoma"/>
                <a:cs typeface="Tahoma"/>
              </a:rPr>
              <a:t> </a:t>
            </a:r>
            <a:r>
              <a:rPr lang="en-US" sz="1400" spc="-13" dirty="0">
                <a:solidFill>
                  <a:srgbClr val="77787B"/>
                </a:solidFill>
                <a:latin typeface="Tahoma"/>
                <a:cs typeface="Tahoma"/>
              </a:rPr>
              <a:t>the</a:t>
            </a:r>
            <a:r>
              <a:rPr lang="en-US" sz="1400" spc="-40" dirty="0">
                <a:solidFill>
                  <a:srgbClr val="77787B"/>
                </a:solidFill>
                <a:latin typeface="Tahoma"/>
                <a:cs typeface="Tahoma"/>
              </a:rPr>
              <a:t> </a:t>
            </a:r>
            <a:r>
              <a:rPr lang="en-US" sz="1400" spc="-60" dirty="0">
                <a:solidFill>
                  <a:srgbClr val="77787B"/>
                </a:solidFill>
                <a:latin typeface="Tahoma"/>
                <a:cs typeface="Tahoma"/>
              </a:rPr>
              <a:t>reported</a:t>
            </a:r>
            <a:r>
              <a:rPr lang="en-US" sz="1400" spc="-33" dirty="0">
                <a:solidFill>
                  <a:srgbClr val="77787B"/>
                </a:solidFill>
                <a:latin typeface="Tahoma"/>
                <a:cs typeface="Tahoma"/>
              </a:rPr>
              <a:t> </a:t>
            </a:r>
            <a:r>
              <a:rPr lang="en-US" sz="1400" spc="-47" dirty="0">
                <a:solidFill>
                  <a:srgbClr val="77787B"/>
                </a:solidFill>
                <a:latin typeface="Tahoma"/>
                <a:cs typeface="Tahoma"/>
              </a:rPr>
              <a:t>significance</a:t>
            </a:r>
            <a:r>
              <a:rPr lang="en-US" sz="1400" spc="-40" dirty="0">
                <a:solidFill>
                  <a:srgbClr val="77787B"/>
                </a:solidFill>
                <a:latin typeface="Tahoma"/>
                <a:cs typeface="Tahoma"/>
              </a:rPr>
              <a:t> </a:t>
            </a:r>
            <a:r>
              <a:rPr lang="en-US" sz="1400" dirty="0">
                <a:solidFill>
                  <a:srgbClr val="77787B"/>
                </a:solidFill>
                <a:latin typeface="Tahoma"/>
                <a:cs typeface="Tahoma"/>
              </a:rPr>
              <a:t>of</a:t>
            </a:r>
            <a:r>
              <a:rPr lang="en-US" sz="1400" spc="-40" dirty="0">
                <a:solidFill>
                  <a:srgbClr val="77787B"/>
                </a:solidFill>
                <a:latin typeface="Tahoma"/>
                <a:cs typeface="Tahoma"/>
              </a:rPr>
              <a:t> </a:t>
            </a:r>
            <a:r>
              <a:rPr lang="en-US" sz="1400" spc="-13" dirty="0">
                <a:solidFill>
                  <a:srgbClr val="77787B"/>
                </a:solidFill>
                <a:latin typeface="Tahoma"/>
                <a:cs typeface="Tahoma"/>
              </a:rPr>
              <a:t>results</a:t>
            </a:r>
            <a:endParaRPr sz="1400" dirty="0">
              <a:latin typeface="Tahoma"/>
              <a:cs typeface="Tahoma"/>
            </a:endParaRPr>
          </a:p>
        </p:txBody>
      </p:sp>
    </p:spTree>
  </p:cSld>
  <p:clrMapOvr>
    <a:masterClrMapping/>
  </p:clrMapOvr>
  <p:transition>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4775" y="26724"/>
            <a:ext cx="4876800" cy="310750"/>
          </a:xfrm>
          <a:prstGeom prst="rect">
            <a:avLst/>
          </a:prstGeom>
        </p:spPr>
        <p:txBody>
          <a:bodyPr vert="horz" wrap="square" lIns="0" tIns="22884" rIns="0" bIns="0" rtlCol="0">
            <a:spAutoFit/>
          </a:bodyPr>
          <a:lstStyle/>
          <a:p>
            <a:pPr marL="16951">
              <a:spcBef>
                <a:spcPts val="180"/>
              </a:spcBef>
            </a:pPr>
            <a:r>
              <a:rPr dirty="0"/>
              <a:t>Multiple</a:t>
            </a:r>
            <a:r>
              <a:rPr spc="140" dirty="0"/>
              <a:t> </a:t>
            </a:r>
            <a:r>
              <a:rPr spc="-13" dirty="0"/>
              <a:t>imputations</a:t>
            </a:r>
            <a:r>
              <a:rPr spc="140" dirty="0"/>
              <a:t> </a:t>
            </a:r>
            <a:r>
              <a:rPr dirty="0"/>
              <a:t>in</a:t>
            </a:r>
            <a:r>
              <a:rPr spc="140" dirty="0"/>
              <a:t> </a:t>
            </a:r>
            <a:r>
              <a:rPr dirty="0"/>
              <a:t>the</a:t>
            </a:r>
            <a:r>
              <a:rPr spc="140" dirty="0"/>
              <a:t> </a:t>
            </a:r>
            <a:r>
              <a:rPr dirty="0"/>
              <a:t>LWS</a:t>
            </a:r>
            <a:r>
              <a:rPr spc="140" dirty="0"/>
              <a:t> </a:t>
            </a:r>
            <a:r>
              <a:rPr spc="-13" dirty="0"/>
              <a:t>datasets</a:t>
            </a:r>
          </a:p>
        </p:txBody>
      </p:sp>
      <p:sp>
        <p:nvSpPr>
          <p:cNvPr id="4" name="object 4"/>
          <p:cNvSpPr txBox="1">
            <a:spLocks noGrp="1"/>
          </p:cNvSpPr>
          <p:nvPr>
            <p:ph type="sldNum" sz="quarter" idx="7"/>
          </p:nvPr>
        </p:nvSpPr>
        <p:spPr>
          <a:xfrm>
            <a:off x="7590230" y="3880418"/>
            <a:ext cx="497738" cy="115416"/>
          </a:xfrm>
          <a:prstGeom prst="rect">
            <a:avLst/>
          </a:prstGeom>
        </p:spPr>
        <p:txBody>
          <a:bodyPr vert="horz" wrap="square" lIns="0" tIns="0" rIns="0" bIns="0" rtlCol="0">
            <a:spAutoFit/>
          </a:bodyPr>
          <a:lstStyle/>
          <a:p>
            <a:pPr marL="50852">
              <a:lnSpc>
                <a:spcPts val="901"/>
              </a:lnSpc>
            </a:pPr>
            <a:fld id="{81D60167-4931-47E6-BA6A-407CBD079E47}" type="slidenum">
              <a:rPr spc="-13" dirty="0"/>
              <a:pPr marL="50852">
                <a:lnSpc>
                  <a:spcPts val="901"/>
                </a:lnSpc>
              </a:pPr>
              <a:t>27</a:t>
            </a:fld>
            <a:r>
              <a:rPr spc="-113" dirty="0"/>
              <a:t> </a:t>
            </a:r>
            <a:r>
              <a:rPr spc="120" dirty="0"/>
              <a:t>/</a:t>
            </a:r>
            <a:r>
              <a:rPr spc="-113" dirty="0"/>
              <a:t> </a:t>
            </a:r>
            <a:r>
              <a:rPr spc="-47" dirty="0"/>
              <a:t>80</a:t>
            </a:r>
          </a:p>
        </p:txBody>
      </p:sp>
      <p:sp>
        <p:nvSpPr>
          <p:cNvPr id="3" name="object 3"/>
          <p:cNvSpPr txBox="1"/>
          <p:nvPr/>
        </p:nvSpPr>
        <p:spPr>
          <a:xfrm>
            <a:off x="429636" y="624941"/>
            <a:ext cx="5178477" cy="2290190"/>
          </a:xfrm>
          <a:prstGeom prst="rect">
            <a:avLst/>
          </a:prstGeom>
        </p:spPr>
        <p:txBody>
          <a:bodyPr vert="horz" wrap="square" lIns="0" tIns="73735" rIns="0" bIns="0" rtlCol="0">
            <a:spAutoFit/>
          </a:bodyPr>
          <a:lstStyle/>
          <a:p>
            <a:pPr marL="225444">
              <a:spcBef>
                <a:spcPts val="446"/>
              </a:spcBef>
            </a:pPr>
            <a:r>
              <a:rPr sz="2000" spc="-650" baseline="5050" dirty="0">
                <a:solidFill>
                  <a:srgbClr val="006794"/>
                </a:solidFill>
                <a:latin typeface="Cambria"/>
                <a:cs typeface="Cambria"/>
              </a:rPr>
              <a:t>▸</a:t>
            </a:r>
            <a:r>
              <a:rPr sz="2000" spc="530" baseline="5050" dirty="0">
                <a:solidFill>
                  <a:srgbClr val="006794"/>
                </a:solidFill>
                <a:latin typeface="Cambria"/>
                <a:cs typeface="Cambria"/>
              </a:rPr>
              <a:t> </a:t>
            </a:r>
            <a:r>
              <a:rPr lang="en-US" sz="1400" b="1" dirty="0">
                <a:solidFill>
                  <a:schemeClr val="tx2"/>
                </a:solidFill>
                <a:latin typeface="Tahoma"/>
                <a:cs typeface="Tahoma"/>
              </a:rPr>
              <a:t>mu</a:t>
            </a:r>
            <a:r>
              <a:rPr sz="1400" b="1" dirty="0">
                <a:solidFill>
                  <a:schemeClr val="tx2"/>
                </a:solidFill>
                <a:latin typeface="Tahoma"/>
                <a:cs typeface="Tahoma"/>
              </a:rPr>
              <a:t>ltiple</a:t>
            </a:r>
            <a:r>
              <a:rPr sz="1400" b="1" spc="-7" dirty="0">
                <a:solidFill>
                  <a:schemeClr val="tx2"/>
                </a:solidFill>
                <a:latin typeface="Tahoma"/>
                <a:cs typeface="Tahoma"/>
              </a:rPr>
              <a:t> </a:t>
            </a:r>
            <a:r>
              <a:rPr sz="1400" b="1" spc="-33" dirty="0">
                <a:solidFill>
                  <a:schemeClr val="tx2"/>
                </a:solidFill>
                <a:latin typeface="Tahoma"/>
                <a:cs typeface="Tahoma"/>
              </a:rPr>
              <a:t>imputation</a:t>
            </a:r>
            <a:r>
              <a:rPr sz="1400" b="1" dirty="0">
                <a:solidFill>
                  <a:schemeClr val="tx2"/>
                </a:solidFill>
                <a:latin typeface="Tahoma"/>
                <a:cs typeface="Tahoma"/>
              </a:rPr>
              <a:t> </a:t>
            </a:r>
            <a:r>
              <a:rPr sz="1400" spc="-80" dirty="0">
                <a:solidFill>
                  <a:srgbClr val="77787B"/>
                </a:solidFill>
                <a:latin typeface="Tahoma"/>
                <a:cs typeface="Tahoma"/>
              </a:rPr>
              <a:t>procedure</a:t>
            </a:r>
            <a:r>
              <a:rPr sz="1400" dirty="0">
                <a:solidFill>
                  <a:srgbClr val="77787B"/>
                </a:solidFill>
                <a:latin typeface="Tahoma"/>
                <a:cs typeface="Tahoma"/>
              </a:rPr>
              <a:t> </a:t>
            </a:r>
            <a:r>
              <a:rPr sz="1400" spc="-47" dirty="0">
                <a:solidFill>
                  <a:srgbClr val="77787B"/>
                </a:solidFill>
                <a:latin typeface="Tahoma"/>
                <a:cs typeface="Tahoma"/>
              </a:rPr>
              <a:t>imputes</a:t>
            </a:r>
            <a:r>
              <a:rPr sz="1400" dirty="0">
                <a:solidFill>
                  <a:srgbClr val="77787B"/>
                </a:solidFill>
                <a:latin typeface="Tahoma"/>
                <a:cs typeface="Tahoma"/>
              </a:rPr>
              <a:t> </a:t>
            </a:r>
            <a:r>
              <a:rPr sz="1400" spc="-53" dirty="0">
                <a:solidFill>
                  <a:srgbClr val="77787B"/>
                </a:solidFill>
                <a:latin typeface="Tahoma"/>
                <a:cs typeface="Tahoma"/>
              </a:rPr>
              <a:t>missing</a:t>
            </a:r>
            <a:r>
              <a:rPr sz="1400" dirty="0">
                <a:solidFill>
                  <a:srgbClr val="77787B"/>
                </a:solidFill>
                <a:latin typeface="Tahoma"/>
                <a:cs typeface="Tahoma"/>
              </a:rPr>
              <a:t> </a:t>
            </a:r>
            <a:r>
              <a:rPr sz="1400" spc="-13" dirty="0">
                <a:solidFill>
                  <a:srgbClr val="77787B"/>
                </a:solidFill>
                <a:latin typeface="Tahoma"/>
                <a:cs typeface="Tahoma"/>
              </a:rPr>
              <a:t>values</a:t>
            </a:r>
            <a:r>
              <a:rPr lang="en-US" sz="1400" spc="-13" dirty="0">
                <a:solidFill>
                  <a:srgbClr val="77787B"/>
                </a:solidFill>
                <a:latin typeface="Tahoma"/>
                <a:cs typeface="Tahoma"/>
              </a:rPr>
              <a:t> </a:t>
            </a:r>
            <a:r>
              <a:rPr lang="en-US" sz="1400" spc="-40" dirty="0">
                <a:solidFill>
                  <a:srgbClr val="77787B"/>
                </a:solidFill>
                <a:latin typeface="Tahoma"/>
                <a:cs typeface="Tahoma"/>
              </a:rPr>
              <a:t>yielding</a:t>
            </a:r>
            <a:r>
              <a:rPr lang="en-US" sz="1400" spc="-27" dirty="0">
                <a:solidFill>
                  <a:srgbClr val="77787B"/>
                </a:solidFill>
                <a:latin typeface="Tahoma"/>
                <a:cs typeface="Tahoma"/>
              </a:rPr>
              <a:t> multiple </a:t>
            </a:r>
            <a:r>
              <a:rPr lang="en-US" sz="1400" spc="-60" dirty="0">
                <a:solidFill>
                  <a:srgbClr val="77787B"/>
                </a:solidFill>
                <a:latin typeface="Tahoma"/>
                <a:cs typeface="Tahoma"/>
              </a:rPr>
              <a:t>outcomes</a:t>
            </a:r>
            <a:r>
              <a:rPr lang="en-US" sz="1400" spc="-27" dirty="0">
                <a:solidFill>
                  <a:srgbClr val="77787B"/>
                </a:solidFill>
                <a:latin typeface="Tahoma"/>
                <a:cs typeface="Tahoma"/>
              </a:rPr>
              <a:t> from </a:t>
            </a:r>
            <a:r>
              <a:rPr lang="en-US" sz="1400" dirty="0">
                <a:solidFill>
                  <a:srgbClr val="77787B"/>
                </a:solidFill>
                <a:latin typeface="Tahoma"/>
                <a:cs typeface="Tahoma"/>
              </a:rPr>
              <a:t>a</a:t>
            </a:r>
            <a:r>
              <a:rPr lang="en-US" sz="1400" spc="-27" dirty="0">
                <a:solidFill>
                  <a:srgbClr val="77787B"/>
                </a:solidFill>
                <a:latin typeface="Tahoma"/>
                <a:cs typeface="Tahoma"/>
              </a:rPr>
              <a:t> </a:t>
            </a:r>
            <a:r>
              <a:rPr lang="en-US" sz="1400" spc="-60" dirty="0">
                <a:solidFill>
                  <a:srgbClr val="77787B"/>
                </a:solidFill>
                <a:latin typeface="Tahoma"/>
                <a:cs typeface="Tahoma"/>
              </a:rPr>
              <a:t>random </a:t>
            </a:r>
            <a:r>
              <a:rPr lang="en-US" sz="1400" spc="-67" dirty="0">
                <a:solidFill>
                  <a:srgbClr val="77787B"/>
                </a:solidFill>
                <a:latin typeface="Tahoma"/>
                <a:cs typeface="Tahoma"/>
              </a:rPr>
              <a:t>process</a:t>
            </a:r>
            <a:endParaRPr lang="en-US" sz="1400" spc="-13" dirty="0">
              <a:solidFill>
                <a:srgbClr val="77787B"/>
              </a:solidFill>
              <a:latin typeface="Tahoma"/>
              <a:cs typeface="Tahoma"/>
            </a:endParaRPr>
          </a:p>
          <a:p>
            <a:pPr marL="225444">
              <a:spcBef>
                <a:spcPts val="446"/>
              </a:spcBef>
            </a:pPr>
            <a:endParaRPr sz="1400" dirty="0">
              <a:latin typeface="Tahoma"/>
              <a:cs typeface="Tahoma"/>
            </a:endParaRPr>
          </a:p>
          <a:p>
            <a:pPr marL="420377" marR="40682" indent="-195780">
              <a:lnSpc>
                <a:spcPct val="102600"/>
              </a:lnSpc>
              <a:spcBef>
                <a:spcPts val="394"/>
              </a:spcBef>
            </a:pPr>
            <a:r>
              <a:rPr sz="2000" spc="-650" baseline="5050" dirty="0">
                <a:solidFill>
                  <a:srgbClr val="006794"/>
                </a:solidFill>
                <a:latin typeface="Cambria"/>
                <a:cs typeface="Cambria"/>
              </a:rPr>
              <a:t>▸</a:t>
            </a:r>
            <a:r>
              <a:rPr sz="2000" spc="530" baseline="5050" dirty="0">
                <a:solidFill>
                  <a:srgbClr val="006794"/>
                </a:solidFill>
                <a:latin typeface="Cambria"/>
                <a:cs typeface="Cambria"/>
              </a:rPr>
              <a:t> </a:t>
            </a:r>
            <a:r>
              <a:rPr lang="en-US" sz="1400" dirty="0">
                <a:solidFill>
                  <a:srgbClr val="77787B"/>
                </a:solidFill>
                <a:latin typeface="Tahoma"/>
                <a:cs typeface="Tahoma"/>
              </a:rPr>
              <a:t>t</a:t>
            </a:r>
            <a:r>
              <a:rPr sz="1400" dirty="0">
                <a:solidFill>
                  <a:srgbClr val="77787B"/>
                </a:solidFill>
                <a:latin typeface="Tahoma"/>
                <a:cs typeface="Tahoma"/>
              </a:rPr>
              <a:t>he</a:t>
            </a:r>
            <a:r>
              <a:rPr sz="1400" spc="-73" dirty="0">
                <a:solidFill>
                  <a:srgbClr val="77787B"/>
                </a:solidFill>
                <a:latin typeface="Tahoma"/>
                <a:cs typeface="Tahoma"/>
              </a:rPr>
              <a:t> </a:t>
            </a:r>
            <a:r>
              <a:rPr sz="1400" spc="-40" dirty="0">
                <a:solidFill>
                  <a:srgbClr val="77787B"/>
                </a:solidFill>
                <a:latin typeface="Tahoma"/>
                <a:cs typeface="Tahoma"/>
              </a:rPr>
              <a:t>imputations</a:t>
            </a:r>
            <a:r>
              <a:rPr sz="1400" spc="-27" dirty="0">
                <a:solidFill>
                  <a:srgbClr val="77787B"/>
                </a:solidFill>
                <a:latin typeface="Tahoma"/>
                <a:cs typeface="Tahoma"/>
              </a:rPr>
              <a:t> </a:t>
            </a:r>
            <a:r>
              <a:rPr sz="1400" spc="-80" dirty="0">
                <a:solidFill>
                  <a:srgbClr val="77787B"/>
                </a:solidFill>
                <a:latin typeface="Tahoma"/>
                <a:cs typeface="Tahoma"/>
              </a:rPr>
              <a:t>are</a:t>
            </a:r>
            <a:r>
              <a:rPr sz="1400" spc="-27" dirty="0">
                <a:solidFill>
                  <a:srgbClr val="77787B"/>
                </a:solidFill>
                <a:latin typeface="Tahoma"/>
                <a:cs typeface="Tahoma"/>
              </a:rPr>
              <a:t> </a:t>
            </a:r>
            <a:r>
              <a:rPr sz="1400" spc="-53" dirty="0">
                <a:solidFill>
                  <a:srgbClr val="77787B"/>
                </a:solidFill>
                <a:latin typeface="Tahoma"/>
                <a:cs typeface="Tahoma"/>
              </a:rPr>
              <a:t>stored</a:t>
            </a:r>
            <a:r>
              <a:rPr sz="1400" spc="-27" dirty="0">
                <a:solidFill>
                  <a:srgbClr val="77787B"/>
                </a:solidFill>
                <a:latin typeface="Tahoma"/>
                <a:cs typeface="Tahoma"/>
              </a:rPr>
              <a:t> </a:t>
            </a:r>
            <a:r>
              <a:rPr sz="1400" spc="-40" dirty="0">
                <a:solidFill>
                  <a:srgbClr val="77787B"/>
                </a:solidFill>
                <a:latin typeface="Tahoma"/>
                <a:cs typeface="Tahoma"/>
              </a:rPr>
              <a:t>as</a:t>
            </a:r>
            <a:r>
              <a:rPr sz="1400" spc="-33" dirty="0">
                <a:solidFill>
                  <a:srgbClr val="77787B"/>
                </a:solidFill>
                <a:latin typeface="Tahoma"/>
                <a:cs typeface="Tahoma"/>
              </a:rPr>
              <a:t> </a:t>
            </a:r>
            <a:r>
              <a:rPr sz="1400" dirty="0">
                <a:solidFill>
                  <a:srgbClr val="77787B"/>
                </a:solidFill>
                <a:latin typeface="Tahoma"/>
                <a:cs typeface="Tahoma"/>
              </a:rPr>
              <a:t>5</a:t>
            </a:r>
            <a:r>
              <a:rPr sz="1400" spc="-27" dirty="0">
                <a:solidFill>
                  <a:srgbClr val="77787B"/>
                </a:solidFill>
                <a:latin typeface="Tahoma"/>
                <a:cs typeface="Tahoma"/>
              </a:rPr>
              <a:t> </a:t>
            </a:r>
            <a:r>
              <a:rPr sz="1400" spc="-67" dirty="0">
                <a:solidFill>
                  <a:srgbClr val="77787B"/>
                </a:solidFill>
                <a:latin typeface="Tahoma"/>
                <a:cs typeface="Tahoma"/>
              </a:rPr>
              <a:t>successive</a:t>
            </a:r>
            <a:r>
              <a:rPr sz="1400" spc="-27" dirty="0">
                <a:solidFill>
                  <a:srgbClr val="77787B"/>
                </a:solidFill>
                <a:latin typeface="Tahoma"/>
                <a:cs typeface="Tahoma"/>
              </a:rPr>
              <a:t> </a:t>
            </a:r>
            <a:r>
              <a:rPr sz="1400" spc="-40" dirty="0">
                <a:solidFill>
                  <a:srgbClr val="77787B"/>
                </a:solidFill>
                <a:latin typeface="Tahoma"/>
                <a:cs typeface="Tahoma"/>
              </a:rPr>
              <a:t>implicates </a:t>
            </a:r>
            <a:r>
              <a:rPr sz="1400" dirty="0">
                <a:solidFill>
                  <a:srgbClr val="77787B"/>
                </a:solidFill>
                <a:latin typeface="Tahoma"/>
                <a:cs typeface="Tahoma"/>
              </a:rPr>
              <a:t>of</a:t>
            </a:r>
            <a:r>
              <a:rPr sz="1400" spc="-47" dirty="0">
                <a:solidFill>
                  <a:srgbClr val="77787B"/>
                </a:solidFill>
                <a:latin typeface="Tahoma"/>
                <a:cs typeface="Tahoma"/>
              </a:rPr>
              <a:t> </a:t>
            </a:r>
            <a:r>
              <a:rPr sz="1400" spc="-53" dirty="0">
                <a:solidFill>
                  <a:srgbClr val="77787B"/>
                </a:solidFill>
                <a:latin typeface="Tahoma"/>
                <a:cs typeface="Tahoma"/>
              </a:rPr>
              <a:t>each</a:t>
            </a:r>
            <a:r>
              <a:rPr sz="1400" spc="-40" dirty="0">
                <a:solidFill>
                  <a:srgbClr val="77787B"/>
                </a:solidFill>
                <a:latin typeface="Tahoma"/>
                <a:cs typeface="Tahoma"/>
              </a:rPr>
              <a:t> </a:t>
            </a:r>
            <a:r>
              <a:rPr sz="1400" spc="-60" dirty="0">
                <a:solidFill>
                  <a:srgbClr val="77787B"/>
                </a:solidFill>
                <a:latin typeface="Tahoma"/>
                <a:cs typeface="Tahoma"/>
              </a:rPr>
              <a:t>record</a:t>
            </a:r>
            <a:r>
              <a:rPr lang="en-US" sz="1400" spc="-60" dirty="0">
                <a:solidFill>
                  <a:srgbClr val="77787B"/>
                </a:solidFill>
                <a:latin typeface="Tahoma"/>
                <a:cs typeface="Tahoma"/>
              </a:rPr>
              <a:t> </a:t>
            </a:r>
            <a:r>
              <a:rPr lang="en-US" sz="1400" spc="-60" dirty="0">
                <a:solidFill>
                  <a:srgbClr val="77787B"/>
                </a:solidFill>
                <a:latin typeface="Tahoma"/>
                <a:cs typeface="Tahoma"/>
                <a:sym typeface="Wingdings" panose="05000000000000000000" pitchFamily="2" charset="2"/>
              </a:rPr>
              <a:t>(</a:t>
            </a:r>
            <a:r>
              <a:rPr sz="1400" spc="-47" dirty="0">
                <a:solidFill>
                  <a:srgbClr val="77787B"/>
                </a:solidFill>
                <a:latin typeface="Tahoma"/>
                <a:cs typeface="Tahoma"/>
              </a:rPr>
              <a:t>variable</a:t>
            </a:r>
            <a:r>
              <a:rPr sz="1400" spc="-40" dirty="0">
                <a:solidFill>
                  <a:srgbClr val="77787B"/>
                </a:solidFill>
                <a:latin typeface="Tahoma"/>
                <a:cs typeface="Tahoma"/>
              </a:rPr>
              <a:t> </a:t>
            </a:r>
            <a:r>
              <a:rPr sz="1400" dirty="0">
                <a:solidFill>
                  <a:srgbClr val="77787B"/>
                </a:solidFill>
                <a:latin typeface="Tahoma"/>
                <a:cs typeface="Tahoma"/>
              </a:rPr>
              <a:t>INUM</a:t>
            </a:r>
            <a:r>
              <a:rPr sz="1400" spc="-47" dirty="0">
                <a:solidFill>
                  <a:srgbClr val="77787B"/>
                </a:solidFill>
                <a:latin typeface="Tahoma"/>
                <a:cs typeface="Tahoma"/>
              </a:rPr>
              <a:t> </a:t>
            </a:r>
            <a:r>
              <a:rPr sz="1400" spc="-80" dirty="0">
                <a:solidFill>
                  <a:srgbClr val="77787B"/>
                </a:solidFill>
                <a:latin typeface="Tahoma"/>
                <a:cs typeface="Tahoma"/>
              </a:rPr>
              <a:t>ranges</a:t>
            </a:r>
            <a:r>
              <a:rPr sz="1400" spc="-33" dirty="0">
                <a:solidFill>
                  <a:srgbClr val="77787B"/>
                </a:solidFill>
                <a:latin typeface="Tahoma"/>
                <a:cs typeface="Tahoma"/>
              </a:rPr>
              <a:t> </a:t>
            </a:r>
            <a:r>
              <a:rPr sz="1400" spc="-27" dirty="0">
                <a:solidFill>
                  <a:srgbClr val="77787B"/>
                </a:solidFill>
                <a:latin typeface="Tahoma"/>
                <a:cs typeface="Tahoma"/>
              </a:rPr>
              <a:t>from</a:t>
            </a:r>
            <a:r>
              <a:rPr sz="1400" spc="-40" dirty="0">
                <a:solidFill>
                  <a:srgbClr val="77787B"/>
                </a:solidFill>
                <a:latin typeface="Tahoma"/>
                <a:cs typeface="Tahoma"/>
              </a:rPr>
              <a:t> </a:t>
            </a:r>
            <a:r>
              <a:rPr sz="1400" dirty="0">
                <a:solidFill>
                  <a:srgbClr val="77787B"/>
                </a:solidFill>
                <a:latin typeface="Tahoma"/>
                <a:cs typeface="Tahoma"/>
              </a:rPr>
              <a:t>1</a:t>
            </a:r>
            <a:r>
              <a:rPr sz="1400" spc="-47" dirty="0">
                <a:solidFill>
                  <a:srgbClr val="77787B"/>
                </a:solidFill>
                <a:latin typeface="Tahoma"/>
                <a:cs typeface="Tahoma"/>
              </a:rPr>
              <a:t> </a:t>
            </a:r>
            <a:r>
              <a:rPr sz="1400" dirty="0">
                <a:solidFill>
                  <a:srgbClr val="77787B"/>
                </a:solidFill>
                <a:latin typeface="Tahoma"/>
                <a:cs typeface="Tahoma"/>
              </a:rPr>
              <a:t>to</a:t>
            </a:r>
            <a:r>
              <a:rPr sz="1400" spc="-40" dirty="0">
                <a:solidFill>
                  <a:srgbClr val="77787B"/>
                </a:solidFill>
                <a:latin typeface="Tahoma"/>
                <a:cs typeface="Tahoma"/>
              </a:rPr>
              <a:t> </a:t>
            </a:r>
            <a:r>
              <a:rPr sz="1400" spc="-67" dirty="0">
                <a:solidFill>
                  <a:srgbClr val="77787B"/>
                </a:solidFill>
                <a:latin typeface="Tahoma"/>
                <a:cs typeface="Tahoma"/>
              </a:rPr>
              <a:t>5</a:t>
            </a:r>
            <a:r>
              <a:rPr lang="en-US" sz="1400" spc="-67" dirty="0">
                <a:solidFill>
                  <a:srgbClr val="77787B"/>
                </a:solidFill>
                <a:latin typeface="Tahoma"/>
                <a:cs typeface="Tahoma"/>
              </a:rPr>
              <a:t>)</a:t>
            </a:r>
            <a:endParaRPr sz="1400" dirty="0">
              <a:latin typeface="Tahoma"/>
              <a:cs typeface="Tahoma"/>
            </a:endParaRPr>
          </a:p>
          <a:p>
            <a:pPr marL="420377" marR="289857" indent="-195780">
              <a:lnSpc>
                <a:spcPct val="102600"/>
              </a:lnSpc>
              <a:spcBef>
                <a:spcPts val="400"/>
              </a:spcBef>
            </a:pPr>
            <a:endParaRPr lang="en-US" sz="1400" spc="-87" dirty="0">
              <a:solidFill>
                <a:srgbClr val="77787B"/>
              </a:solidFill>
              <a:latin typeface="Tahoma"/>
              <a:cs typeface="Tahoma"/>
            </a:endParaRPr>
          </a:p>
          <a:p>
            <a:pPr marL="420377" marR="289857" indent="-195780">
              <a:lnSpc>
                <a:spcPct val="102600"/>
              </a:lnSpc>
              <a:spcBef>
                <a:spcPts val="400"/>
              </a:spcBef>
            </a:pPr>
            <a:r>
              <a:rPr sz="1400" spc="-87" dirty="0">
                <a:solidFill>
                  <a:srgbClr val="77787B"/>
                </a:solidFill>
                <a:latin typeface="Tahoma"/>
                <a:cs typeface="Tahoma"/>
              </a:rPr>
              <a:t> </a:t>
            </a:r>
            <a:r>
              <a:rPr lang="en-US" sz="1400" spc="-87" dirty="0">
                <a:solidFill>
                  <a:srgbClr val="77787B"/>
                </a:solidFill>
                <a:latin typeface="Tahoma"/>
                <a:cs typeface="Tahoma"/>
              </a:rPr>
              <a:t>   </a:t>
            </a:r>
            <a:r>
              <a:rPr sz="1400" spc="-13" dirty="0">
                <a:solidFill>
                  <a:srgbClr val="77787B"/>
                </a:solidFill>
                <a:latin typeface="Tahoma"/>
                <a:cs typeface="Tahoma"/>
              </a:rPr>
              <a:t>the</a:t>
            </a:r>
            <a:r>
              <a:rPr sz="1400" spc="-93" dirty="0">
                <a:solidFill>
                  <a:srgbClr val="77787B"/>
                </a:solidFill>
                <a:latin typeface="Tahoma"/>
                <a:cs typeface="Tahoma"/>
              </a:rPr>
              <a:t> </a:t>
            </a:r>
            <a:r>
              <a:rPr sz="1400" spc="-60" dirty="0">
                <a:solidFill>
                  <a:srgbClr val="77787B"/>
                </a:solidFill>
                <a:latin typeface="Tahoma"/>
                <a:cs typeface="Tahoma"/>
              </a:rPr>
              <a:t>number</a:t>
            </a:r>
            <a:r>
              <a:rPr sz="1400" spc="-53" dirty="0">
                <a:solidFill>
                  <a:srgbClr val="77787B"/>
                </a:solidFill>
                <a:latin typeface="Tahoma"/>
                <a:cs typeface="Tahoma"/>
              </a:rPr>
              <a:t> </a:t>
            </a:r>
            <a:r>
              <a:rPr sz="1400" dirty="0">
                <a:solidFill>
                  <a:srgbClr val="77787B"/>
                </a:solidFill>
                <a:latin typeface="Tahoma"/>
                <a:cs typeface="Tahoma"/>
              </a:rPr>
              <a:t>of</a:t>
            </a:r>
            <a:r>
              <a:rPr sz="1400" spc="-47" dirty="0">
                <a:solidFill>
                  <a:srgbClr val="77787B"/>
                </a:solidFill>
                <a:latin typeface="Tahoma"/>
                <a:cs typeface="Tahoma"/>
              </a:rPr>
              <a:t> </a:t>
            </a:r>
            <a:r>
              <a:rPr sz="1400" spc="-60" dirty="0">
                <a:solidFill>
                  <a:srgbClr val="77787B"/>
                </a:solidFill>
                <a:latin typeface="Tahoma"/>
                <a:cs typeface="Tahoma"/>
              </a:rPr>
              <a:t>observations </a:t>
            </a:r>
            <a:r>
              <a:rPr sz="1400" dirty="0">
                <a:solidFill>
                  <a:srgbClr val="77787B"/>
                </a:solidFill>
                <a:latin typeface="Tahoma"/>
                <a:cs typeface="Tahoma"/>
              </a:rPr>
              <a:t>in</a:t>
            </a:r>
            <a:r>
              <a:rPr sz="1400" spc="-47" dirty="0">
                <a:solidFill>
                  <a:srgbClr val="77787B"/>
                </a:solidFill>
                <a:latin typeface="Tahoma"/>
                <a:cs typeface="Tahoma"/>
              </a:rPr>
              <a:t> </a:t>
            </a:r>
            <a:r>
              <a:rPr sz="1400" spc="-13" dirty="0">
                <a:solidFill>
                  <a:srgbClr val="77787B"/>
                </a:solidFill>
                <a:latin typeface="Tahoma"/>
                <a:cs typeface="Tahoma"/>
              </a:rPr>
              <a:t>the</a:t>
            </a:r>
            <a:r>
              <a:rPr sz="1400" spc="-53" dirty="0">
                <a:solidFill>
                  <a:srgbClr val="77787B"/>
                </a:solidFill>
                <a:latin typeface="Tahoma"/>
                <a:cs typeface="Tahoma"/>
              </a:rPr>
              <a:t> </a:t>
            </a:r>
            <a:r>
              <a:rPr sz="1400" dirty="0">
                <a:solidFill>
                  <a:srgbClr val="77787B"/>
                </a:solidFill>
                <a:latin typeface="Tahoma"/>
                <a:cs typeface="Tahoma"/>
              </a:rPr>
              <a:t>file</a:t>
            </a:r>
            <a:r>
              <a:rPr sz="1400" spc="-47" dirty="0">
                <a:solidFill>
                  <a:srgbClr val="77787B"/>
                </a:solidFill>
                <a:latin typeface="Tahoma"/>
                <a:cs typeface="Tahoma"/>
              </a:rPr>
              <a:t> </a:t>
            </a:r>
            <a:r>
              <a:rPr sz="1400" dirty="0">
                <a:solidFill>
                  <a:srgbClr val="77787B"/>
                </a:solidFill>
                <a:latin typeface="Tahoma"/>
                <a:cs typeface="Tahoma"/>
              </a:rPr>
              <a:t>is</a:t>
            </a:r>
            <a:r>
              <a:rPr sz="1400" spc="-53" dirty="0">
                <a:solidFill>
                  <a:srgbClr val="77787B"/>
                </a:solidFill>
                <a:latin typeface="Tahoma"/>
                <a:cs typeface="Tahoma"/>
              </a:rPr>
              <a:t> </a:t>
            </a:r>
            <a:r>
              <a:rPr sz="1400" dirty="0">
                <a:solidFill>
                  <a:srgbClr val="77787B"/>
                </a:solidFill>
                <a:latin typeface="Tahoma"/>
                <a:cs typeface="Tahoma"/>
              </a:rPr>
              <a:t>5</a:t>
            </a:r>
            <a:r>
              <a:rPr sz="1400" spc="-53" dirty="0">
                <a:solidFill>
                  <a:srgbClr val="77787B"/>
                </a:solidFill>
                <a:latin typeface="Tahoma"/>
                <a:cs typeface="Tahoma"/>
              </a:rPr>
              <a:t> </a:t>
            </a:r>
            <a:r>
              <a:rPr sz="1400" spc="-33" dirty="0">
                <a:solidFill>
                  <a:srgbClr val="77787B"/>
                </a:solidFill>
                <a:latin typeface="Tahoma"/>
                <a:cs typeface="Tahoma"/>
              </a:rPr>
              <a:t>times</a:t>
            </a:r>
            <a:r>
              <a:rPr sz="1400" spc="-53" dirty="0">
                <a:solidFill>
                  <a:srgbClr val="77787B"/>
                </a:solidFill>
                <a:latin typeface="Tahoma"/>
                <a:cs typeface="Tahoma"/>
              </a:rPr>
              <a:t> </a:t>
            </a:r>
            <a:r>
              <a:rPr sz="1400" spc="-33" dirty="0">
                <a:solidFill>
                  <a:srgbClr val="77787B"/>
                </a:solidFill>
                <a:latin typeface="Tahoma"/>
                <a:cs typeface="Tahoma"/>
              </a:rPr>
              <a:t>the </a:t>
            </a:r>
            <a:r>
              <a:rPr sz="1400" spc="-13" dirty="0">
                <a:solidFill>
                  <a:srgbClr val="77787B"/>
                </a:solidFill>
                <a:latin typeface="Tahoma"/>
                <a:cs typeface="Tahoma"/>
              </a:rPr>
              <a:t>actual</a:t>
            </a:r>
            <a:r>
              <a:rPr sz="1400" spc="-73" dirty="0">
                <a:solidFill>
                  <a:srgbClr val="77787B"/>
                </a:solidFill>
                <a:latin typeface="Tahoma"/>
                <a:cs typeface="Tahoma"/>
              </a:rPr>
              <a:t> </a:t>
            </a:r>
            <a:r>
              <a:rPr sz="1400" spc="-60" dirty="0">
                <a:solidFill>
                  <a:srgbClr val="77787B"/>
                </a:solidFill>
                <a:latin typeface="Tahoma"/>
                <a:cs typeface="Tahoma"/>
              </a:rPr>
              <a:t>number</a:t>
            </a:r>
            <a:r>
              <a:rPr sz="1400" spc="-53" dirty="0">
                <a:solidFill>
                  <a:srgbClr val="77787B"/>
                </a:solidFill>
                <a:latin typeface="Tahoma"/>
                <a:cs typeface="Tahoma"/>
              </a:rPr>
              <a:t> </a:t>
            </a:r>
            <a:r>
              <a:rPr sz="1400" dirty="0">
                <a:solidFill>
                  <a:srgbClr val="77787B"/>
                </a:solidFill>
                <a:latin typeface="Tahoma"/>
                <a:cs typeface="Tahoma"/>
              </a:rPr>
              <a:t>of</a:t>
            </a:r>
            <a:r>
              <a:rPr sz="1400" spc="-60" dirty="0">
                <a:solidFill>
                  <a:srgbClr val="77787B"/>
                </a:solidFill>
                <a:latin typeface="Tahoma"/>
                <a:cs typeface="Tahoma"/>
              </a:rPr>
              <a:t> </a:t>
            </a:r>
            <a:r>
              <a:rPr sz="1400" spc="-67" dirty="0">
                <a:solidFill>
                  <a:srgbClr val="77787B"/>
                </a:solidFill>
                <a:latin typeface="Tahoma"/>
                <a:cs typeface="Tahoma"/>
              </a:rPr>
              <a:t>households</a:t>
            </a:r>
            <a:r>
              <a:rPr sz="1400" spc="-47" dirty="0">
                <a:solidFill>
                  <a:srgbClr val="77787B"/>
                </a:solidFill>
                <a:latin typeface="Tahoma"/>
                <a:cs typeface="Tahoma"/>
              </a:rPr>
              <a:t> and</a:t>
            </a:r>
            <a:r>
              <a:rPr sz="1400" spc="-60" dirty="0">
                <a:solidFill>
                  <a:srgbClr val="77787B"/>
                </a:solidFill>
                <a:latin typeface="Tahoma"/>
                <a:cs typeface="Tahoma"/>
              </a:rPr>
              <a:t> </a:t>
            </a:r>
            <a:r>
              <a:rPr sz="1400" spc="-13" dirty="0">
                <a:solidFill>
                  <a:srgbClr val="77787B"/>
                </a:solidFill>
                <a:latin typeface="Tahoma"/>
                <a:cs typeface="Tahoma"/>
              </a:rPr>
              <a:t>individuals</a:t>
            </a:r>
            <a:endParaRPr sz="1400" dirty="0">
              <a:latin typeface="Tahoma"/>
              <a:cs typeface="Tahoma"/>
            </a:endParaRPr>
          </a:p>
          <a:p>
            <a:pPr marL="420377" marR="129673" indent="-195780" algn="just">
              <a:lnSpc>
                <a:spcPct val="102600"/>
              </a:lnSpc>
              <a:spcBef>
                <a:spcPts val="400"/>
              </a:spcBef>
            </a:pPr>
            <a:endParaRPr sz="1400" dirty="0">
              <a:latin typeface="Tahoma"/>
              <a:cs typeface="Tahoma"/>
            </a:endParaRPr>
          </a:p>
        </p:txBody>
      </p:sp>
      <p:sp>
        <p:nvSpPr>
          <p:cNvPr id="5" name="Arrow: Right 4">
            <a:extLst>
              <a:ext uri="{FF2B5EF4-FFF2-40B4-BE49-F238E27FC236}">
                <a16:creationId xmlns:a16="http://schemas.microsoft.com/office/drawing/2014/main" id="{BA06F18F-8715-4807-A5D4-65086F547583}"/>
              </a:ext>
            </a:extLst>
          </p:cNvPr>
          <p:cNvSpPr/>
          <p:nvPr/>
        </p:nvSpPr>
        <p:spPr>
          <a:xfrm>
            <a:off x="485775" y="2187575"/>
            <a:ext cx="228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cSld>
  <p:clrMapOvr>
    <a:masterClrMapping/>
  </p:clrMapOvr>
  <p:transition>
    <p:cut/>
  </p:transition>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p:nvPr/>
        </p:nvSpPr>
        <p:spPr>
          <a:xfrm>
            <a:off x="104775" y="685"/>
            <a:ext cx="4030907" cy="310750"/>
          </a:xfrm>
          <a:prstGeom prst="rect">
            <a:avLst/>
          </a:prstGeom>
        </p:spPr>
        <p:txBody>
          <a:bodyPr vert="horz" wrap="square" lIns="0" tIns="22884" rIns="0" bIns="0" rtlCol="0">
            <a:spAutoFit/>
          </a:bodyPr>
          <a:lstStyle/>
          <a:p>
            <a:pPr marL="16951">
              <a:spcBef>
                <a:spcPts val="180"/>
              </a:spcBef>
            </a:pPr>
            <a:r>
              <a:rPr sz="1869" b="1" spc="-13" dirty="0">
                <a:solidFill>
                  <a:srgbClr val="005078"/>
                </a:solidFill>
                <a:latin typeface="Arial"/>
                <a:cs typeface="Arial"/>
              </a:rPr>
              <a:t>Typical</a:t>
            </a:r>
            <a:r>
              <a:rPr sz="1869" b="1" spc="53" dirty="0">
                <a:solidFill>
                  <a:srgbClr val="005078"/>
                </a:solidFill>
                <a:latin typeface="Arial"/>
                <a:cs typeface="Arial"/>
              </a:rPr>
              <a:t> </a:t>
            </a:r>
            <a:r>
              <a:rPr sz="1869" b="1" dirty="0">
                <a:solidFill>
                  <a:srgbClr val="005078"/>
                </a:solidFill>
                <a:latin typeface="Arial"/>
                <a:cs typeface="Arial"/>
              </a:rPr>
              <a:t>structure</a:t>
            </a:r>
            <a:r>
              <a:rPr sz="1869" b="1" spc="60" dirty="0">
                <a:solidFill>
                  <a:srgbClr val="005078"/>
                </a:solidFill>
                <a:latin typeface="Arial"/>
                <a:cs typeface="Arial"/>
              </a:rPr>
              <a:t> </a:t>
            </a:r>
            <a:r>
              <a:rPr sz="1869" b="1" dirty="0">
                <a:solidFill>
                  <a:srgbClr val="005078"/>
                </a:solidFill>
                <a:latin typeface="Arial"/>
                <a:cs typeface="Arial"/>
              </a:rPr>
              <a:t>of</a:t>
            </a:r>
            <a:r>
              <a:rPr sz="1869" b="1" spc="60" dirty="0">
                <a:solidFill>
                  <a:srgbClr val="005078"/>
                </a:solidFill>
                <a:latin typeface="Arial"/>
                <a:cs typeface="Arial"/>
              </a:rPr>
              <a:t> </a:t>
            </a:r>
            <a:r>
              <a:rPr sz="1869" b="1" dirty="0">
                <a:solidFill>
                  <a:srgbClr val="005078"/>
                </a:solidFill>
                <a:latin typeface="Arial"/>
                <a:cs typeface="Arial"/>
              </a:rPr>
              <a:t>wealth</a:t>
            </a:r>
            <a:r>
              <a:rPr sz="1869" b="1" spc="60" dirty="0">
                <a:solidFill>
                  <a:srgbClr val="005078"/>
                </a:solidFill>
                <a:latin typeface="Arial"/>
                <a:cs typeface="Arial"/>
              </a:rPr>
              <a:t> </a:t>
            </a:r>
            <a:r>
              <a:rPr sz="1869" b="1" dirty="0">
                <a:solidFill>
                  <a:srgbClr val="005078"/>
                </a:solidFill>
                <a:latin typeface="Arial"/>
                <a:cs typeface="Arial"/>
              </a:rPr>
              <a:t>data</a:t>
            </a:r>
            <a:endParaRPr sz="1869" dirty="0">
              <a:latin typeface="Arial"/>
              <a:cs typeface="Arial"/>
            </a:endParaRPr>
          </a:p>
        </p:txBody>
      </p:sp>
      <p:pic>
        <p:nvPicPr>
          <p:cNvPr id="3" name="object 3"/>
          <p:cNvPicPr/>
          <p:nvPr/>
        </p:nvPicPr>
        <p:blipFill>
          <a:blip r:embed="rId2" cstate="print"/>
          <a:stretch>
            <a:fillRect/>
          </a:stretch>
        </p:blipFill>
        <p:spPr>
          <a:xfrm>
            <a:off x="1043420" y="311435"/>
            <a:ext cx="4066309" cy="3149315"/>
          </a:xfrm>
          <a:prstGeom prst="rect">
            <a:avLst/>
          </a:prstGeom>
        </p:spPr>
      </p:pic>
      <p:sp>
        <p:nvSpPr>
          <p:cNvPr id="4" name="object 4"/>
          <p:cNvSpPr txBox="1">
            <a:spLocks noGrp="1"/>
          </p:cNvSpPr>
          <p:nvPr>
            <p:ph type="sldNum" sz="quarter" idx="7"/>
          </p:nvPr>
        </p:nvSpPr>
        <p:spPr>
          <a:xfrm>
            <a:off x="7590230" y="3880418"/>
            <a:ext cx="497738" cy="115416"/>
          </a:xfrm>
          <a:prstGeom prst="rect">
            <a:avLst/>
          </a:prstGeom>
        </p:spPr>
        <p:txBody>
          <a:bodyPr vert="horz" wrap="square" lIns="0" tIns="0" rIns="0" bIns="0" rtlCol="0">
            <a:spAutoFit/>
          </a:bodyPr>
          <a:lstStyle/>
          <a:p>
            <a:pPr marL="50852">
              <a:lnSpc>
                <a:spcPts val="901"/>
              </a:lnSpc>
            </a:pPr>
            <a:fld id="{81D60167-4931-47E6-BA6A-407CBD079E47}" type="slidenum">
              <a:rPr spc="-13" dirty="0"/>
              <a:pPr marL="50852">
                <a:lnSpc>
                  <a:spcPts val="901"/>
                </a:lnSpc>
              </a:pPr>
              <a:t>28</a:t>
            </a:fld>
            <a:r>
              <a:rPr spc="-113" dirty="0"/>
              <a:t> </a:t>
            </a:r>
            <a:r>
              <a:rPr spc="120" dirty="0"/>
              <a:t>/</a:t>
            </a:r>
            <a:r>
              <a:rPr spc="-113" dirty="0"/>
              <a:t> </a:t>
            </a:r>
            <a:r>
              <a:rPr spc="-47" dirty="0"/>
              <a:t>80</a:t>
            </a:r>
          </a:p>
        </p:txBody>
      </p:sp>
    </p:spTree>
  </p:cSld>
  <p:clrMapOvr>
    <a:masterClrMapping/>
  </p:clrMapOvr>
  <p:transition>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642" y="76386"/>
            <a:ext cx="5648192" cy="310662"/>
          </a:xfrm>
          <a:prstGeom prst="rect">
            <a:avLst/>
          </a:prstGeom>
        </p:spPr>
        <p:txBody>
          <a:bodyPr vert="horz" wrap="square" lIns="0" tIns="22884" rIns="0" bIns="0" rtlCol="0">
            <a:spAutoFit/>
          </a:bodyPr>
          <a:lstStyle/>
          <a:p>
            <a:pPr marL="16951">
              <a:spcBef>
                <a:spcPts val="180"/>
              </a:spcBef>
            </a:pPr>
            <a:r>
              <a:rPr lang="en-US" spc="-13" dirty="0"/>
              <a:t>Unit of analysis</a:t>
            </a:r>
          </a:p>
        </p:txBody>
      </p:sp>
      <p:sp>
        <p:nvSpPr>
          <p:cNvPr id="4" name="object 4"/>
          <p:cNvSpPr txBox="1">
            <a:spLocks noGrp="1"/>
          </p:cNvSpPr>
          <p:nvPr>
            <p:ph type="sldNum" sz="quarter" idx="7"/>
          </p:nvPr>
        </p:nvSpPr>
        <p:spPr>
          <a:xfrm>
            <a:off x="7590230" y="3880418"/>
            <a:ext cx="497738" cy="115416"/>
          </a:xfrm>
          <a:prstGeom prst="rect">
            <a:avLst/>
          </a:prstGeom>
        </p:spPr>
        <p:txBody>
          <a:bodyPr vert="horz" wrap="square" lIns="0" tIns="0" rIns="0" bIns="0" rtlCol="0">
            <a:spAutoFit/>
          </a:bodyPr>
          <a:lstStyle/>
          <a:p>
            <a:pPr marL="50852">
              <a:lnSpc>
                <a:spcPts val="901"/>
              </a:lnSpc>
            </a:pPr>
            <a:fld id="{81D60167-4931-47E6-BA6A-407CBD079E47}" type="slidenum">
              <a:rPr spc="-13" dirty="0"/>
              <a:pPr marL="50852">
                <a:lnSpc>
                  <a:spcPts val="901"/>
                </a:lnSpc>
              </a:pPr>
              <a:t>29</a:t>
            </a:fld>
            <a:r>
              <a:rPr spc="-113" dirty="0"/>
              <a:t> </a:t>
            </a:r>
            <a:r>
              <a:rPr spc="120" dirty="0"/>
              <a:t>/</a:t>
            </a:r>
            <a:r>
              <a:rPr spc="-113" dirty="0"/>
              <a:t> </a:t>
            </a:r>
            <a:r>
              <a:rPr spc="-47" dirty="0"/>
              <a:t>80</a:t>
            </a:r>
          </a:p>
        </p:txBody>
      </p:sp>
      <p:sp>
        <p:nvSpPr>
          <p:cNvPr id="3" name="object 3"/>
          <p:cNvSpPr txBox="1"/>
          <p:nvPr/>
        </p:nvSpPr>
        <p:spPr>
          <a:xfrm>
            <a:off x="429635" y="585213"/>
            <a:ext cx="5291199" cy="2525062"/>
          </a:xfrm>
          <a:prstGeom prst="rect">
            <a:avLst/>
          </a:prstGeom>
        </p:spPr>
        <p:txBody>
          <a:bodyPr vert="horz" wrap="square" lIns="0" tIns="73735" rIns="0" bIns="0" rtlCol="0">
            <a:spAutoFit/>
          </a:bodyPr>
          <a:lstStyle/>
          <a:p>
            <a:pPr marL="225444">
              <a:spcBef>
                <a:spcPts val="446"/>
              </a:spcBef>
              <a:spcAft>
                <a:spcPts val="600"/>
              </a:spcAft>
            </a:pPr>
            <a:r>
              <a:rPr sz="2000" spc="-650" baseline="5050" dirty="0">
                <a:solidFill>
                  <a:srgbClr val="006794"/>
                </a:solidFill>
                <a:latin typeface="Cambria"/>
                <a:cs typeface="Cambria"/>
              </a:rPr>
              <a:t>▸</a:t>
            </a:r>
            <a:r>
              <a:rPr sz="2000" spc="530" baseline="5050" dirty="0">
                <a:solidFill>
                  <a:srgbClr val="006794"/>
                </a:solidFill>
                <a:latin typeface="Cambria"/>
                <a:cs typeface="Cambria"/>
              </a:rPr>
              <a:t> </a:t>
            </a:r>
            <a:r>
              <a:rPr lang="en-US" sz="1400" spc="-73" dirty="0">
                <a:solidFill>
                  <a:srgbClr val="77787B"/>
                </a:solidFill>
                <a:latin typeface="Tahoma"/>
                <a:cs typeface="Tahoma"/>
              </a:rPr>
              <a:t>P</a:t>
            </a:r>
            <a:r>
              <a:rPr sz="1400" spc="-73" dirty="0">
                <a:solidFill>
                  <a:srgbClr val="77787B"/>
                </a:solidFill>
                <a:latin typeface="Tahoma"/>
                <a:cs typeface="Tahoma"/>
              </a:rPr>
              <a:t>referred</a:t>
            </a:r>
            <a:r>
              <a:rPr sz="1400" spc="-40" dirty="0">
                <a:solidFill>
                  <a:srgbClr val="77787B"/>
                </a:solidFill>
                <a:latin typeface="Tahoma"/>
                <a:cs typeface="Tahoma"/>
              </a:rPr>
              <a:t> </a:t>
            </a:r>
            <a:r>
              <a:rPr sz="1400" dirty="0">
                <a:solidFill>
                  <a:srgbClr val="77787B"/>
                </a:solidFill>
                <a:latin typeface="Tahoma"/>
                <a:cs typeface="Tahoma"/>
              </a:rPr>
              <a:t>unit</a:t>
            </a:r>
            <a:r>
              <a:rPr sz="1400" spc="-53" dirty="0">
                <a:solidFill>
                  <a:srgbClr val="77787B"/>
                </a:solidFill>
                <a:latin typeface="Tahoma"/>
                <a:cs typeface="Tahoma"/>
              </a:rPr>
              <a:t> </a:t>
            </a:r>
            <a:r>
              <a:rPr sz="1400" spc="-27" dirty="0">
                <a:solidFill>
                  <a:srgbClr val="77787B"/>
                </a:solidFill>
                <a:latin typeface="Tahoma"/>
                <a:cs typeface="Tahoma"/>
              </a:rPr>
              <a:t>for</a:t>
            </a:r>
            <a:r>
              <a:rPr sz="1400" spc="-40" dirty="0">
                <a:solidFill>
                  <a:srgbClr val="77787B"/>
                </a:solidFill>
                <a:latin typeface="Tahoma"/>
                <a:cs typeface="Tahoma"/>
              </a:rPr>
              <a:t> </a:t>
            </a:r>
            <a:r>
              <a:rPr sz="1400" spc="-47" dirty="0">
                <a:solidFill>
                  <a:srgbClr val="77787B"/>
                </a:solidFill>
                <a:latin typeface="Tahoma"/>
                <a:cs typeface="Tahoma"/>
              </a:rPr>
              <a:t>wealth </a:t>
            </a:r>
            <a:r>
              <a:rPr sz="1400" spc="-13" dirty="0">
                <a:solidFill>
                  <a:srgbClr val="77787B"/>
                </a:solidFill>
                <a:latin typeface="Tahoma"/>
                <a:cs typeface="Tahoma"/>
              </a:rPr>
              <a:t>statistics</a:t>
            </a:r>
            <a:r>
              <a:rPr lang="en-US" sz="1400" spc="-13" dirty="0">
                <a:solidFill>
                  <a:srgbClr val="77787B"/>
                </a:solidFill>
                <a:latin typeface="Tahoma"/>
                <a:cs typeface="Tahoma"/>
              </a:rPr>
              <a:t>: </a:t>
            </a:r>
            <a:r>
              <a:rPr lang="en-US" sz="1400" b="1" spc="-13" dirty="0">
                <a:solidFill>
                  <a:schemeClr val="tx2"/>
                </a:solidFill>
                <a:latin typeface="Tahoma"/>
                <a:cs typeface="Tahoma"/>
              </a:rPr>
              <a:t>household</a:t>
            </a:r>
            <a:endParaRPr sz="1400" b="1" dirty="0">
              <a:solidFill>
                <a:schemeClr val="tx2"/>
              </a:solidFill>
              <a:latin typeface="Tahoma"/>
              <a:cs typeface="Tahoma"/>
            </a:endParaRPr>
          </a:p>
          <a:p>
            <a:pPr marL="420377" marR="40682" indent="-195780">
              <a:lnSpc>
                <a:spcPct val="102600"/>
              </a:lnSpc>
              <a:spcBef>
                <a:spcPts val="394"/>
              </a:spcBef>
              <a:spcAft>
                <a:spcPts val="600"/>
              </a:spcAft>
            </a:pPr>
            <a:r>
              <a:rPr sz="2000" spc="-650" baseline="5050" dirty="0">
                <a:solidFill>
                  <a:srgbClr val="006794"/>
                </a:solidFill>
                <a:latin typeface="Cambria"/>
                <a:cs typeface="Cambria"/>
              </a:rPr>
              <a:t>▸</a:t>
            </a:r>
            <a:r>
              <a:rPr sz="2000" spc="530" baseline="5050" dirty="0">
                <a:solidFill>
                  <a:srgbClr val="006794"/>
                </a:solidFill>
                <a:latin typeface="Cambria"/>
                <a:cs typeface="Cambria"/>
              </a:rPr>
              <a:t> </a:t>
            </a:r>
            <a:r>
              <a:rPr sz="1400" spc="-80" dirty="0">
                <a:solidFill>
                  <a:srgbClr val="77787B"/>
                </a:solidFill>
                <a:latin typeface="Tahoma"/>
                <a:cs typeface="Tahoma"/>
              </a:rPr>
              <a:t>However,</a:t>
            </a:r>
            <a:r>
              <a:rPr sz="1400" spc="-40" dirty="0">
                <a:solidFill>
                  <a:srgbClr val="77787B"/>
                </a:solidFill>
                <a:latin typeface="Tahoma"/>
                <a:cs typeface="Tahoma"/>
              </a:rPr>
              <a:t> </a:t>
            </a:r>
            <a:r>
              <a:rPr sz="1400" spc="-80" dirty="0">
                <a:solidFill>
                  <a:srgbClr val="77787B"/>
                </a:solidFill>
                <a:latin typeface="Tahoma"/>
                <a:cs typeface="Tahoma"/>
              </a:rPr>
              <a:t>some</a:t>
            </a:r>
            <a:r>
              <a:rPr sz="1400" spc="-33" dirty="0">
                <a:solidFill>
                  <a:srgbClr val="77787B"/>
                </a:solidFill>
                <a:latin typeface="Tahoma"/>
                <a:cs typeface="Tahoma"/>
              </a:rPr>
              <a:t> </a:t>
            </a:r>
            <a:r>
              <a:rPr sz="1400" spc="-40" dirty="0">
                <a:solidFill>
                  <a:srgbClr val="77787B"/>
                </a:solidFill>
                <a:latin typeface="Tahoma"/>
                <a:cs typeface="Tahoma"/>
              </a:rPr>
              <a:t>particular</a:t>
            </a:r>
            <a:r>
              <a:rPr sz="1400" spc="-20" dirty="0">
                <a:solidFill>
                  <a:srgbClr val="77787B"/>
                </a:solidFill>
                <a:latin typeface="Tahoma"/>
                <a:cs typeface="Tahoma"/>
              </a:rPr>
              <a:t> </a:t>
            </a:r>
            <a:r>
              <a:rPr sz="1400" spc="-60" dirty="0">
                <a:solidFill>
                  <a:srgbClr val="77787B"/>
                </a:solidFill>
                <a:latin typeface="Tahoma"/>
                <a:cs typeface="Tahoma"/>
              </a:rPr>
              <a:t>types</a:t>
            </a:r>
            <a:r>
              <a:rPr sz="1400" spc="-20" dirty="0">
                <a:solidFill>
                  <a:srgbClr val="77787B"/>
                </a:solidFill>
                <a:latin typeface="Tahoma"/>
                <a:cs typeface="Tahoma"/>
              </a:rPr>
              <a:t> </a:t>
            </a:r>
            <a:r>
              <a:rPr sz="1400" dirty="0">
                <a:solidFill>
                  <a:srgbClr val="77787B"/>
                </a:solidFill>
                <a:latin typeface="Tahoma"/>
                <a:cs typeface="Tahoma"/>
              </a:rPr>
              <a:t>of</a:t>
            </a:r>
            <a:r>
              <a:rPr sz="1400" spc="-20" dirty="0">
                <a:solidFill>
                  <a:srgbClr val="77787B"/>
                </a:solidFill>
                <a:latin typeface="Tahoma"/>
                <a:cs typeface="Tahoma"/>
              </a:rPr>
              <a:t> </a:t>
            </a:r>
            <a:r>
              <a:rPr sz="1400" spc="-47" dirty="0">
                <a:solidFill>
                  <a:srgbClr val="77787B"/>
                </a:solidFill>
                <a:latin typeface="Tahoma"/>
                <a:cs typeface="Tahoma"/>
              </a:rPr>
              <a:t>wealth</a:t>
            </a:r>
            <a:r>
              <a:rPr sz="1400" spc="-20" dirty="0">
                <a:solidFill>
                  <a:srgbClr val="77787B"/>
                </a:solidFill>
                <a:latin typeface="Tahoma"/>
                <a:cs typeface="Tahoma"/>
              </a:rPr>
              <a:t> </a:t>
            </a:r>
            <a:r>
              <a:rPr sz="1400" spc="-47" dirty="0">
                <a:solidFill>
                  <a:srgbClr val="77787B"/>
                </a:solidFill>
                <a:latin typeface="Tahoma"/>
                <a:cs typeface="Tahoma"/>
              </a:rPr>
              <a:t>analysis</a:t>
            </a:r>
            <a:r>
              <a:rPr sz="1400" spc="-27" dirty="0">
                <a:solidFill>
                  <a:srgbClr val="77787B"/>
                </a:solidFill>
                <a:latin typeface="Tahoma"/>
                <a:cs typeface="Tahoma"/>
              </a:rPr>
              <a:t> </a:t>
            </a:r>
            <a:r>
              <a:rPr sz="1400" spc="-67" dirty="0">
                <a:solidFill>
                  <a:srgbClr val="77787B"/>
                </a:solidFill>
                <a:latin typeface="Tahoma"/>
                <a:cs typeface="Tahoma"/>
              </a:rPr>
              <a:t>may</a:t>
            </a:r>
            <a:r>
              <a:rPr sz="1400" spc="-20" dirty="0">
                <a:solidFill>
                  <a:srgbClr val="77787B"/>
                </a:solidFill>
                <a:latin typeface="Tahoma"/>
                <a:cs typeface="Tahoma"/>
              </a:rPr>
              <a:t> </a:t>
            </a:r>
            <a:r>
              <a:rPr sz="1400" spc="-13" dirty="0">
                <a:solidFill>
                  <a:srgbClr val="77787B"/>
                </a:solidFill>
                <a:latin typeface="Tahoma"/>
                <a:cs typeface="Tahoma"/>
              </a:rPr>
              <a:t>target </a:t>
            </a:r>
            <a:r>
              <a:rPr sz="1400" b="1" spc="-33" dirty="0">
                <a:solidFill>
                  <a:schemeClr val="tx2"/>
                </a:solidFill>
                <a:latin typeface="Tahoma"/>
                <a:cs typeface="Tahoma"/>
              </a:rPr>
              <a:t>individual</a:t>
            </a:r>
            <a:r>
              <a:rPr sz="1400" b="1" spc="-40" dirty="0">
                <a:solidFill>
                  <a:schemeClr val="tx2"/>
                </a:solidFill>
                <a:latin typeface="Tahoma"/>
                <a:cs typeface="Tahoma"/>
              </a:rPr>
              <a:t> </a:t>
            </a:r>
            <a:r>
              <a:rPr sz="1400" b="1" spc="-67" dirty="0">
                <a:solidFill>
                  <a:schemeClr val="tx2"/>
                </a:solidFill>
                <a:latin typeface="Tahoma"/>
                <a:cs typeface="Tahoma"/>
              </a:rPr>
              <a:t>persons</a:t>
            </a:r>
            <a:r>
              <a:rPr sz="1400" spc="-67" dirty="0">
                <a:solidFill>
                  <a:srgbClr val="77787B"/>
                </a:solidFill>
                <a:latin typeface="Tahoma"/>
                <a:cs typeface="Tahoma"/>
              </a:rPr>
              <a:t>,</a:t>
            </a:r>
            <a:r>
              <a:rPr sz="1400" spc="-40" dirty="0">
                <a:solidFill>
                  <a:srgbClr val="77787B"/>
                </a:solidFill>
                <a:latin typeface="Tahoma"/>
                <a:cs typeface="Tahoma"/>
              </a:rPr>
              <a:t> </a:t>
            </a:r>
            <a:r>
              <a:rPr sz="1400" spc="-47" dirty="0">
                <a:solidFill>
                  <a:srgbClr val="77787B"/>
                </a:solidFill>
                <a:latin typeface="Tahoma"/>
                <a:cs typeface="Tahoma"/>
              </a:rPr>
              <a:t>since</a:t>
            </a:r>
            <a:r>
              <a:rPr sz="1400" spc="-40" dirty="0">
                <a:solidFill>
                  <a:srgbClr val="77787B"/>
                </a:solidFill>
                <a:latin typeface="Tahoma"/>
                <a:cs typeface="Tahoma"/>
              </a:rPr>
              <a:t> </a:t>
            </a:r>
            <a:r>
              <a:rPr sz="1400" spc="-13" dirty="0">
                <a:solidFill>
                  <a:srgbClr val="77787B"/>
                </a:solidFill>
                <a:latin typeface="Tahoma"/>
                <a:cs typeface="Tahoma"/>
              </a:rPr>
              <a:t>the</a:t>
            </a:r>
            <a:r>
              <a:rPr sz="1400" spc="-40" dirty="0">
                <a:solidFill>
                  <a:srgbClr val="77787B"/>
                </a:solidFill>
                <a:latin typeface="Tahoma"/>
                <a:cs typeface="Tahoma"/>
              </a:rPr>
              <a:t> </a:t>
            </a:r>
            <a:r>
              <a:rPr sz="1400" spc="-13" dirty="0">
                <a:solidFill>
                  <a:srgbClr val="77787B"/>
                </a:solidFill>
                <a:latin typeface="Tahoma"/>
                <a:cs typeface="Tahoma"/>
              </a:rPr>
              <a:t>intra-</a:t>
            </a:r>
            <a:r>
              <a:rPr sz="1400" spc="-67" dirty="0">
                <a:solidFill>
                  <a:srgbClr val="77787B"/>
                </a:solidFill>
                <a:latin typeface="Tahoma"/>
                <a:cs typeface="Tahoma"/>
              </a:rPr>
              <a:t>household</a:t>
            </a:r>
            <a:r>
              <a:rPr sz="1400" spc="-40" dirty="0">
                <a:solidFill>
                  <a:srgbClr val="77787B"/>
                </a:solidFill>
                <a:latin typeface="Tahoma"/>
                <a:cs typeface="Tahoma"/>
              </a:rPr>
              <a:t> </a:t>
            </a:r>
            <a:r>
              <a:rPr sz="1400" spc="-33" dirty="0">
                <a:solidFill>
                  <a:srgbClr val="77787B"/>
                </a:solidFill>
                <a:latin typeface="Tahoma"/>
                <a:cs typeface="Tahoma"/>
              </a:rPr>
              <a:t>distribution</a:t>
            </a:r>
            <a:r>
              <a:rPr sz="1400" spc="-40" dirty="0">
                <a:solidFill>
                  <a:srgbClr val="77787B"/>
                </a:solidFill>
                <a:latin typeface="Tahoma"/>
                <a:cs typeface="Tahoma"/>
              </a:rPr>
              <a:t> </a:t>
            </a:r>
            <a:r>
              <a:rPr sz="1400" spc="-33" dirty="0">
                <a:solidFill>
                  <a:srgbClr val="77787B"/>
                </a:solidFill>
                <a:latin typeface="Tahoma"/>
                <a:cs typeface="Tahoma"/>
              </a:rPr>
              <a:t>of </a:t>
            </a:r>
            <a:r>
              <a:rPr sz="1400" spc="-73" dirty="0">
                <a:solidFill>
                  <a:srgbClr val="77787B"/>
                </a:solidFill>
                <a:latin typeface="Tahoma"/>
                <a:cs typeface="Tahoma"/>
              </a:rPr>
              <a:t>resources</a:t>
            </a:r>
            <a:r>
              <a:rPr sz="1400" spc="-47" dirty="0">
                <a:solidFill>
                  <a:srgbClr val="77787B"/>
                </a:solidFill>
                <a:latin typeface="Tahoma"/>
                <a:cs typeface="Tahoma"/>
              </a:rPr>
              <a:t> </a:t>
            </a:r>
            <a:r>
              <a:rPr sz="1400" spc="-27" dirty="0">
                <a:solidFill>
                  <a:srgbClr val="77787B"/>
                </a:solidFill>
                <a:latin typeface="Tahoma"/>
                <a:cs typeface="Tahoma"/>
              </a:rPr>
              <a:t>can</a:t>
            </a:r>
            <a:r>
              <a:rPr sz="1400" spc="-80" dirty="0">
                <a:solidFill>
                  <a:srgbClr val="77787B"/>
                </a:solidFill>
                <a:latin typeface="Tahoma"/>
                <a:cs typeface="Tahoma"/>
              </a:rPr>
              <a:t> </a:t>
            </a:r>
            <a:r>
              <a:rPr sz="1400" spc="-13" dirty="0">
                <a:solidFill>
                  <a:srgbClr val="77787B"/>
                </a:solidFill>
                <a:latin typeface="Tahoma"/>
                <a:cs typeface="Tahoma"/>
              </a:rPr>
              <a:t>be</a:t>
            </a:r>
            <a:r>
              <a:rPr sz="1400" spc="-47" dirty="0">
                <a:solidFill>
                  <a:srgbClr val="77787B"/>
                </a:solidFill>
                <a:latin typeface="Tahoma"/>
                <a:cs typeface="Tahoma"/>
              </a:rPr>
              <a:t> </a:t>
            </a:r>
            <a:r>
              <a:rPr sz="1400" spc="-67" dirty="0">
                <a:solidFill>
                  <a:srgbClr val="77787B"/>
                </a:solidFill>
                <a:latin typeface="Tahoma"/>
                <a:cs typeface="Tahoma"/>
              </a:rPr>
              <a:t>very</a:t>
            </a:r>
            <a:r>
              <a:rPr sz="1400" spc="-53" dirty="0">
                <a:solidFill>
                  <a:srgbClr val="77787B"/>
                </a:solidFill>
                <a:latin typeface="Tahoma"/>
                <a:cs typeface="Tahoma"/>
              </a:rPr>
              <a:t> unequal</a:t>
            </a:r>
            <a:r>
              <a:rPr sz="1400" spc="-47" dirty="0">
                <a:solidFill>
                  <a:srgbClr val="77787B"/>
                </a:solidFill>
                <a:latin typeface="Tahoma"/>
                <a:cs typeface="Tahoma"/>
              </a:rPr>
              <a:t> and </a:t>
            </a:r>
            <a:r>
              <a:rPr sz="1400" spc="-80" dirty="0">
                <a:solidFill>
                  <a:srgbClr val="77787B"/>
                </a:solidFill>
                <a:latin typeface="Tahoma"/>
                <a:cs typeface="Tahoma"/>
              </a:rPr>
              <a:t>average</a:t>
            </a:r>
            <a:r>
              <a:rPr sz="1400" spc="-40" dirty="0">
                <a:solidFill>
                  <a:srgbClr val="77787B"/>
                </a:solidFill>
                <a:latin typeface="Tahoma"/>
                <a:cs typeface="Tahoma"/>
              </a:rPr>
              <a:t> </a:t>
            </a:r>
            <a:r>
              <a:rPr sz="1400" spc="-67" dirty="0">
                <a:solidFill>
                  <a:srgbClr val="77787B"/>
                </a:solidFill>
                <a:latin typeface="Tahoma"/>
                <a:cs typeface="Tahoma"/>
              </a:rPr>
              <a:t>household</a:t>
            </a:r>
            <a:r>
              <a:rPr sz="1400" spc="-47" dirty="0">
                <a:solidFill>
                  <a:srgbClr val="77787B"/>
                </a:solidFill>
                <a:latin typeface="Tahoma"/>
                <a:cs typeface="Tahoma"/>
              </a:rPr>
              <a:t> </a:t>
            </a:r>
            <a:r>
              <a:rPr sz="1400" spc="-33" dirty="0">
                <a:solidFill>
                  <a:srgbClr val="77787B"/>
                </a:solidFill>
                <a:latin typeface="Tahoma"/>
                <a:cs typeface="Tahoma"/>
              </a:rPr>
              <a:t>size</a:t>
            </a:r>
            <a:r>
              <a:rPr sz="1400" spc="-53" dirty="0">
                <a:solidFill>
                  <a:srgbClr val="77787B"/>
                </a:solidFill>
                <a:latin typeface="Tahoma"/>
                <a:cs typeface="Tahoma"/>
              </a:rPr>
              <a:t> </a:t>
            </a:r>
            <a:r>
              <a:rPr sz="1400" spc="-33" dirty="0">
                <a:solidFill>
                  <a:srgbClr val="77787B"/>
                </a:solidFill>
                <a:latin typeface="Tahoma"/>
                <a:cs typeface="Tahoma"/>
              </a:rPr>
              <a:t>and </a:t>
            </a:r>
            <a:r>
              <a:rPr sz="1400" spc="-40" dirty="0">
                <a:solidFill>
                  <a:srgbClr val="77787B"/>
                </a:solidFill>
                <a:latin typeface="Tahoma"/>
                <a:cs typeface="Tahoma"/>
              </a:rPr>
              <a:t>composition</a:t>
            </a:r>
            <a:r>
              <a:rPr sz="1400" spc="-20" dirty="0">
                <a:solidFill>
                  <a:srgbClr val="77787B"/>
                </a:solidFill>
                <a:latin typeface="Tahoma"/>
                <a:cs typeface="Tahoma"/>
              </a:rPr>
              <a:t> </a:t>
            </a:r>
            <a:r>
              <a:rPr sz="1400" spc="-47" dirty="0">
                <a:solidFill>
                  <a:srgbClr val="77787B"/>
                </a:solidFill>
                <a:latin typeface="Tahoma"/>
                <a:cs typeface="Tahoma"/>
              </a:rPr>
              <a:t>vary</a:t>
            </a:r>
            <a:r>
              <a:rPr sz="1400" spc="-13" dirty="0">
                <a:solidFill>
                  <a:srgbClr val="77787B"/>
                </a:solidFill>
                <a:latin typeface="Tahoma"/>
                <a:cs typeface="Tahoma"/>
              </a:rPr>
              <a:t> </a:t>
            </a:r>
            <a:r>
              <a:rPr sz="1400" spc="-67" dirty="0">
                <a:solidFill>
                  <a:srgbClr val="77787B"/>
                </a:solidFill>
                <a:latin typeface="Tahoma"/>
                <a:cs typeface="Tahoma"/>
              </a:rPr>
              <a:t>considerably,</a:t>
            </a:r>
            <a:r>
              <a:rPr sz="1400" spc="-13" dirty="0">
                <a:solidFill>
                  <a:srgbClr val="77787B"/>
                </a:solidFill>
                <a:latin typeface="Tahoma"/>
                <a:cs typeface="Tahoma"/>
              </a:rPr>
              <a:t> </a:t>
            </a:r>
            <a:r>
              <a:rPr sz="1400" spc="-40" dirty="0">
                <a:solidFill>
                  <a:srgbClr val="77787B"/>
                </a:solidFill>
                <a:latin typeface="Tahoma"/>
                <a:cs typeface="Tahoma"/>
              </a:rPr>
              <a:t>particularly</a:t>
            </a:r>
            <a:r>
              <a:rPr sz="1400" spc="-13" dirty="0">
                <a:solidFill>
                  <a:srgbClr val="77787B"/>
                </a:solidFill>
                <a:latin typeface="Tahoma"/>
                <a:cs typeface="Tahoma"/>
              </a:rPr>
              <a:t> </a:t>
            </a:r>
            <a:r>
              <a:rPr sz="1400" spc="-93" dirty="0">
                <a:solidFill>
                  <a:srgbClr val="77787B"/>
                </a:solidFill>
                <a:latin typeface="Tahoma"/>
                <a:cs typeface="Tahoma"/>
              </a:rPr>
              <a:t>between</a:t>
            </a:r>
            <a:r>
              <a:rPr sz="1400" spc="-13" dirty="0">
                <a:solidFill>
                  <a:srgbClr val="77787B"/>
                </a:solidFill>
                <a:latin typeface="Tahoma"/>
                <a:cs typeface="Tahoma"/>
              </a:rPr>
              <a:t> </a:t>
            </a:r>
            <a:r>
              <a:rPr sz="1400" spc="-33" dirty="0">
                <a:solidFill>
                  <a:srgbClr val="77787B"/>
                </a:solidFill>
                <a:latin typeface="Tahoma"/>
                <a:cs typeface="Tahoma"/>
              </a:rPr>
              <a:t>population </a:t>
            </a:r>
            <a:r>
              <a:rPr sz="1400" spc="-80" dirty="0">
                <a:solidFill>
                  <a:srgbClr val="77787B"/>
                </a:solidFill>
                <a:latin typeface="Tahoma"/>
                <a:cs typeface="Tahoma"/>
              </a:rPr>
              <a:t>sub-</a:t>
            </a:r>
            <a:r>
              <a:rPr sz="1400" spc="-73" dirty="0">
                <a:solidFill>
                  <a:srgbClr val="77787B"/>
                </a:solidFill>
                <a:latin typeface="Tahoma"/>
                <a:cs typeface="Tahoma"/>
              </a:rPr>
              <a:t>groups</a:t>
            </a:r>
            <a:r>
              <a:rPr sz="1400" spc="-27" dirty="0">
                <a:solidFill>
                  <a:srgbClr val="77787B"/>
                </a:solidFill>
                <a:latin typeface="Tahoma"/>
                <a:cs typeface="Tahoma"/>
              </a:rPr>
              <a:t> </a:t>
            </a:r>
            <a:r>
              <a:rPr sz="1400" spc="-47" dirty="0">
                <a:solidFill>
                  <a:srgbClr val="77787B"/>
                </a:solidFill>
                <a:latin typeface="Tahoma"/>
                <a:cs typeface="Tahoma"/>
              </a:rPr>
              <a:t>and</a:t>
            </a:r>
            <a:r>
              <a:rPr sz="1400" spc="-13" dirty="0">
                <a:solidFill>
                  <a:srgbClr val="77787B"/>
                </a:solidFill>
                <a:latin typeface="Tahoma"/>
                <a:cs typeface="Tahoma"/>
              </a:rPr>
              <a:t> </a:t>
            </a:r>
            <a:r>
              <a:rPr sz="1400" spc="-53" dirty="0">
                <a:solidFill>
                  <a:srgbClr val="77787B"/>
                </a:solidFill>
                <a:latin typeface="Tahoma"/>
                <a:cs typeface="Tahoma"/>
              </a:rPr>
              <a:t>across</a:t>
            </a:r>
            <a:r>
              <a:rPr sz="1400" spc="-20" dirty="0">
                <a:solidFill>
                  <a:srgbClr val="77787B"/>
                </a:solidFill>
                <a:latin typeface="Tahoma"/>
                <a:cs typeface="Tahoma"/>
              </a:rPr>
              <a:t> </a:t>
            </a:r>
            <a:r>
              <a:rPr sz="1400" spc="-13" dirty="0">
                <a:solidFill>
                  <a:srgbClr val="77787B"/>
                </a:solidFill>
                <a:latin typeface="Tahoma"/>
                <a:cs typeface="Tahoma"/>
              </a:rPr>
              <a:t>countries</a:t>
            </a:r>
            <a:endParaRPr sz="1400" dirty="0">
              <a:latin typeface="Tahoma"/>
              <a:cs typeface="Tahoma"/>
            </a:endParaRPr>
          </a:p>
          <a:p>
            <a:pPr marL="420377" marR="173745" indent="-195780">
              <a:lnSpc>
                <a:spcPct val="102600"/>
              </a:lnSpc>
              <a:spcBef>
                <a:spcPts val="400"/>
              </a:spcBef>
              <a:spcAft>
                <a:spcPts val="600"/>
              </a:spcAft>
            </a:pPr>
            <a:r>
              <a:rPr sz="2000" spc="-650" baseline="5050" dirty="0">
                <a:solidFill>
                  <a:srgbClr val="006794"/>
                </a:solidFill>
                <a:latin typeface="Cambria"/>
                <a:cs typeface="Cambria"/>
              </a:rPr>
              <a:t>▸</a:t>
            </a:r>
            <a:r>
              <a:rPr sz="2000" spc="510" baseline="5050" dirty="0">
                <a:solidFill>
                  <a:srgbClr val="006794"/>
                </a:solidFill>
                <a:latin typeface="Cambria"/>
                <a:cs typeface="Cambria"/>
              </a:rPr>
              <a:t> </a:t>
            </a:r>
            <a:r>
              <a:rPr sz="1400" spc="-40" dirty="0">
                <a:solidFill>
                  <a:srgbClr val="77787B"/>
                </a:solidFill>
                <a:latin typeface="Tahoma"/>
                <a:cs typeface="Tahoma"/>
              </a:rPr>
              <a:t>Where</a:t>
            </a:r>
            <a:r>
              <a:rPr sz="1400" spc="-80" dirty="0">
                <a:solidFill>
                  <a:srgbClr val="77787B"/>
                </a:solidFill>
                <a:latin typeface="Tahoma"/>
                <a:cs typeface="Tahoma"/>
              </a:rPr>
              <a:t> </a:t>
            </a:r>
            <a:r>
              <a:rPr sz="1400" spc="-60" dirty="0">
                <a:solidFill>
                  <a:srgbClr val="77787B"/>
                </a:solidFill>
                <a:latin typeface="Tahoma"/>
                <a:cs typeface="Tahoma"/>
              </a:rPr>
              <a:t>there</a:t>
            </a:r>
            <a:r>
              <a:rPr sz="1400" spc="-53" dirty="0">
                <a:solidFill>
                  <a:srgbClr val="77787B"/>
                </a:solidFill>
                <a:latin typeface="Tahoma"/>
                <a:cs typeface="Tahoma"/>
              </a:rPr>
              <a:t> </a:t>
            </a:r>
            <a:r>
              <a:rPr sz="1400" dirty="0">
                <a:solidFill>
                  <a:srgbClr val="77787B"/>
                </a:solidFill>
                <a:latin typeface="Tahoma"/>
                <a:cs typeface="Tahoma"/>
              </a:rPr>
              <a:t>is</a:t>
            </a:r>
            <a:r>
              <a:rPr sz="1400" spc="-80" dirty="0">
                <a:solidFill>
                  <a:srgbClr val="77787B"/>
                </a:solidFill>
                <a:latin typeface="Tahoma"/>
                <a:cs typeface="Tahoma"/>
              </a:rPr>
              <a:t> </a:t>
            </a:r>
            <a:r>
              <a:rPr sz="1400" spc="-40" dirty="0">
                <a:solidFill>
                  <a:srgbClr val="77787B"/>
                </a:solidFill>
                <a:latin typeface="Tahoma"/>
                <a:cs typeface="Tahoma"/>
              </a:rPr>
              <a:t>interest</a:t>
            </a:r>
            <a:r>
              <a:rPr sz="1400" spc="-47" dirty="0">
                <a:solidFill>
                  <a:srgbClr val="77787B"/>
                </a:solidFill>
                <a:latin typeface="Tahoma"/>
                <a:cs typeface="Tahoma"/>
              </a:rPr>
              <a:t> </a:t>
            </a:r>
            <a:r>
              <a:rPr sz="1400" dirty="0">
                <a:solidFill>
                  <a:srgbClr val="77787B"/>
                </a:solidFill>
                <a:latin typeface="Tahoma"/>
                <a:cs typeface="Tahoma"/>
              </a:rPr>
              <a:t>in</a:t>
            </a:r>
            <a:r>
              <a:rPr sz="1400" spc="-47" dirty="0">
                <a:solidFill>
                  <a:srgbClr val="77787B"/>
                </a:solidFill>
                <a:latin typeface="Tahoma"/>
                <a:cs typeface="Tahoma"/>
              </a:rPr>
              <a:t> </a:t>
            </a:r>
            <a:r>
              <a:rPr sz="1400" spc="-40" dirty="0">
                <a:solidFill>
                  <a:srgbClr val="77787B"/>
                </a:solidFill>
                <a:latin typeface="Tahoma"/>
                <a:cs typeface="Tahoma"/>
              </a:rPr>
              <a:t>analyzing</a:t>
            </a:r>
            <a:r>
              <a:rPr sz="1400" spc="-53" dirty="0">
                <a:solidFill>
                  <a:srgbClr val="77787B"/>
                </a:solidFill>
                <a:latin typeface="Tahoma"/>
                <a:cs typeface="Tahoma"/>
              </a:rPr>
              <a:t> </a:t>
            </a:r>
            <a:r>
              <a:rPr sz="1400" spc="-47" dirty="0">
                <a:solidFill>
                  <a:srgbClr val="77787B"/>
                </a:solidFill>
                <a:latin typeface="Tahoma"/>
                <a:cs typeface="Tahoma"/>
              </a:rPr>
              <a:t>wealth </a:t>
            </a:r>
            <a:r>
              <a:rPr sz="1400" spc="-27" dirty="0">
                <a:solidFill>
                  <a:srgbClr val="77787B"/>
                </a:solidFill>
                <a:latin typeface="Tahoma"/>
                <a:cs typeface="Tahoma"/>
              </a:rPr>
              <a:t>data</a:t>
            </a:r>
            <a:r>
              <a:rPr sz="1400" spc="-47" dirty="0">
                <a:solidFill>
                  <a:srgbClr val="77787B"/>
                </a:solidFill>
                <a:latin typeface="Tahoma"/>
                <a:cs typeface="Tahoma"/>
              </a:rPr>
              <a:t> </a:t>
            </a:r>
            <a:r>
              <a:rPr sz="1400" spc="-13" dirty="0">
                <a:solidFill>
                  <a:srgbClr val="77787B"/>
                </a:solidFill>
                <a:latin typeface="Tahoma"/>
                <a:cs typeface="Tahoma"/>
              </a:rPr>
              <a:t>on</a:t>
            </a:r>
            <a:r>
              <a:rPr sz="1400" spc="-47" dirty="0">
                <a:solidFill>
                  <a:srgbClr val="77787B"/>
                </a:solidFill>
                <a:latin typeface="Tahoma"/>
                <a:cs typeface="Tahoma"/>
              </a:rPr>
              <a:t> </a:t>
            </a:r>
            <a:r>
              <a:rPr sz="1400" spc="-13" dirty="0">
                <a:solidFill>
                  <a:srgbClr val="77787B"/>
                </a:solidFill>
                <a:latin typeface="Tahoma"/>
                <a:cs typeface="Tahoma"/>
              </a:rPr>
              <a:t>the</a:t>
            </a:r>
            <a:r>
              <a:rPr sz="1400" spc="-40" dirty="0">
                <a:solidFill>
                  <a:srgbClr val="77787B"/>
                </a:solidFill>
                <a:latin typeface="Tahoma"/>
                <a:cs typeface="Tahoma"/>
              </a:rPr>
              <a:t> basis </a:t>
            </a:r>
            <a:r>
              <a:rPr sz="1400" dirty="0">
                <a:solidFill>
                  <a:srgbClr val="77787B"/>
                </a:solidFill>
                <a:latin typeface="Tahoma"/>
                <a:cs typeface="Tahoma"/>
              </a:rPr>
              <a:t>of</a:t>
            </a:r>
            <a:r>
              <a:rPr sz="1400" spc="-67" dirty="0">
                <a:solidFill>
                  <a:srgbClr val="77787B"/>
                </a:solidFill>
                <a:latin typeface="Tahoma"/>
                <a:cs typeface="Tahoma"/>
              </a:rPr>
              <a:t> </a:t>
            </a:r>
            <a:r>
              <a:rPr sz="1400" spc="-13" dirty="0">
                <a:solidFill>
                  <a:srgbClr val="77787B"/>
                </a:solidFill>
                <a:latin typeface="Tahoma"/>
                <a:cs typeface="Tahoma"/>
              </a:rPr>
              <a:t>the</a:t>
            </a:r>
            <a:r>
              <a:rPr sz="1400" spc="-47" dirty="0">
                <a:solidFill>
                  <a:srgbClr val="77787B"/>
                </a:solidFill>
                <a:latin typeface="Tahoma"/>
                <a:cs typeface="Tahoma"/>
              </a:rPr>
              <a:t> </a:t>
            </a:r>
            <a:r>
              <a:rPr sz="1400" spc="-60" dirty="0">
                <a:solidFill>
                  <a:srgbClr val="77787B"/>
                </a:solidFill>
                <a:latin typeface="Tahoma"/>
                <a:cs typeface="Tahoma"/>
              </a:rPr>
              <a:t>number</a:t>
            </a:r>
            <a:r>
              <a:rPr sz="1400" spc="-53" dirty="0">
                <a:solidFill>
                  <a:srgbClr val="77787B"/>
                </a:solidFill>
                <a:latin typeface="Tahoma"/>
                <a:cs typeface="Tahoma"/>
              </a:rPr>
              <a:t> </a:t>
            </a:r>
            <a:r>
              <a:rPr sz="1400" dirty="0">
                <a:solidFill>
                  <a:srgbClr val="77787B"/>
                </a:solidFill>
                <a:latin typeface="Tahoma"/>
                <a:cs typeface="Tahoma"/>
              </a:rPr>
              <a:t>of</a:t>
            </a:r>
            <a:r>
              <a:rPr sz="1400" spc="-47" dirty="0">
                <a:solidFill>
                  <a:srgbClr val="77787B"/>
                </a:solidFill>
                <a:latin typeface="Tahoma"/>
                <a:cs typeface="Tahoma"/>
              </a:rPr>
              <a:t> </a:t>
            </a:r>
            <a:r>
              <a:rPr sz="1400" spc="-80" dirty="0">
                <a:solidFill>
                  <a:srgbClr val="77787B"/>
                </a:solidFill>
                <a:latin typeface="Tahoma"/>
                <a:cs typeface="Tahoma"/>
              </a:rPr>
              <a:t>persons</a:t>
            </a:r>
            <a:r>
              <a:rPr sz="1400" spc="-33" dirty="0">
                <a:solidFill>
                  <a:srgbClr val="77787B"/>
                </a:solidFill>
                <a:latin typeface="Tahoma"/>
                <a:cs typeface="Tahoma"/>
              </a:rPr>
              <a:t> </a:t>
            </a:r>
            <a:r>
              <a:rPr sz="1400" dirty="0">
                <a:solidFill>
                  <a:srgbClr val="77787B"/>
                </a:solidFill>
                <a:latin typeface="Tahoma"/>
                <a:cs typeface="Tahoma"/>
              </a:rPr>
              <a:t>in</a:t>
            </a:r>
            <a:r>
              <a:rPr sz="1400" spc="-53" dirty="0">
                <a:solidFill>
                  <a:srgbClr val="77787B"/>
                </a:solidFill>
                <a:latin typeface="Tahoma"/>
                <a:cs typeface="Tahoma"/>
              </a:rPr>
              <a:t> </a:t>
            </a:r>
            <a:r>
              <a:rPr sz="1400" spc="-67" dirty="0">
                <a:solidFill>
                  <a:srgbClr val="77787B"/>
                </a:solidFill>
                <a:latin typeface="Tahoma"/>
                <a:cs typeface="Tahoma"/>
              </a:rPr>
              <a:t>households</a:t>
            </a:r>
            <a:r>
              <a:rPr sz="1400" spc="-47" dirty="0">
                <a:solidFill>
                  <a:srgbClr val="77787B"/>
                </a:solidFill>
                <a:latin typeface="Tahoma"/>
                <a:cs typeface="Tahoma"/>
              </a:rPr>
              <a:t> </a:t>
            </a:r>
            <a:r>
              <a:rPr sz="1400" dirty="0">
                <a:solidFill>
                  <a:srgbClr val="77787B"/>
                </a:solidFill>
                <a:latin typeface="Tahoma"/>
                <a:cs typeface="Tahoma"/>
              </a:rPr>
              <a:t>with</a:t>
            </a:r>
            <a:r>
              <a:rPr sz="1400" spc="-47" dirty="0">
                <a:solidFill>
                  <a:srgbClr val="77787B"/>
                </a:solidFill>
                <a:latin typeface="Tahoma"/>
                <a:cs typeface="Tahoma"/>
              </a:rPr>
              <a:t> </a:t>
            </a:r>
            <a:r>
              <a:rPr sz="1400" spc="-13" dirty="0">
                <a:solidFill>
                  <a:srgbClr val="77787B"/>
                </a:solidFill>
                <a:latin typeface="Tahoma"/>
                <a:cs typeface="Tahoma"/>
              </a:rPr>
              <a:t>particular </a:t>
            </a:r>
            <a:r>
              <a:rPr sz="1400" spc="-47" dirty="0">
                <a:solidFill>
                  <a:srgbClr val="77787B"/>
                </a:solidFill>
                <a:latin typeface="Tahoma"/>
                <a:cs typeface="Tahoma"/>
              </a:rPr>
              <a:t>characteristics,</a:t>
            </a:r>
            <a:r>
              <a:rPr sz="1400" spc="-60" dirty="0">
                <a:solidFill>
                  <a:srgbClr val="77787B"/>
                </a:solidFill>
                <a:latin typeface="Tahoma"/>
                <a:cs typeface="Tahoma"/>
              </a:rPr>
              <a:t> </a:t>
            </a:r>
            <a:r>
              <a:rPr sz="1400" spc="-13" dirty="0">
                <a:solidFill>
                  <a:srgbClr val="77787B"/>
                </a:solidFill>
                <a:latin typeface="Tahoma"/>
                <a:cs typeface="Tahoma"/>
              </a:rPr>
              <a:t>the</a:t>
            </a:r>
            <a:r>
              <a:rPr sz="1400" spc="-60" dirty="0">
                <a:solidFill>
                  <a:srgbClr val="77787B"/>
                </a:solidFill>
                <a:latin typeface="Tahoma"/>
                <a:cs typeface="Tahoma"/>
              </a:rPr>
              <a:t> </a:t>
            </a:r>
            <a:r>
              <a:rPr sz="1400" dirty="0">
                <a:solidFill>
                  <a:srgbClr val="77787B"/>
                </a:solidFill>
                <a:latin typeface="Tahoma"/>
                <a:cs typeface="Tahoma"/>
              </a:rPr>
              <a:t>unit</a:t>
            </a:r>
            <a:r>
              <a:rPr sz="1400" spc="-67" dirty="0">
                <a:solidFill>
                  <a:srgbClr val="77787B"/>
                </a:solidFill>
                <a:latin typeface="Tahoma"/>
                <a:cs typeface="Tahoma"/>
              </a:rPr>
              <a:t> </a:t>
            </a:r>
            <a:r>
              <a:rPr sz="1400" dirty="0">
                <a:solidFill>
                  <a:srgbClr val="77787B"/>
                </a:solidFill>
                <a:latin typeface="Tahoma"/>
                <a:cs typeface="Tahoma"/>
              </a:rPr>
              <a:t>of</a:t>
            </a:r>
            <a:r>
              <a:rPr sz="1400" spc="-53" dirty="0">
                <a:solidFill>
                  <a:srgbClr val="77787B"/>
                </a:solidFill>
                <a:latin typeface="Tahoma"/>
                <a:cs typeface="Tahoma"/>
              </a:rPr>
              <a:t> </a:t>
            </a:r>
            <a:r>
              <a:rPr sz="1400" spc="-47" dirty="0">
                <a:solidFill>
                  <a:srgbClr val="77787B"/>
                </a:solidFill>
                <a:latin typeface="Tahoma"/>
                <a:cs typeface="Tahoma"/>
              </a:rPr>
              <a:t>analysis</a:t>
            </a:r>
            <a:r>
              <a:rPr sz="1400" spc="-60" dirty="0">
                <a:solidFill>
                  <a:srgbClr val="77787B"/>
                </a:solidFill>
                <a:latin typeface="Tahoma"/>
                <a:cs typeface="Tahoma"/>
              </a:rPr>
              <a:t> </a:t>
            </a:r>
            <a:r>
              <a:rPr sz="1400" dirty="0">
                <a:solidFill>
                  <a:srgbClr val="77787B"/>
                </a:solidFill>
                <a:latin typeface="Tahoma"/>
                <a:cs typeface="Tahoma"/>
              </a:rPr>
              <a:t>is</a:t>
            </a:r>
            <a:r>
              <a:rPr sz="1400" spc="-60" dirty="0">
                <a:solidFill>
                  <a:srgbClr val="77787B"/>
                </a:solidFill>
                <a:latin typeface="Tahoma"/>
                <a:cs typeface="Tahoma"/>
              </a:rPr>
              <a:t> </a:t>
            </a:r>
            <a:r>
              <a:rPr sz="1400" spc="-13" dirty="0">
                <a:solidFill>
                  <a:srgbClr val="77787B"/>
                </a:solidFill>
                <a:latin typeface="Tahoma"/>
                <a:cs typeface="Tahoma"/>
              </a:rPr>
              <a:t>the</a:t>
            </a:r>
            <a:r>
              <a:rPr sz="1400" spc="-60" dirty="0">
                <a:solidFill>
                  <a:srgbClr val="77787B"/>
                </a:solidFill>
                <a:latin typeface="Tahoma"/>
                <a:cs typeface="Tahoma"/>
              </a:rPr>
              <a:t> person </a:t>
            </a:r>
            <a:r>
              <a:rPr sz="1400" spc="-33" dirty="0">
                <a:solidFill>
                  <a:srgbClr val="77787B"/>
                </a:solidFill>
                <a:latin typeface="Tahoma"/>
                <a:cs typeface="Tahoma"/>
              </a:rPr>
              <a:t>and</a:t>
            </a:r>
            <a:r>
              <a:rPr lang="en-US" sz="1400" spc="-33" dirty="0">
                <a:solidFill>
                  <a:srgbClr val="77787B"/>
                </a:solidFill>
                <a:latin typeface="Tahoma"/>
                <a:cs typeface="Tahoma"/>
              </a:rPr>
              <a:t> </a:t>
            </a:r>
            <a:r>
              <a:rPr sz="1400" b="1" spc="-80" dirty="0">
                <a:solidFill>
                  <a:schemeClr val="tx2"/>
                </a:solidFill>
                <a:latin typeface="Tahoma"/>
                <a:cs typeface="Tahoma"/>
              </a:rPr>
              <a:t>person-</a:t>
            </a:r>
            <a:r>
              <a:rPr sz="1400" b="1" spc="-67" dirty="0">
                <a:solidFill>
                  <a:schemeClr val="tx2"/>
                </a:solidFill>
                <a:latin typeface="Tahoma"/>
                <a:cs typeface="Tahoma"/>
              </a:rPr>
              <a:t>weighted</a:t>
            </a:r>
            <a:r>
              <a:rPr sz="1400" b="1" spc="-7" dirty="0">
                <a:solidFill>
                  <a:schemeClr val="tx2"/>
                </a:solidFill>
                <a:latin typeface="Tahoma"/>
                <a:cs typeface="Tahoma"/>
              </a:rPr>
              <a:t> </a:t>
            </a:r>
            <a:r>
              <a:rPr sz="1400" b="1" spc="-53" dirty="0">
                <a:solidFill>
                  <a:schemeClr val="tx2"/>
                </a:solidFill>
                <a:latin typeface="Tahoma"/>
                <a:cs typeface="Tahoma"/>
              </a:rPr>
              <a:t>estimates</a:t>
            </a:r>
            <a:r>
              <a:rPr sz="1400" b="1" spc="-7" dirty="0">
                <a:solidFill>
                  <a:schemeClr val="tx2"/>
                </a:solidFill>
                <a:latin typeface="Tahoma"/>
                <a:cs typeface="Tahoma"/>
              </a:rPr>
              <a:t> </a:t>
            </a:r>
            <a:r>
              <a:rPr sz="1400" spc="-80" dirty="0">
                <a:solidFill>
                  <a:srgbClr val="77787B"/>
                </a:solidFill>
                <a:latin typeface="Tahoma"/>
                <a:cs typeface="Tahoma"/>
              </a:rPr>
              <a:t>are</a:t>
            </a:r>
            <a:r>
              <a:rPr sz="1400" dirty="0">
                <a:solidFill>
                  <a:srgbClr val="77787B"/>
                </a:solidFill>
                <a:latin typeface="Tahoma"/>
                <a:cs typeface="Tahoma"/>
              </a:rPr>
              <a:t> </a:t>
            </a:r>
            <a:r>
              <a:rPr sz="1400" spc="-13" dirty="0">
                <a:solidFill>
                  <a:srgbClr val="77787B"/>
                </a:solidFill>
                <a:latin typeface="Tahoma"/>
                <a:cs typeface="Tahoma"/>
              </a:rPr>
              <a:t>needed</a:t>
            </a:r>
            <a:endParaRPr sz="1400" dirty="0">
              <a:latin typeface="Tahoma"/>
              <a:cs typeface="Tahoma"/>
            </a:endParaRPr>
          </a:p>
        </p:txBody>
      </p:sp>
    </p:spTree>
  </p:cSld>
  <p:clrMapOvr>
    <a:masterClrMapping/>
  </p:clrMapOvr>
  <p:transition>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98B17-0098-938F-7156-1FC6640418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D4DD17-926E-B8F0-9D3C-3AEC21C26BD0}"/>
              </a:ext>
            </a:extLst>
          </p:cNvPr>
          <p:cNvSpPr>
            <a:spLocks noGrp="1"/>
          </p:cNvSpPr>
          <p:nvPr>
            <p:ph type="title"/>
          </p:nvPr>
        </p:nvSpPr>
        <p:spPr>
          <a:xfrm>
            <a:off x="992444" y="153631"/>
            <a:ext cx="4230291" cy="307658"/>
          </a:xfrm>
          <a:ln>
            <a:noFill/>
          </a:ln>
        </p:spPr>
        <p:txBody>
          <a:bodyPr vert="horz" wrap="square" lIns="46149" tIns="23074" rIns="46149" bIns="23074" rtlCol="0" anchor="t" anchorCtr="0">
            <a:noAutofit/>
          </a:bodyPr>
          <a:lstStyle/>
          <a:p>
            <a:r>
              <a:rPr lang="en-US" sz="1817" dirty="0"/>
              <a:t>Contents</a:t>
            </a:r>
            <a:endParaRPr lang="en-US" sz="1817" i="1" dirty="0"/>
          </a:p>
        </p:txBody>
      </p:sp>
      <p:sp>
        <p:nvSpPr>
          <p:cNvPr id="3" name="Content Placeholder 2">
            <a:extLst>
              <a:ext uri="{FF2B5EF4-FFF2-40B4-BE49-F238E27FC236}">
                <a16:creationId xmlns:a16="http://schemas.microsoft.com/office/drawing/2014/main" id="{4FDF37F3-FE94-D234-FB1D-D6E5C3859DF2}"/>
              </a:ext>
            </a:extLst>
          </p:cNvPr>
          <p:cNvSpPr>
            <a:spLocks noGrp="1"/>
          </p:cNvSpPr>
          <p:nvPr>
            <p:ph idx="1"/>
          </p:nvPr>
        </p:nvSpPr>
        <p:spPr>
          <a:xfrm>
            <a:off x="638175" y="892175"/>
            <a:ext cx="4432159" cy="2384346"/>
          </a:xfrm>
        </p:spPr>
        <p:txBody>
          <a:bodyPr>
            <a:normAutofit/>
          </a:bodyPr>
          <a:lstStyle/>
          <a:p>
            <a:pPr marL="22432" algn="ctr">
              <a:spcBef>
                <a:spcPts val="151"/>
              </a:spcBef>
              <a:spcAft>
                <a:spcPts val="303"/>
              </a:spcAft>
              <a:buClr>
                <a:schemeClr val="accent2">
                  <a:lumMod val="50000"/>
                </a:schemeClr>
              </a:buClr>
              <a:buSzPct val="66000"/>
            </a:pPr>
            <a:r>
              <a:rPr lang="en-GB" sz="2400" dirty="0">
                <a:solidFill>
                  <a:srgbClr val="C00000"/>
                </a:solidFill>
                <a:latin typeface="Gotham Bold"/>
              </a:rPr>
              <a:t>LIS and its Databases</a:t>
            </a:r>
          </a:p>
          <a:p>
            <a:pPr marL="22432" algn="ctr">
              <a:spcBef>
                <a:spcPts val="151"/>
              </a:spcBef>
              <a:spcAft>
                <a:spcPts val="303"/>
              </a:spcAft>
              <a:buClr>
                <a:schemeClr val="accent2">
                  <a:lumMod val="50000"/>
                </a:schemeClr>
              </a:buClr>
              <a:buSzPct val="66000"/>
            </a:pPr>
            <a:r>
              <a:rPr lang="en-GB" sz="2400" dirty="0">
                <a:solidFill>
                  <a:schemeClr val="bg1">
                    <a:lumMod val="65000"/>
                  </a:schemeClr>
                </a:solidFill>
                <a:latin typeface="Gotham Bold"/>
              </a:rPr>
              <a:t>Wealth data and LWS </a:t>
            </a:r>
          </a:p>
          <a:p>
            <a:pPr marL="22432" algn="ctr">
              <a:spcBef>
                <a:spcPts val="151"/>
              </a:spcBef>
              <a:spcAft>
                <a:spcPts val="303"/>
              </a:spcAft>
              <a:buClr>
                <a:schemeClr val="accent2">
                  <a:lumMod val="50000"/>
                </a:schemeClr>
              </a:buClr>
              <a:buSzPct val="66000"/>
            </a:pPr>
            <a:r>
              <a:rPr lang="en-GB" sz="2400" dirty="0">
                <a:solidFill>
                  <a:schemeClr val="bg1">
                    <a:lumMod val="65000"/>
                  </a:schemeClr>
                </a:solidFill>
                <a:latin typeface="Gotham Bold"/>
              </a:rPr>
              <a:t>Illustrations</a:t>
            </a:r>
          </a:p>
          <a:p>
            <a:pPr marL="22432" algn="ctr">
              <a:spcBef>
                <a:spcPts val="151"/>
              </a:spcBef>
              <a:spcAft>
                <a:spcPts val="303"/>
              </a:spcAft>
              <a:buClr>
                <a:schemeClr val="accent2">
                  <a:lumMod val="50000"/>
                </a:schemeClr>
              </a:buClr>
              <a:buSzPct val="66000"/>
            </a:pPr>
            <a:r>
              <a:rPr lang="en-GB" sz="2400" dirty="0">
                <a:solidFill>
                  <a:schemeClr val="bg1">
                    <a:lumMod val="65000"/>
                  </a:schemeClr>
                </a:solidFill>
                <a:latin typeface="Gotham Bold"/>
              </a:rPr>
              <a:t>Data access and research opportunities</a:t>
            </a:r>
          </a:p>
          <a:p>
            <a:pPr marL="22432">
              <a:spcBef>
                <a:spcPts val="151"/>
              </a:spcBef>
              <a:spcAft>
                <a:spcPts val="303"/>
              </a:spcAft>
              <a:buClr>
                <a:schemeClr val="accent2">
                  <a:lumMod val="50000"/>
                </a:schemeClr>
              </a:buClr>
              <a:buSzPct val="66000"/>
            </a:pPr>
            <a:endParaRPr lang="en-GB" sz="1400" dirty="0">
              <a:solidFill>
                <a:schemeClr val="bg1">
                  <a:lumMod val="50000"/>
                </a:schemeClr>
              </a:solidFill>
              <a:latin typeface="Gotham Bold"/>
            </a:endParaRPr>
          </a:p>
          <a:p>
            <a:pPr marL="22432">
              <a:spcBef>
                <a:spcPts val="151"/>
              </a:spcBef>
              <a:spcAft>
                <a:spcPts val="303"/>
              </a:spcAft>
              <a:buClr>
                <a:schemeClr val="accent2">
                  <a:lumMod val="50000"/>
                </a:schemeClr>
              </a:buClr>
              <a:buSzPct val="66000"/>
            </a:pPr>
            <a:endParaRPr lang="en-GB" sz="1400" dirty="0">
              <a:solidFill>
                <a:schemeClr val="bg1">
                  <a:lumMod val="50000"/>
                </a:schemeClr>
              </a:solidFill>
              <a:latin typeface="Gotham Bold"/>
            </a:endParaRPr>
          </a:p>
        </p:txBody>
      </p:sp>
    </p:spTree>
    <p:extLst>
      <p:ext uri="{BB962C8B-B14F-4D97-AF65-F5344CB8AC3E}">
        <p14:creationId xmlns:p14="http://schemas.microsoft.com/office/powerpoint/2010/main" val="13508497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259" y="106327"/>
            <a:ext cx="5648192" cy="310662"/>
          </a:xfrm>
          <a:prstGeom prst="rect">
            <a:avLst/>
          </a:prstGeom>
        </p:spPr>
        <p:txBody>
          <a:bodyPr vert="horz" wrap="square" lIns="0" tIns="22884" rIns="0" bIns="0" rtlCol="0">
            <a:spAutoFit/>
          </a:bodyPr>
          <a:lstStyle/>
          <a:p>
            <a:pPr marL="16951">
              <a:spcBef>
                <a:spcPts val="180"/>
              </a:spcBef>
            </a:pPr>
            <a:r>
              <a:rPr lang="en-US" spc="-13" dirty="0" err="1"/>
              <a:t>Equivalising</a:t>
            </a:r>
            <a:r>
              <a:rPr lang="en-US" spc="-13" dirty="0"/>
              <a:t> wealth</a:t>
            </a:r>
          </a:p>
        </p:txBody>
      </p:sp>
      <p:sp>
        <p:nvSpPr>
          <p:cNvPr id="4" name="object 4"/>
          <p:cNvSpPr txBox="1">
            <a:spLocks noGrp="1"/>
          </p:cNvSpPr>
          <p:nvPr>
            <p:ph type="sldNum" sz="quarter" idx="7"/>
          </p:nvPr>
        </p:nvSpPr>
        <p:spPr>
          <a:xfrm>
            <a:off x="7590230" y="3880418"/>
            <a:ext cx="497738" cy="115416"/>
          </a:xfrm>
          <a:prstGeom prst="rect">
            <a:avLst/>
          </a:prstGeom>
        </p:spPr>
        <p:txBody>
          <a:bodyPr vert="horz" wrap="square" lIns="0" tIns="0" rIns="0" bIns="0" rtlCol="0">
            <a:spAutoFit/>
          </a:bodyPr>
          <a:lstStyle/>
          <a:p>
            <a:pPr marL="50852">
              <a:lnSpc>
                <a:spcPts val="901"/>
              </a:lnSpc>
            </a:pPr>
            <a:fld id="{81D60167-4931-47E6-BA6A-407CBD079E47}" type="slidenum">
              <a:rPr spc="-13" dirty="0"/>
              <a:pPr marL="50852">
                <a:lnSpc>
                  <a:spcPts val="901"/>
                </a:lnSpc>
              </a:pPr>
              <a:t>30</a:t>
            </a:fld>
            <a:r>
              <a:rPr spc="-113" dirty="0"/>
              <a:t> </a:t>
            </a:r>
            <a:r>
              <a:rPr spc="120" dirty="0"/>
              <a:t>/</a:t>
            </a:r>
            <a:r>
              <a:rPr spc="-113" dirty="0"/>
              <a:t> </a:t>
            </a:r>
            <a:r>
              <a:rPr spc="-47" dirty="0"/>
              <a:t>80</a:t>
            </a:r>
          </a:p>
        </p:txBody>
      </p:sp>
      <p:sp>
        <p:nvSpPr>
          <p:cNvPr id="5" name="Content Placeholder 2">
            <a:extLst>
              <a:ext uri="{FF2B5EF4-FFF2-40B4-BE49-F238E27FC236}">
                <a16:creationId xmlns:a16="http://schemas.microsoft.com/office/drawing/2014/main" id="{94565D92-7E39-42E8-85D8-70A8536F7DE4}"/>
              </a:ext>
            </a:extLst>
          </p:cNvPr>
          <p:cNvSpPr txBox="1">
            <a:spLocks/>
          </p:cNvSpPr>
          <p:nvPr/>
        </p:nvSpPr>
        <p:spPr>
          <a:xfrm>
            <a:off x="63063" y="485447"/>
            <a:ext cx="6027024" cy="2873375"/>
          </a:xfrm>
          <a:prstGeom prst="rect">
            <a:avLst/>
          </a:prstGeom>
        </p:spPr>
        <p:txBody>
          <a:bodyPr wrap="square" lIns="0" tIns="0" rIns="0" bIns="0">
            <a:noAutofit/>
          </a:bodyPr>
          <a:lstStyle>
            <a:lvl1pPr marL="0">
              <a:defRPr sz="1468" b="1" i="0">
                <a:solidFill>
                  <a:srgbClr val="77787B"/>
                </a:solidFill>
                <a:latin typeface="Arial"/>
                <a:ea typeface="+mn-ea"/>
                <a:cs typeface="Arial"/>
              </a:defRPr>
            </a:lvl1pPr>
            <a:lvl2pPr marL="610225">
              <a:defRPr>
                <a:latin typeface="+mn-lt"/>
                <a:ea typeface="+mn-ea"/>
                <a:cs typeface="+mn-cs"/>
              </a:defRPr>
            </a:lvl2pPr>
            <a:lvl3pPr marL="1220450">
              <a:defRPr>
                <a:latin typeface="+mn-lt"/>
                <a:ea typeface="+mn-ea"/>
                <a:cs typeface="+mn-cs"/>
              </a:defRPr>
            </a:lvl3pPr>
            <a:lvl4pPr marL="1830675">
              <a:defRPr>
                <a:latin typeface="+mn-lt"/>
                <a:ea typeface="+mn-ea"/>
                <a:cs typeface="+mn-cs"/>
              </a:defRPr>
            </a:lvl4pPr>
            <a:lvl5pPr marL="2440899">
              <a:defRPr>
                <a:latin typeface="+mn-lt"/>
                <a:ea typeface="+mn-ea"/>
                <a:cs typeface="+mn-cs"/>
              </a:defRPr>
            </a:lvl5pPr>
            <a:lvl6pPr marL="3051124">
              <a:defRPr>
                <a:latin typeface="+mn-lt"/>
                <a:ea typeface="+mn-ea"/>
                <a:cs typeface="+mn-cs"/>
              </a:defRPr>
            </a:lvl6pPr>
            <a:lvl7pPr marL="3661349">
              <a:defRPr>
                <a:latin typeface="+mn-lt"/>
                <a:ea typeface="+mn-ea"/>
                <a:cs typeface="+mn-cs"/>
              </a:defRPr>
            </a:lvl7pPr>
            <a:lvl8pPr marL="4271574">
              <a:defRPr>
                <a:latin typeface="+mn-lt"/>
                <a:ea typeface="+mn-ea"/>
                <a:cs typeface="+mn-cs"/>
              </a:defRPr>
            </a:lvl8pPr>
            <a:lvl9pPr marL="4881799">
              <a:defRPr>
                <a:latin typeface="+mn-lt"/>
                <a:ea typeface="+mn-ea"/>
                <a:cs typeface="+mn-cs"/>
              </a:defRPr>
            </a:lvl9pPr>
          </a:lstStyle>
          <a:p>
            <a:pPr marL="193882" indent="-171450">
              <a:spcBef>
                <a:spcPts val="151"/>
              </a:spcBef>
              <a:spcAft>
                <a:spcPts val="303"/>
              </a:spcAft>
              <a:buClr>
                <a:schemeClr val="accent2">
                  <a:lumMod val="50000"/>
                </a:schemeClr>
              </a:buClr>
              <a:buSzPct val="66000"/>
              <a:buFont typeface="Wingdings" panose="05000000000000000000" pitchFamily="2" charset="2"/>
              <a:buChar char="Ø"/>
            </a:pPr>
            <a:r>
              <a:rPr lang="en-US" sz="1200" spc="-13" dirty="0">
                <a:solidFill>
                  <a:schemeClr val="tx2"/>
                </a:solidFill>
                <a:latin typeface="+mn-lt"/>
                <a:cs typeface="Tahoma"/>
              </a:rPr>
              <a:t>No internationally agreed equivalence scale exist for wealth</a:t>
            </a:r>
          </a:p>
          <a:p>
            <a:pPr marL="193882" indent="-171450">
              <a:spcBef>
                <a:spcPts val="151"/>
              </a:spcBef>
              <a:spcAft>
                <a:spcPts val="303"/>
              </a:spcAft>
              <a:buClr>
                <a:schemeClr val="accent2">
                  <a:lumMod val="50000"/>
                </a:schemeClr>
              </a:buClr>
              <a:buSzPct val="66000"/>
              <a:buFont typeface="Wingdings" panose="05000000000000000000" pitchFamily="2" charset="2"/>
              <a:buChar char="Ø"/>
            </a:pPr>
            <a:r>
              <a:rPr lang="en-US" sz="1200" spc="-13" dirty="0">
                <a:solidFill>
                  <a:schemeClr val="tx2"/>
                </a:solidFill>
                <a:latin typeface="+mn-lt"/>
                <a:cs typeface="Tahoma"/>
              </a:rPr>
              <a:t>Key Point</a:t>
            </a:r>
            <a:r>
              <a:rPr lang="en-US" sz="1200" b="0" spc="-13" dirty="0">
                <a:solidFill>
                  <a:srgbClr val="77787B"/>
                </a:solidFill>
                <a:latin typeface="+mn-lt"/>
                <a:cs typeface="Tahoma"/>
              </a:rPr>
              <a:t>: </a:t>
            </a:r>
            <a:r>
              <a:rPr lang="en-US" sz="1200" b="0" spc="-13" dirty="0" err="1">
                <a:solidFill>
                  <a:srgbClr val="77787B"/>
                </a:solidFill>
                <a:latin typeface="+mn-lt"/>
                <a:cs typeface="Tahoma"/>
              </a:rPr>
              <a:t>Equivalising</a:t>
            </a:r>
            <a:r>
              <a:rPr lang="en-US" sz="1200" b="0" spc="-13" dirty="0">
                <a:solidFill>
                  <a:srgbClr val="77787B"/>
                </a:solidFill>
                <a:latin typeface="+mn-lt"/>
                <a:cs typeface="Tahoma"/>
              </a:rPr>
              <a:t> wealth does not behave like </a:t>
            </a:r>
            <a:r>
              <a:rPr lang="en-US" sz="1200" b="0" spc="-13" dirty="0" err="1">
                <a:solidFill>
                  <a:srgbClr val="77787B"/>
                </a:solidFill>
                <a:latin typeface="+mn-lt"/>
                <a:cs typeface="Tahoma"/>
              </a:rPr>
              <a:t>equivalising</a:t>
            </a:r>
            <a:r>
              <a:rPr lang="en-US" sz="1200" b="0" spc="-13" dirty="0">
                <a:solidFill>
                  <a:srgbClr val="77787B"/>
                </a:solidFill>
                <a:latin typeface="+mn-lt"/>
                <a:cs typeface="Tahoma"/>
              </a:rPr>
              <a:t> income and can distort results</a:t>
            </a:r>
          </a:p>
          <a:p>
            <a:pPr marL="193882" indent="-171450">
              <a:spcBef>
                <a:spcPts val="151"/>
              </a:spcBef>
              <a:spcAft>
                <a:spcPts val="303"/>
              </a:spcAft>
              <a:buClr>
                <a:schemeClr val="accent2">
                  <a:lumMod val="50000"/>
                </a:schemeClr>
              </a:buClr>
              <a:buSzPct val="66000"/>
              <a:buFont typeface="Wingdings" panose="05000000000000000000" pitchFamily="2" charset="2"/>
              <a:buChar char="Ø"/>
            </a:pPr>
            <a:r>
              <a:rPr lang="en-US" sz="1200" spc="-13" dirty="0">
                <a:solidFill>
                  <a:schemeClr val="tx2"/>
                </a:solidFill>
                <a:latin typeface="+mn-lt"/>
                <a:cs typeface="Tahoma"/>
              </a:rPr>
              <a:t>Why Wealth Is Different</a:t>
            </a:r>
          </a:p>
          <a:p>
            <a:pPr marL="804107" lvl="1" indent="-171450">
              <a:spcAft>
                <a:spcPts val="300"/>
              </a:spcAft>
              <a:buClr>
                <a:schemeClr val="accent2">
                  <a:lumMod val="50000"/>
                </a:schemeClr>
              </a:buClr>
              <a:buSzPct val="66000"/>
              <a:buFont typeface="Wingdings" panose="05000000000000000000" pitchFamily="2" charset="2"/>
              <a:buChar char="Ø"/>
            </a:pPr>
            <a:r>
              <a:rPr lang="en-US" sz="1050" b="0" spc="-13" dirty="0">
                <a:solidFill>
                  <a:srgbClr val="77787B"/>
                </a:solidFill>
                <a:latin typeface="+mn-lt"/>
                <a:cs typeface="Tahoma"/>
              </a:rPr>
              <a:t>Wealth is a stock, not a flow → unclear how “needs” scale with household size</a:t>
            </a:r>
          </a:p>
          <a:p>
            <a:pPr marL="804107" lvl="1" indent="-171450">
              <a:spcAft>
                <a:spcPts val="300"/>
              </a:spcAft>
              <a:buClr>
                <a:schemeClr val="accent2">
                  <a:lumMod val="50000"/>
                </a:schemeClr>
              </a:buClr>
              <a:buSzPct val="66000"/>
              <a:buFont typeface="Wingdings" panose="05000000000000000000" pitchFamily="2" charset="2"/>
              <a:buChar char="Ø"/>
            </a:pPr>
            <a:r>
              <a:rPr lang="en-US" sz="1050" b="0" spc="-13" dirty="0">
                <a:solidFill>
                  <a:srgbClr val="77787B"/>
                </a:solidFill>
                <a:latin typeface="+mn-lt"/>
                <a:cs typeface="Tahoma"/>
              </a:rPr>
              <a:t>Housing wealth already reflects household-size needs</a:t>
            </a:r>
          </a:p>
          <a:p>
            <a:pPr marL="804107" lvl="1" indent="-171450">
              <a:spcAft>
                <a:spcPts val="300"/>
              </a:spcAft>
              <a:buClr>
                <a:schemeClr val="accent2">
                  <a:lumMod val="50000"/>
                </a:schemeClr>
              </a:buClr>
              <a:buSzPct val="66000"/>
              <a:buFont typeface="Wingdings" panose="05000000000000000000" pitchFamily="2" charset="2"/>
              <a:buChar char="Ø"/>
            </a:pPr>
            <a:r>
              <a:rPr lang="en-US" sz="1050" b="0" spc="-13" dirty="0">
                <a:solidFill>
                  <a:srgbClr val="77787B"/>
                </a:solidFill>
                <a:latin typeface="+mn-lt"/>
                <a:cs typeface="Tahoma"/>
              </a:rPr>
              <a:t>Dividing by an equivalence scale mechanically pushes singles upward and compresses inequality</a:t>
            </a:r>
            <a:endParaRPr lang="en-US" sz="1532" b="0" spc="-13" dirty="0">
              <a:solidFill>
                <a:srgbClr val="77787B"/>
              </a:solidFill>
              <a:latin typeface="+mn-lt"/>
              <a:cs typeface="Tahoma"/>
            </a:endParaRPr>
          </a:p>
          <a:p>
            <a:pPr marL="193882" indent="-171450">
              <a:spcBef>
                <a:spcPts val="151"/>
              </a:spcBef>
              <a:spcAft>
                <a:spcPts val="303"/>
              </a:spcAft>
              <a:buClr>
                <a:schemeClr val="accent2">
                  <a:lumMod val="50000"/>
                </a:schemeClr>
              </a:buClr>
              <a:buSzPct val="66000"/>
              <a:buFont typeface="Wingdings" panose="05000000000000000000" pitchFamily="2" charset="2"/>
              <a:buChar char="Ø"/>
            </a:pPr>
            <a:r>
              <a:rPr lang="en-US" sz="1200" spc="-13" dirty="0">
                <a:solidFill>
                  <a:schemeClr val="tx2"/>
                </a:solidFill>
                <a:latin typeface="+mn-lt"/>
                <a:cs typeface="Tahoma"/>
              </a:rPr>
              <a:t>Main Consequences</a:t>
            </a:r>
          </a:p>
          <a:p>
            <a:pPr marL="804107" lvl="1" indent="-171450">
              <a:spcAft>
                <a:spcPts val="300"/>
              </a:spcAft>
              <a:buClr>
                <a:schemeClr val="accent2">
                  <a:lumMod val="50000"/>
                </a:schemeClr>
              </a:buClr>
              <a:buSzPct val="66000"/>
              <a:buFont typeface="Wingdings" panose="05000000000000000000" pitchFamily="2" charset="2"/>
              <a:buChar char="Ø"/>
            </a:pPr>
            <a:r>
              <a:rPr lang="en-US" sz="1050" spc="-13" dirty="0">
                <a:solidFill>
                  <a:srgbClr val="77787B"/>
                </a:solidFill>
                <a:cs typeface="Tahoma"/>
              </a:rPr>
              <a:t>Median wealth rises artificially</a:t>
            </a:r>
          </a:p>
          <a:p>
            <a:pPr marL="804107" lvl="1" indent="-171450">
              <a:spcAft>
                <a:spcPts val="300"/>
              </a:spcAft>
              <a:buClr>
                <a:schemeClr val="accent2">
                  <a:lumMod val="50000"/>
                </a:schemeClr>
              </a:buClr>
              <a:buSzPct val="66000"/>
              <a:buFont typeface="Wingdings" panose="05000000000000000000" pitchFamily="2" charset="2"/>
              <a:buChar char="Ø"/>
            </a:pPr>
            <a:r>
              <a:rPr lang="en-US" sz="1050" spc="-13" dirty="0">
                <a:solidFill>
                  <a:srgbClr val="77787B"/>
                </a:solidFill>
                <a:cs typeface="Tahoma"/>
              </a:rPr>
              <a:t>Inequality shrinks mechanically, driven by the scale - not by real differences</a:t>
            </a:r>
          </a:p>
          <a:p>
            <a:pPr marL="804107" lvl="1" indent="-171450">
              <a:spcAft>
                <a:spcPts val="300"/>
              </a:spcAft>
              <a:buClr>
                <a:schemeClr val="accent2">
                  <a:lumMod val="50000"/>
                </a:schemeClr>
              </a:buClr>
              <a:buSzPct val="66000"/>
              <a:buFont typeface="Wingdings" panose="05000000000000000000" pitchFamily="2" charset="2"/>
              <a:buChar char="Ø"/>
            </a:pPr>
            <a:r>
              <a:rPr lang="en-US" sz="1050" spc="-13" dirty="0">
                <a:solidFill>
                  <a:srgbClr val="77787B"/>
                </a:solidFill>
                <a:cs typeface="Tahoma"/>
              </a:rPr>
              <a:t>Results become highly sensitive to the chosen equivalence scale</a:t>
            </a:r>
          </a:p>
          <a:p>
            <a:pPr marL="193882" indent="-171450">
              <a:spcBef>
                <a:spcPts val="151"/>
              </a:spcBef>
              <a:spcAft>
                <a:spcPts val="303"/>
              </a:spcAft>
              <a:buClr>
                <a:schemeClr val="accent2">
                  <a:lumMod val="50000"/>
                </a:schemeClr>
              </a:buClr>
              <a:buSzPct val="66000"/>
              <a:buFont typeface="Wingdings" panose="05000000000000000000" pitchFamily="2" charset="2"/>
              <a:buChar char="Ø"/>
            </a:pPr>
            <a:r>
              <a:rPr lang="en-US" sz="1200" spc="-13" dirty="0">
                <a:solidFill>
                  <a:schemeClr val="tx2"/>
                </a:solidFill>
                <a:latin typeface="+mn-lt"/>
                <a:cs typeface="Tahoma"/>
              </a:rPr>
              <a:t>Practice Recommendation </a:t>
            </a:r>
          </a:p>
          <a:p>
            <a:pPr marL="804107" lvl="1" indent="-171450">
              <a:spcAft>
                <a:spcPts val="300"/>
              </a:spcAft>
              <a:buClr>
                <a:schemeClr val="accent2">
                  <a:lumMod val="50000"/>
                </a:schemeClr>
              </a:buClr>
              <a:buSzPct val="66000"/>
              <a:buFont typeface="Wingdings" panose="05000000000000000000" pitchFamily="2" charset="2"/>
              <a:buChar char="Ø"/>
            </a:pPr>
            <a:r>
              <a:rPr lang="en-US" sz="1050" spc="-13" dirty="0">
                <a:solidFill>
                  <a:srgbClr val="77787B"/>
                </a:solidFill>
                <a:cs typeface="Tahoma"/>
              </a:rPr>
              <a:t>Most analyses do not </a:t>
            </a:r>
            <a:r>
              <a:rPr lang="en-US" sz="1050" spc="-13" dirty="0" err="1">
                <a:solidFill>
                  <a:srgbClr val="77787B"/>
                </a:solidFill>
                <a:cs typeface="Tahoma"/>
              </a:rPr>
              <a:t>equivalise</a:t>
            </a:r>
            <a:r>
              <a:rPr lang="en-US" sz="1050" spc="-13" dirty="0">
                <a:solidFill>
                  <a:srgbClr val="77787B"/>
                </a:solidFill>
                <a:cs typeface="Tahoma"/>
              </a:rPr>
              <a:t> wealth</a:t>
            </a:r>
          </a:p>
          <a:p>
            <a:pPr marL="804107" lvl="1" indent="-171450">
              <a:spcAft>
                <a:spcPts val="300"/>
              </a:spcAft>
              <a:buClr>
                <a:schemeClr val="accent2">
                  <a:lumMod val="50000"/>
                </a:schemeClr>
              </a:buClr>
              <a:buSzPct val="66000"/>
              <a:buFont typeface="Wingdings" panose="05000000000000000000" pitchFamily="2" charset="2"/>
              <a:buChar char="Ø"/>
            </a:pPr>
            <a:r>
              <a:rPr lang="en-US" sz="1050" spc="-13" dirty="0">
                <a:solidFill>
                  <a:srgbClr val="77787B"/>
                </a:solidFill>
                <a:cs typeface="Tahoma"/>
              </a:rPr>
              <a:t>If used, scales must be justified, and results should be interpreted with caution</a:t>
            </a:r>
          </a:p>
        </p:txBody>
      </p:sp>
    </p:spTree>
    <p:extLst>
      <p:ext uri="{BB962C8B-B14F-4D97-AF65-F5344CB8AC3E}">
        <p14:creationId xmlns:p14="http://schemas.microsoft.com/office/powerpoint/2010/main" val="3116245289"/>
      </p:ext>
    </p:extLst>
  </p:cSld>
  <p:clrMapOvr>
    <a:masterClrMapping/>
  </p:clrMapOvr>
  <p:transition>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08F8C-D5D2-A2E3-0BBA-C6083D98D6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B7BAE6-9E22-88FD-C13B-3C09D4E812CC}"/>
              </a:ext>
            </a:extLst>
          </p:cNvPr>
          <p:cNvSpPr>
            <a:spLocks noGrp="1"/>
          </p:cNvSpPr>
          <p:nvPr>
            <p:ph type="title"/>
          </p:nvPr>
        </p:nvSpPr>
        <p:spPr>
          <a:xfrm>
            <a:off x="992444" y="153631"/>
            <a:ext cx="4230291" cy="307658"/>
          </a:xfrm>
          <a:ln>
            <a:noFill/>
          </a:ln>
        </p:spPr>
        <p:txBody>
          <a:bodyPr vert="horz" wrap="square" lIns="46149" tIns="23074" rIns="46149" bIns="23074" rtlCol="0" anchor="t" anchorCtr="0">
            <a:noAutofit/>
          </a:bodyPr>
          <a:lstStyle/>
          <a:p>
            <a:r>
              <a:rPr lang="en-US" sz="1817" dirty="0"/>
              <a:t>Contents</a:t>
            </a:r>
            <a:endParaRPr lang="en-US" sz="1817" i="1" dirty="0"/>
          </a:p>
        </p:txBody>
      </p:sp>
      <p:sp>
        <p:nvSpPr>
          <p:cNvPr id="3" name="Content Placeholder 2">
            <a:extLst>
              <a:ext uri="{FF2B5EF4-FFF2-40B4-BE49-F238E27FC236}">
                <a16:creationId xmlns:a16="http://schemas.microsoft.com/office/drawing/2014/main" id="{FF7AE003-05DB-CD89-4AA0-1C7C6EBC4B05}"/>
              </a:ext>
            </a:extLst>
          </p:cNvPr>
          <p:cNvSpPr>
            <a:spLocks noGrp="1"/>
          </p:cNvSpPr>
          <p:nvPr>
            <p:ph idx="1"/>
          </p:nvPr>
        </p:nvSpPr>
        <p:spPr>
          <a:xfrm>
            <a:off x="638175" y="892175"/>
            <a:ext cx="4432159" cy="2384346"/>
          </a:xfrm>
        </p:spPr>
        <p:txBody>
          <a:bodyPr>
            <a:normAutofit/>
          </a:bodyPr>
          <a:lstStyle/>
          <a:p>
            <a:pPr marL="22432" algn="ctr">
              <a:spcBef>
                <a:spcPts val="151"/>
              </a:spcBef>
              <a:spcAft>
                <a:spcPts val="303"/>
              </a:spcAft>
              <a:buClr>
                <a:schemeClr val="accent2">
                  <a:lumMod val="50000"/>
                </a:schemeClr>
              </a:buClr>
              <a:buSzPct val="66000"/>
            </a:pPr>
            <a:r>
              <a:rPr lang="en-GB" sz="2400" dirty="0">
                <a:solidFill>
                  <a:schemeClr val="bg1">
                    <a:lumMod val="65000"/>
                  </a:schemeClr>
                </a:solidFill>
                <a:latin typeface="Gotham Bold"/>
              </a:rPr>
              <a:t>LIS and its Databases</a:t>
            </a:r>
          </a:p>
          <a:p>
            <a:pPr marL="22432" algn="ctr">
              <a:spcBef>
                <a:spcPts val="151"/>
              </a:spcBef>
              <a:spcAft>
                <a:spcPts val="303"/>
              </a:spcAft>
              <a:buClr>
                <a:schemeClr val="accent2">
                  <a:lumMod val="50000"/>
                </a:schemeClr>
              </a:buClr>
              <a:buSzPct val="66000"/>
            </a:pPr>
            <a:r>
              <a:rPr lang="en-GB" sz="2400" dirty="0">
                <a:solidFill>
                  <a:schemeClr val="bg1">
                    <a:lumMod val="65000"/>
                  </a:schemeClr>
                </a:solidFill>
                <a:latin typeface="Gotham Bold"/>
              </a:rPr>
              <a:t>Wealth data and LWS </a:t>
            </a:r>
          </a:p>
          <a:p>
            <a:pPr marL="22432" algn="ctr">
              <a:spcBef>
                <a:spcPts val="151"/>
              </a:spcBef>
              <a:spcAft>
                <a:spcPts val="303"/>
              </a:spcAft>
              <a:buClr>
                <a:schemeClr val="accent2">
                  <a:lumMod val="50000"/>
                </a:schemeClr>
              </a:buClr>
              <a:buSzPct val="66000"/>
            </a:pPr>
            <a:r>
              <a:rPr lang="en-GB" sz="2400" dirty="0">
                <a:solidFill>
                  <a:srgbClr val="C00000"/>
                </a:solidFill>
                <a:latin typeface="Gotham Bold"/>
              </a:rPr>
              <a:t>Illustrations</a:t>
            </a:r>
          </a:p>
          <a:p>
            <a:pPr marL="22432" algn="ctr">
              <a:spcBef>
                <a:spcPts val="151"/>
              </a:spcBef>
              <a:spcAft>
                <a:spcPts val="303"/>
              </a:spcAft>
              <a:buClr>
                <a:schemeClr val="accent2">
                  <a:lumMod val="50000"/>
                </a:schemeClr>
              </a:buClr>
              <a:buSzPct val="66000"/>
            </a:pPr>
            <a:r>
              <a:rPr lang="en-GB" sz="2400" dirty="0">
                <a:solidFill>
                  <a:schemeClr val="bg1">
                    <a:lumMod val="65000"/>
                  </a:schemeClr>
                </a:solidFill>
                <a:latin typeface="Gotham Bold"/>
              </a:rPr>
              <a:t>Data access and research opportunities</a:t>
            </a:r>
          </a:p>
          <a:p>
            <a:pPr marL="22432">
              <a:spcBef>
                <a:spcPts val="151"/>
              </a:spcBef>
              <a:spcAft>
                <a:spcPts val="303"/>
              </a:spcAft>
              <a:buClr>
                <a:schemeClr val="accent2">
                  <a:lumMod val="50000"/>
                </a:schemeClr>
              </a:buClr>
              <a:buSzPct val="66000"/>
            </a:pPr>
            <a:endParaRPr lang="en-GB" sz="1400" dirty="0">
              <a:solidFill>
                <a:schemeClr val="bg1">
                  <a:lumMod val="50000"/>
                </a:schemeClr>
              </a:solidFill>
              <a:latin typeface="Gotham Bold"/>
            </a:endParaRPr>
          </a:p>
          <a:p>
            <a:pPr marL="22432">
              <a:spcBef>
                <a:spcPts val="151"/>
              </a:spcBef>
              <a:spcAft>
                <a:spcPts val="303"/>
              </a:spcAft>
              <a:buClr>
                <a:schemeClr val="accent2">
                  <a:lumMod val="50000"/>
                </a:schemeClr>
              </a:buClr>
              <a:buSzPct val="66000"/>
            </a:pPr>
            <a:endParaRPr lang="en-GB" sz="1400" dirty="0">
              <a:solidFill>
                <a:schemeClr val="bg1">
                  <a:lumMod val="50000"/>
                </a:schemeClr>
              </a:solidFill>
              <a:latin typeface="Gotham Bold"/>
            </a:endParaRPr>
          </a:p>
        </p:txBody>
      </p:sp>
    </p:spTree>
    <p:extLst>
      <p:ext uri="{BB962C8B-B14F-4D97-AF65-F5344CB8AC3E}">
        <p14:creationId xmlns:p14="http://schemas.microsoft.com/office/powerpoint/2010/main" val="42808418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C355F-2FF0-6AB3-313C-C0761446254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655CD9A-CFC5-C74C-8739-F2D75209DA73}"/>
              </a:ext>
            </a:extLst>
          </p:cNvPr>
          <p:cNvSpPr>
            <a:spLocks noGrp="1"/>
          </p:cNvSpPr>
          <p:nvPr>
            <p:ph type="title"/>
          </p:nvPr>
        </p:nvSpPr>
        <p:spPr>
          <a:xfrm>
            <a:off x="127197" y="302474"/>
            <a:ext cx="4778177" cy="287643"/>
          </a:xfrm>
        </p:spPr>
        <p:txBody>
          <a:bodyPr/>
          <a:lstStyle/>
          <a:p>
            <a:r>
              <a:rPr lang="fr-BE" dirty="0" err="1"/>
              <a:t>Mean</a:t>
            </a:r>
            <a:r>
              <a:rPr lang="fr-BE" dirty="0"/>
              <a:t> </a:t>
            </a:r>
            <a:r>
              <a:rPr lang="fr-BE" dirty="0" err="1"/>
              <a:t>wealth</a:t>
            </a:r>
            <a:r>
              <a:rPr lang="fr-BE" dirty="0"/>
              <a:t> in LWS countries (in PPP)</a:t>
            </a:r>
            <a:endParaRPr lang="en-US" dirty="0"/>
          </a:p>
        </p:txBody>
      </p:sp>
      <p:pic>
        <p:nvPicPr>
          <p:cNvPr id="4" name="Image 3" descr="Une image contenant texte, capture d’écran, nombre&#10;&#10;Le contenu généré par l’IA peut être incorrect.">
            <a:extLst>
              <a:ext uri="{FF2B5EF4-FFF2-40B4-BE49-F238E27FC236}">
                <a16:creationId xmlns:a16="http://schemas.microsoft.com/office/drawing/2014/main" id="{FF49AB2A-E6E5-0F26-F5A0-DE536F0232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787" y="590117"/>
            <a:ext cx="4305949" cy="2870632"/>
          </a:xfrm>
          <a:prstGeom prst="rect">
            <a:avLst/>
          </a:prstGeom>
        </p:spPr>
      </p:pic>
    </p:spTree>
    <p:extLst>
      <p:ext uri="{BB962C8B-B14F-4D97-AF65-F5344CB8AC3E}">
        <p14:creationId xmlns:p14="http://schemas.microsoft.com/office/powerpoint/2010/main" val="29916954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32D6CE0-D361-45FB-B1A9-52F20A0A459E}"/>
              </a:ext>
            </a:extLst>
          </p:cNvPr>
          <p:cNvGrpSpPr/>
          <p:nvPr/>
        </p:nvGrpSpPr>
        <p:grpSpPr>
          <a:xfrm>
            <a:off x="866775" y="509103"/>
            <a:ext cx="4209297" cy="2791989"/>
            <a:chOff x="971926" y="669076"/>
            <a:chExt cx="4209297" cy="2791989"/>
          </a:xfrm>
        </p:grpSpPr>
        <p:sp>
          <p:nvSpPr>
            <p:cNvPr id="11" name="TextBox 10">
              <a:extLst>
                <a:ext uri="{FF2B5EF4-FFF2-40B4-BE49-F238E27FC236}">
                  <a16:creationId xmlns:a16="http://schemas.microsoft.com/office/drawing/2014/main" id="{53077873-65AF-4433-A78D-78572BE1B385}"/>
                </a:ext>
              </a:extLst>
            </p:cNvPr>
            <p:cNvSpPr txBox="1"/>
            <p:nvPr/>
          </p:nvSpPr>
          <p:spPr>
            <a:xfrm>
              <a:off x="971926" y="669076"/>
              <a:ext cx="4209297" cy="232051"/>
            </a:xfrm>
            <a:prstGeom prst="rect">
              <a:avLst/>
            </a:prstGeom>
            <a:noFill/>
          </p:spPr>
          <p:txBody>
            <a:bodyPr wrap="square" rtlCol="0">
              <a:spAutoFit/>
            </a:bodyPr>
            <a:lstStyle/>
            <a:p>
              <a:pPr algn="l" defTabSz="461406" rtl="0">
                <a:defRPr/>
              </a:pPr>
              <a:r>
                <a:rPr lang="en-US" sz="908" kern="1200" dirty="0">
                  <a:solidFill>
                    <a:srgbClr val="818A8F"/>
                  </a:solidFill>
                  <a:latin typeface="Gotham Book"/>
                  <a:cs typeface="+mn-cs"/>
                </a:rPr>
                <a:t>Lorenz curve for income and wealth – South Africa, Norway, Chile and USA</a:t>
              </a:r>
            </a:p>
          </p:txBody>
        </p:sp>
        <p:pic>
          <p:nvPicPr>
            <p:cNvPr id="3" name="Picture 2">
              <a:extLst>
                <a:ext uri="{FF2B5EF4-FFF2-40B4-BE49-F238E27FC236}">
                  <a16:creationId xmlns:a16="http://schemas.microsoft.com/office/drawing/2014/main" id="{0B5C67CC-0683-4667-AAF5-9C15E8CAE592}"/>
                </a:ext>
              </a:extLst>
            </p:cNvPr>
            <p:cNvPicPr>
              <a:picLocks noChangeAspect="1"/>
            </p:cNvPicPr>
            <p:nvPr/>
          </p:nvPicPr>
          <p:blipFill>
            <a:blip r:embed="rId3"/>
            <a:stretch>
              <a:fillRect/>
            </a:stretch>
          </p:blipFill>
          <p:spPr>
            <a:xfrm>
              <a:off x="1070999" y="884414"/>
              <a:ext cx="1638740" cy="1192036"/>
            </a:xfrm>
            <a:prstGeom prst="rect">
              <a:avLst/>
            </a:prstGeom>
          </p:spPr>
        </p:pic>
        <p:pic>
          <p:nvPicPr>
            <p:cNvPr id="5" name="Picture 4">
              <a:extLst>
                <a:ext uri="{FF2B5EF4-FFF2-40B4-BE49-F238E27FC236}">
                  <a16:creationId xmlns:a16="http://schemas.microsoft.com/office/drawing/2014/main" id="{AA22A2F7-8A35-47C4-9196-AEA9E2347D4B}"/>
                </a:ext>
              </a:extLst>
            </p:cNvPr>
            <p:cNvPicPr>
              <a:picLocks noChangeAspect="1"/>
            </p:cNvPicPr>
            <p:nvPr/>
          </p:nvPicPr>
          <p:blipFill>
            <a:blip r:embed="rId4"/>
            <a:stretch>
              <a:fillRect/>
            </a:stretch>
          </p:blipFill>
          <p:spPr>
            <a:xfrm>
              <a:off x="2692046" y="884414"/>
              <a:ext cx="1621048" cy="1179167"/>
            </a:xfrm>
            <a:prstGeom prst="rect">
              <a:avLst/>
            </a:prstGeom>
          </p:spPr>
        </p:pic>
        <p:pic>
          <p:nvPicPr>
            <p:cNvPr id="9" name="Picture 8">
              <a:extLst>
                <a:ext uri="{FF2B5EF4-FFF2-40B4-BE49-F238E27FC236}">
                  <a16:creationId xmlns:a16="http://schemas.microsoft.com/office/drawing/2014/main" id="{1E7970DC-02A6-4EB6-A87A-843B716681F1}"/>
                </a:ext>
              </a:extLst>
            </p:cNvPr>
            <p:cNvPicPr>
              <a:picLocks noChangeAspect="1"/>
            </p:cNvPicPr>
            <p:nvPr/>
          </p:nvPicPr>
          <p:blipFill>
            <a:blip r:embed="rId5"/>
            <a:stretch>
              <a:fillRect/>
            </a:stretch>
          </p:blipFill>
          <p:spPr>
            <a:xfrm>
              <a:off x="1071001" y="2050867"/>
              <a:ext cx="1621046" cy="1179166"/>
            </a:xfrm>
            <a:prstGeom prst="rect">
              <a:avLst/>
            </a:prstGeom>
          </p:spPr>
        </p:pic>
        <p:pic>
          <p:nvPicPr>
            <p:cNvPr id="14" name="Picture 13">
              <a:extLst>
                <a:ext uri="{FF2B5EF4-FFF2-40B4-BE49-F238E27FC236}">
                  <a16:creationId xmlns:a16="http://schemas.microsoft.com/office/drawing/2014/main" id="{D049001C-AB6B-4B01-9D8D-90258BEE1772}"/>
                </a:ext>
              </a:extLst>
            </p:cNvPr>
            <p:cNvPicPr>
              <a:picLocks noChangeAspect="1"/>
            </p:cNvPicPr>
            <p:nvPr/>
          </p:nvPicPr>
          <p:blipFill>
            <a:blip r:embed="rId6"/>
            <a:stretch>
              <a:fillRect/>
            </a:stretch>
          </p:blipFill>
          <p:spPr>
            <a:xfrm>
              <a:off x="2692047" y="2050866"/>
              <a:ext cx="1621047" cy="1179167"/>
            </a:xfrm>
            <a:prstGeom prst="rect">
              <a:avLst/>
            </a:prstGeom>
          </p:spPr>
        </p:pic>
        <p:cxnSp>
          <p:nvCxnSpPr>
            <p:cNvPr id="16" name="Straight Connector 15">
              <a:extLst>
                <a:ext uri="{FF2B5EF4-FFF2-40B4-BE49-F238E27FC236}">
                  <a16:creationId xmlns:a16="http://schemas.microsoft.com/office/drawing/2014/main" id="{4157826A-E277-4D14-B7D4-8622E26B7A0E}"/>
                </a:ext>
              </a:extLst>
            </p:cNvPr>
            <p:cNvCxnSpPr/>
            <p:nvPr/>
          </p:nvCxnSpPr>
          <p:spPr>
            <a:xfrm>
              <a:off x="1048832" y="3345392"/>
              <a:ext cx="29736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0BCBC84-36DC-43A0-802D-7F889B3389CB}"/>
                </a:ext>
              </a:extLst>
            </p:cNvPr>
            <p:cNvCxnSpPr/>
            <p:nvPr/>
          </p:nvCxnSpPr>
          <p:spPr>
            <a:xfrm>
              <a:off x="2692047" y="3345392"/>
              <a:ext cx="297368" cy="0"/>
            </a:xfrm>
            <a:prstGeom prst="line">
              <a:avLst/>
            </a:prstGeom>
            <a:ln w="25400">
              <a:solidFill>
                <a:srgbClr val="64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3148236-8BC7-4F10-945C-A0C6BB88C77D}"/>
                </a:ext>
              </a:extLst>
            </p:cNvPr>
            <p:cNvSpPr txBox="1"/>
            <p:nvPr/>
          </p:nvSpPr>
          <p:spPr>
            <a:xfrm>
              <a:off x="1389779" y="3275501"/>
              <a:ext cx="1153583" cy="185564"/>
            </a:xfrm>
            <a:prstGeom prst="rect">
              <a:avLst/>
            </a:prstGeom>
            <a:noFill/>
          </p:spPr>
          <p:txBody>
            <a:bodyPr wrap="square" rtlCol="0">
              <a:spAutoFit/>
            </a:bodyPr>
            <a:lstStyle/>
            <a:p>
              <a:pPr algn="l" defTabSz="461406" rtl="0">
                <a:defRPr/>
              </a:pPr>
              <a:r>
                <a:rPr lang="en-US" sz="606" kern="1200" dirty="0">
                  <a:solidFill>
                    <a:srgbClr val="005D87"/>
                  </a:solidFill>
                  <a:latin typeface="Gotham Book"/>
                  <a:cs typeface="+mn-cs"/>
                </a:rPr>
                <a:t>disposable net worth</a:t>
              </a:r>
            </a:p>
          </p:txBody>
        </p:sp>
        <p:sp>
          <p:nvSpPr>
            <p:cNvPr id="19" name="TextBox 18">
              <a:extLst>
                <a:ext uri="{FF2B5EF4-FFF2-40B4-BE49-F238E27FC236}">
                  <a16:creationId xmlns:a16="http://schemas.microsoft.com/office/drawing/2014/main" id="{BFBD428D-D30D-48F1-AEC5-78EE2E65845A}"/>
                </a:ext>
              </a:extLst>
            </p:cNvPr>
            <p:cNvSpPr txBox="1"/>
            <p:nvPr/>
          </p:nvSpPr>
          <p:spPr>
            <a:xfrm>
              <a:off x="2989415" y="3275501"/>
              <a:ext cx="1153583" cy="185564"/>
            </a:xfrm>
            <a:prstGeom prst="rect">
              <a:avLst/>
            </a:prstGeom>
            <a:noFill/>
          </p:spPr>
          <p:txBody>
            <a:bodyPr wrap="square" rtlCol="0">
              <a:spAutoFit/>
            </a:bodyPr>
            <a:lstStyle/>
            <a:p>
              <a:pPr algn="l" defTabSz="461406" rtl="0">
                <a:defRPr/>
              </a:pPr>
              <a:r>
                <a:rPr lang="en-US" sz="606" kern="1200" dirty="0">
                  <a:solidFill>
                    <a:srgbClr val="005D87"/>
                  </a:solidFill>
                  <a:latin typeface="Gotham Book"/>
                  <a:cs typeface="+mn-cs"/>
                </a:rPr>
                <a:t>disposable income</a:t>
              </a:r>
            </a:p>
          </p:txBody>
        </p:sp>
      </p:grpSp>
      <p:sp>
        <p:nvSpPr>
          <p:cNvPr id="13" name="Title 1">
            <a:extLst>
              <a:ext uri="{FF2B5EF4-FFF2-40B4-BE49-F238E27FC236}">
                <a16:creationId xmlns:a16="http://schemas.microsoft.com/office/drawing/2014/main" id="{3EE21006-F7D4-45F9-AA50-A232B732C555}"/>
              </a:ext>
            </a:extLst>
          </p:cNvPr>
          <p:cNvSpPr txBox="1">
            <a:spLocks/>
          </p:cNvSpPr>
          <p:nvPr/>
        </p:nvSpPr>
        <p:spPr>
          <a:xfrm>
            <a:off x="35616" y="22426"/>
            <a:ext cx="3140031" cy="515550"/>
          </a:xfrm>
          <a:prstGeom prst="rect">
            <a:avLst/>
          </a:prstGeom>
        </p:spPr>
        <p:txBody>
          <a:bodyPr vert="horz" wrap="square" lIns="0" tIns="22884" rIns="0" bIns="0" rtlCol="0">
            <a:spAutoFit/>
          </a:bodyPr>
          <a:lstStyle>
            <a:lvl1pPr marL="16951">
              <a:spcBef>
                <a:spcPts val="180"/>
              </a:spcBef>
              <a:defRPr sz="1869" b="1" i="0" spc="-13">
                <a:solidFill>
                  <a:srgbClr val="005078"/>
                </a:solidFill>
                <a:latin typeface="Arial"/>
                <a:ea typeface="+mj-ea"/>
                <a:cs typeface="Arial"/>
              </a:defRPr>
            </a:lvl1pPr>
          </a:lstStyle>
          <a:p>
            <a:r>
              <a:rPr lang="en-US" sz="1600" dirty="0"/>
              <a:t>Income vs wealth inequality</a:t>
            </a:r>
            <a:br>
              <a:rPr lang="en-US" sz="1600" dirty="0"/>
            </a:br>
            <a:endParaRPr lang="en-US" sz="1600" dirty="0"/>
          </a:p>
        </p:txBody>
      </p:sp>
    </p:spTree>
    <p:extLst>
      <p:ext uri="{BB962C8B-B14F-4D97-AF65-F5344CB8AC3E}">
        <p14:creationId xmlns:p14="http://schemas.microsoft.com/office/powerpoint/2010/main" val="10750381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000125" y="730603"/>
            <a:ext cx="1484406" cy="2638089"/>
          </a:xfrm>
          <a:prstGeom prst="rect">
            <a:avLst/>
          </a:prstGeom>
        </p:spPr>
      </p:pic>
      <p:sp>
        <p:nvSpPr>
          <p:cNvPr id="6" name="Title 3"/>
          <p:cNvSpPr>
            <a:spLocks noGrp="1"/>
          </p:cNvSpPr>
          <p:nvPr>
            <p:ph type="title"/>
          </p:nvPr>
        </p:nvSpPr>
        <p:spPr>
          <a:xfrm>
            <a:off x="43442" y="91115"/>
            <a:ext cx="4191353" cy="269329"/>
          </a:xfrm>
        </p:spPr>
        <p:txBody>
          <a:bodyPr vert="horz" wrap="square" lIns="0" tIns="22884" rIns="0" bIns="0" rtlCol="0">
            <a:spAutoFit/>
          </a:bodyPr>
          <a:lstStyle/>
          <a:p>
            <a:pPr marL="16951">
              <a:spcBef>
                <a:spcPts val="180"/>
              </a:spcBef>
            </a:pPr>
            <a:r>
              <a:rPr lang="en-US" sz="1600" spc="-13" dirty="0"/>
              <a:t>Combining income and asset poverty</a:t>
            </a:r>
          </a:p>
        </p:txBody>
      </p:sp>
      <p:sp>
        <p:nvSpPr>
          <p:cNvPr id="7" name="TextBox 6"/>
          <p:cNvSpPr txBox="1"/>
          <p:nvPr/>
        </p:nvSpPr>
        <p:spPr>
          <a:xfrm>
            <a:off x="2519433" y="615244"/>
            <a:ext cx="1540806" cy="2607252"/>
          </a:xfrm>
          <a:prstGeom prst="rect">
            <a:avLst/>
          </a:prstGeom>
          <a:noFill/>
        </p:spPr>
        <p:txBody>
          <a:bodyPr wrap="none" rtlCol="0">
            <a:spAutoFit/>
          </a:bodyPr>
          <a:lstStyle/>
          <a:p>
            <a:pPr algn="ctr" defTabSz="461406" rtl="0">
              <a:defRPr/>
            </a:pPr>
            <a:endParaRPr lang="en-US" sz="908" kern="1200" dirty="0">
              <a:solidFill>
                <a:prstClr val="black"/>
              </a:solidFill>
              <a:latin typeface="Gotham Book"/>
              <a:cs typeface="+mn-cs"/>
            </a:endParaRPr>
          </a:p>
          <a:p>
            <a:pPr algn="ctr" defTabSz="461406" rtl="0">
              <a:defRPr/>
            </a:pPr>
            <a:r>
              <a:rPr lang="en-US" sz="908" kern="1200" dirty="0">
                <a:solidFill>
                  <a:prstClr val="black"/>
                </a:solidFill>
                <a:latin typeface="Gotham Book"/>
                <a:cs typeface="+mn-cs"/>
              </a:rPr>
              <a:t>Income poor </a:t>
            </a:r>
            <a:r>
              <a:rPr lang="en-US" sz="908" kern="1200" dirty="0">
                <a:solidFill>
                  <a:srgbClr val="FF0000"/>
                </a:solidFill>
                <a:latin typeface="Gotham Book"/>
                <a:cs typeface="+mn-cs"/>
              </a:rPr>
              <a:t>AND</a:t>
            </a:r>
            <a:r>
              <a:rPr lang="en-US" sz="908" kern="1200" dirty="0">
                <a:solidFill>
                  <a:prstClr val="black"/>
                </a:solidFill>
                <a:latin typeface="Gotham Book"/>
                <a:cs typeface="+mn-cs"/>
              </a:rPr>
              <a:t> asset poor</a:t>
            </a:r>
          </a:p>
          <a:p>
            <a:pPr algn="ctr" defTabSz="461406" rtl="0">
              <a:defRPr/>
            </a:pPr>
            <a:endParaRPr lang="en-US" sz="908" kern="1200" dirty="0">
              <a:solidFill>
                <a:prstClr val="black"/>
              </a:solidFill>
              <a:latin typeface="Gotham Book"/>
              <a:cs typeface="+mn-cs"/>
            </a:endParaRPr>
          </a:p>
          <a:p>
            <a:pPr algn="ctr" defTabSz="461406" rtl="0">
              <a:defRPr/>
            </a:pPr>
            <a:endParaRPr lang="en-US" sz="908" kern="1200" dirty="0">
              <a:solidFill>
                <a:prstClr val="black"/>
              </a:solidFill>
              <a:latin typeface="Gotham Book"/>
              <a:cs typeface="+mn-cs"/>
            </a:endParaRPr>
          </a:p>
          <a:p>
            <a:pPr algn="ctr" defTabSz="461406" rtl="0">
              <a:defRPr/>
            </a:pPr>
            <a:endParaRPr lang="en-US" sz="908" kern="1200" dirty="0">
              <a:solidFill>
                <a:prstClr val="black"/>
              </a:solidFill>
              <a:latin typeface="Gotham Book"/>
              <a:cs typeface="+mn-cs"/>
            </a:endParaRPr>
          </a:p>
          <a:p>
            <a:pPr algn="ctr" defTabSz="461406" rtl="0">
              <a:defRPr/>
            </a:pPr>
            <a:endParaRPr lang="en-US" sz="908" kern="1200" dirty="0">
              <a:solidFill>
                <a:prstClr val="black"/>
              </a:solidFill>
              <a:latin typeface="Gotham Book"/>
              <a:cs typeface="+mn-cs"/>
            </a:endParaRPr>
          </a:p>
          <a:p>
            <a:pPr algn="ctr" defTabSz="461406" rtl="0">
              <a:defRPr/>
            </a:pPr>
            <a:endParaRPr lang="en-US" sz="908" kern="1200" dirty="0">
              <a:solidFill>
                <a:prstClr val="black"/>
              </a:solidFill>
              <a:latin typeface="Gotham Book"/>
              <a:cs typeface="+mn-cs"/>
            </a:endParaRPr>
          </a:p>
          <a:p>
            <a:pPr algn="ctr" defTabSz="461406" rtl="0">
              <a:defRPr/>
            </a:pPr>
            <a:endParaRPr lang="en-US" sz="908" kern="1200" dirty="0">
              <a:solidFill>
                <a:prstClr val="black"/>
              </a:solidFill>
              <a:latin typeface="Gotham Book"/>
              <a:cs typeface="+mn-cs"/>
            </a:endParaRPr>
          </a:p>
          <a:p>
            <a:pPr algn="ctr" defTabSz="461406" rtl="0">
              <a:defRPr/>
            </a:pPr>
            <a:r>
              <a:rPr lang="en-US" sz="908" kern="1200" dirty="0">
                <a:solidFill>
                  <a:prstClr val="black"/>
                </a:solidFill>
                <a:latin typeface="Gotham Book"/>
                <a:cs typeface="+mn-cs"/>
              </a:rPr>
              <a:t>Income poor</a:t>
            </a:r>
          </a:p>
          <a:p>
            <a:pPr algn="ctr" defTabSz="461406" rtl="0">
              <a:defRPr/>
            </a:pPr>
            <a:endParaRPr lang="en-US" sz="908" kern="1200" dirty="0">
              <a:solidFill>
                <a:prstClr val="black"/>
              </a:solidFill>
              <a:latin typeface="Gotham Book"/>
              <a:cs typeface="+mn-cs"/>
            </a:endParaRPr>
          </a:p>
          <a:p>
            <a:pPr algn="ctr" defTabSz="461406" rtl="0">
              <a:defRPr/>
            </a:pPr>
            <a:endParaRPr lang="en-US" sz="908" kern="1200" dirty="0">
              <a:solidFill>
                <a:prstClr val="black"/>
              </a:solidFill>
              <a:latin typeface="Gotham Book"/>
              <a:cs typeface="+mn-cs"/>
            </a:endParaRPr>
          </a:p>
          <a:p>
            <a:pPr algn="ctr" defTabSz="461406" rtl="0">
              <a:defRPr/>
            </a:pPr>
            <a:endParaRPr lang="en-US" sz="908" kern="1200" dirty="0">
              <a:solidFill>
                <a:prstClr val="black"/>
              </a:solidFill>
              <a:latin typeface="Gotham Book"/>
              <a:cs typeface="+mn-cs"/>
            </a:endParaRPr>
          </a:p>
          <a:p>
            <a:pPr algn="ctr" defTabSz="461406" rtl="0">
              <a:defRPr/>
            </a:pPr>
            <a:endParaRPr lang="en-US" sz="908" kern="1200" dirty="0">
              <a:solidFill>
                <a:prstClr val="black"/>
              </a:solidFill>
              <a:latin typeface="Gotham Book"/>
              <a:cs typeface="+mn-cs"/>
            </a:endParaRPr>
          </a:p>
          <a:p>
            <a:pPr algn="ctr" defTabSz="461406" rtl="0">
              <a:defRPr/>
            </a:pPr>
            <a:endParaRPr lang="en-US" sz="908" kern="1200" dirty="0">
              <a:solidFill>
                <a:prstClr val="black"/>
              </a:solidFill>
              <a:latin typeface="Gotham Book"/>
              <a:cs typeface="+mn-cs"/>
            </a:endParaRPr>
          </a:p>
          <a:p>
            <a:pPr algn="ctr" defTabSz="461406" rtl="0">
              <a:defRPr/>
            </a:pPr>
            <a:endParaRPr lang="en-US" sz="908" kern="1200" dirty="0">
              <a:solidFill>
                <a:prstClr val="black"/>
              </a:solidFill>
              <a:latin typeface="Gotham Book"/>
              <a:cs typeface="+mn-cs"/>
            </a:endParaRPr>
          </a:p>
          <a:p>
            <a:pPr algn="ctr" defTabSz="461406" rtl="0">
              <a:defRPr/>
            </a:pPr>
            <a:endParaRPr lang="en-US" sz="908" kern="1200" dirty="0">
              <a:solidFill>
                <a:prstClr val="black"/>
              </a:solidFill>
              <a:latin typeface="Gotham Book"/>
              <a:cs typeface="+mn-cs"/>
            </a:endParaRPr>
          </a:p>
          <a:p>
            <a:pPr algn="ctr" defTabSz="461406" rtl="0">
              <a:defRPr/>
            </a:pPr>
            <a:endParaRPr lang="en-US" sz="908" kern="1200" dirty="0">
              <a:solidFill>
                <a:prstClr val="black"/>
              </a:solidFill>
              <a:latin typeface="Gotham Book"/>
              <a:cs typeface="+mn-cs"/>
            </a:endParaRPr>
          </a:p>
          <a:p>
            <a:pPr algn="ctr" defTabSz="461406" rtl="0">
              <a:defRPr/>
            </a:pPr>
            <a:r>
              <a:rPr lang="en-US" sz="908" kern="1200" dirty="0">
                <a:solidFill>
                  <a:prstClr val="black"/>
                </a:solidFill>
                <a:latin typeface="Gotham Book"/>
                <a:cs typeface="+mn-cs"/>
              </a:rPr>
              <a:t>Income poor </a:t>
            </a:r>
            <a:r>
              <a:rPr lang="en-US" sz="908" kern="1200" dirty="0">
                <a:solidFill>
                  <a:srgbClr val="FF0000"/>
                </a:solidFill>
                <a:latin typeface="Gotham Book"/>
                <a:cs typeface="+mn-cs"/>
              </a:rPr>
              <a:t>OR</a:t>
            </a:r>
            <a:r>
              <a:rPr lang="en-US" sz="908" kern="1200" dirty="0">
                <a:solidFill>
                  <a:prstClr val="black"/>
                </a:solidFill>
                <a:latin typeface="Gotham Book"/>
                <a:cs typeface="+mn-cs"/>
              </a:rPr>
              <a:t> asset poor</a:t>
            </a:r>
          </a:p>
        </p:txBody>
      </p:sp>
      <p:sp>
        <p:nvSpPr>
          <p:cNvPr id="11" name="Down Arrow 10"/>
          <p:cNvSpPr/>
          <p:nvPr/>
        </p:nvSpPr>
        <p:spPr>
          <a:xfrm>
            <a:off x="3205123" y="1999545"/>
            <a:ext cx="140622" cy="8459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1406" rtl="0">
              <a:defRPr/>
            </a:pPr>
            <a:endParaRPr lang="en-US" sz="908" kern="1200">
              <a:solidFill>
                <a:prstClr val="white"/>
              </a:solidFill>
              <a:latin typeface="Gotham Book"/>
            </a:endParaRPr>
          </a:p>
        </p:txBody>
      </p:sp>
      <p:sp>
        <p:nvSpPr>
          <p:cNvPr id="12" name="TextBox 11"/>
          <p:cNvSpPr txBox="1"/>
          <p:nvPr/>
        </p:nvSpPr>
        <p:spPr>
          <a:xfrm>
            <a:off x="3493640" y="2252056"/>
            <a:ext cx="1409360" cy="309572"/>
          </a:xfrm>
          <a:prstGeom prst="rect">
            <a:avLst/>
          </a:prstGeom>
          <a:noFill/>
        </p:spPr>
        <p:txBody>
          <a:bodyPr wrap="none" rtlCol="0">
            <a:spAutoFit/>
          </a:bodyPr>
          <a:lstStyle/>
          <a:p>
            <a:pPr algn="ctr" defTabSz="461406" rtl="0">
              <a:defRPr/>
            </a:pPr>
            <a:r>
              <a:rPr lang="en-US" sz="706" kern="1200" dirty="0">
                <a:solidFill>
                  <a:prstClr val="black"/>
                </a:solidFill>
                <a:latin typeface="Gotham Book"/>
                <a:cs typeface="+mn-cs"/>
              </a:rPr>
              <a:t>extended by ‘vulnerable’ group 1</a:t>
            </a:r>
          </a:p>
          <a:p>
            <a:pPr algn="ctr" defTabSz="461406" rtl="0">
              <a:defRPr/>
            </a:pPr>
            <a:r>
              <a:rPr lang="en-US" sz="706" i="1" kern="1200" dirty="0">
                <a:solidFill>
                  <a:prstClr val="black"/>
                </a:solidFill>
                <a:latin typeface="Gotham Book"/>
                <a:cs typeface="+mn-cs"/>
              </a:rPr>
              <a:t>asset poor, but not income poor</a:t>
            </a:r>
          </a:p>
        </p:txBody>
      </p:sp>
      <p:sp>
        <p:nvSpPr>
          <p:cNvPr id="13" name="TextBox 12"/>
          <p:cNvSpPr txBox="1"/>
          <p:nvPr/>
        </p:nvSpPr>
        <p:spPr>
          <a:xfrm>
            <a:off x="3523947" y="1192036"/>
            <a:ext cx="1375698" cy="309572"/>
          </a:xfrm>
          <a:prstGeom prst="rect">
            <a:avLst/>
          </a:prstGeom>
          <a:noFill/>
        </p:spPr>
        <p:txBody>
          <a:bodyPr wrap="none" rtlCol="0">
            <a:spAutoFit/>
          </a:bodyPr>
          <a:lstStyle/>
          <a:p>
            <a:pPr algn="ctr" defTabSz="461406" rtl="0">
              <a:defRPr/>
            </a:pPr>
            <a:r>
              <a:rPr lang="en-US" sz="706" kern="1200" dirty="0">
                <a:solidFill>
                  <a:prstClr val="black"/>
                </a:solidFill>
                <a:latin typeface="Gotham Book"/>
                <a:cs typeface="+mn-cs"/>
              </a:rPr>
              <a:t>reduced by ‘vulnerable’ group 2</a:t>
            </a:r>
          </a:p>
          <a:p>
            <a:pPr algn="ctr" defTabSz="461406" rtl="0">
              <a:defRPr/>
            </a:pPr>
            <a:r>
              <a:rPr lang="en-US" sz="706" i="1" kern="1200" dirty="0">
                <a:solidFill>
                  <a:prstClr val="black"/>
                </a:solidFill>
                <a:latin typeface="Gotham Book"/>
                <a:cs typeface="+mn-cs"/>
              </a:rPr>
              <a:t>income poor, but not asset poor </a:t>
            </a:r>
          </a:p>
        </p:txBody>
      </p:sp>
      <p:sp>
        <p:nvSpPr>
          <p:cNvPr id="17" name="Up Arrow 16"/>
          <p:cNvSpPr/>
          <p:nvPr/>
        </p:nvSpPr>
        <p:spPr>
          <a:xfrm>
            <a:off x="3188356" y="1017120"/>
            <a:ext cx="157388" cy="63634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1406" rtl="0">
              <a:defRPr/>
            </a:pPr>
            <a:endParaRPr lang="en-US" sz="908" kern="1200">
              <a:solidFill>
                <a:prstClr val="white"/>
              </a:solidFill>
              <a:latin typeface="Gotham Book"/>
            </a:endParaRPr>
          </a:p>
        </p:txBody>
      </p:sp>
      <p:sp>
        <p:nvSpPr>
          <p:cNvPr id="18" name="TextBox 17"/>
          <p:cNvSpPr txBox="1"/>
          <p:nvPr/>
        </p:nvSpPr>
        <p:spPr>
          <a:xfrm>
            <a:off x="2807406" y="1691922"/>
            <a:ext cx="999772" cy="232051"/>
          </a:xfrm>
          <a:prstGeom prst="rect">
            <a:avLst/>
          </a:prstGeom>
          <a:noFill/>
          <a:ln>
            <a:solidFill>
              <a:schemeClr val="tx1"/>
            </a:solidFill>
          </a:ln>
        </p:spPr>
        <p:txBody>
          <a:bodyPr wrap="square" rtlCol="0">
            <a:spAutoFit/>
          </a:bodyPr>
          <a:lstStyle/>
          <a:p>
            <a:pPr algn="l" defTabSz="461406" rtl="0">
              <a:defRPr/>
            </a:pPr>
            <a:endParaRPr lang="en-US" sz="908" kern="1200" dirty="0">
              <a:solidFill>
                <a:prstClr val="black"/>
              </a:solidFill>
              <a:latin typeface="Gotham Book"/>
              <a:cs typeface="+mn-cs"/>
            </a:endParaRPr>
          </a:p>
        </p:txBody>
      </p:sp>
    </p:spTree>
    <p:extLst>
      <p:ext uri="{BB962C8B-B14F-4D97-AF65-F5344CB8AC3E}">
        <p14:creationId xmlns:p14="http://schemas.microsoft.com/office/powerpoint/2010/main" val="11143932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75" y="140569"/>
            <a:ext cx="4231772" cy="246221"/>
          </a:xfrm>
        </p:spPr>
        <p:txBody>
          <a:bodyPr/>
          <a:lstStyle/>
          <a:p>
            <a:r>
              <a:rPr lang="en-US" sz="1600" dirty="0"/>
              <a:t>Wealth accumulation over life cycle</a:t>
            </a:r>
          </a:p>
        </p:txBody>
      </p:sp>
      <p:sp>
        <p:nvSpPr>
          <p:cNvPr id="3" name="Content Placeholder 2"/>
          <p:cNvSpPr>
            <a:spLocks noGrp="1"/>
          </p:cNvSpPr>
          <p:nvPr>
            <p:ph idx="1"/>
          </p:nvPr>
        </p:nvSpPr>
        <p:spPr>
          <a:xfrm>
            <a:off x="1000125" y="615245"/>
            <a:ext cx="4152900" cy="2807052"/>
          </a:xfrm>
        </p:spPr>
        <p:txBody>
          <a:bodyPr>
            <a:normAutofit/>
          </a:bodyPr>
          <a:lstStyle/>
          <a:p>
            <a:r>
              <a:rPr lang="en-US" sz="908" dirty="0">
                <a:solidFill>
                  <a:schemeClr val="tx1">
                    <a:lumMod val="65000"/>
                    <a:lumOff val="35000"/>
                  </a:schemeClr>
                </a:solidFill>
              </a:rPr>
              <a:t>Median net worth by age of household head Cowell et al. (2019)</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757" dirty="0"/>
              <a:t>Estimates obtain by kernel smoothing; red line represents the population median</a:t>
            </a:r>
          </a:p>
          <a:p>
            <a:endParaRPr lang="en-US" dirty="0"/>
          </a:p>
          <a:p>
            <a:endParaRPr lang="en-US" dirty="0"/>
          </a:p>
          <a:p>
            <a:endParaRPr lang="en-US" dirty="0"/>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866" y="966927"/>
            <a:ext cx="4239419" cy="2124516"/>
          </a:xfrm>
          <a:prstGeom prst="rect">
            <a:avLst/>
          </a:prstGeom>
        </p:spPr>
      </p:pic>
    </p:spTree>
    <p:extLst>
      <p:ext uri="{BB962C8B-B14F-4D97-AF65-F5344CB8AC3E}">
        <p14:creationId xmlns:p14="http://schemas.microsoft.com/office/powerpoint/2010/main" val="5038412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75" y="130175"/>
            <a:ext cx="4231772" cy="246221"/>
          </a:xfrm>
        </p:spPr>
        <p:txBody>
          <a:bodyPr/>
          <a:lstStyle/>
          <a:p>
            <a:r>
              <a:rPr lang="en-US" sz="1600" dirty="0"/>
              <a:t>Wealth and the middle class</a:t>
            </a:r>
          </a:p>
        </p:txBody>
      </p:sp>
      <p:pic>
        <p:nvPicPr>
          <p:cNvPr id="5" name="Picture 4"/>
          <p:cNvPicPr>
            <a:picLocks noChangeAspect="1"/>
          </p:cNvPicPr>
          <p:nvPr/>
        </p:nvPicPr>
        <p:blipFill>
          <a:blip r:embed="rId2"/>
          <a:stretch>
            <a:fillRect/>
          </a:stretch>
        </p:blipFill>
        <p:spPr>
          <a:xfrm>
            <a:off x="1247775" y="552571"/>
            <a:ext cx="3604750" cy="2625604"/>
          </a:xfrm>
          <a:prstGeom prst="rect">
            <a:avLst/>
          </a:prstGeom>
        </p:spPr>
      </p:pic>
    </p:spTree>
    <p:extLst>
      <p:ext uri="{BB962C8B-B14F-4D97-AF65-F5344CB8AC3E}">
        <p14:creationId xmlns:p14="http://schemas.microsoft.com/office/powerpoint/2010/main" val="33717655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4775" y="37248"/>
            <a:ext cx="4724400" cy="247721"/>
          </a:xfrm>
          <a:prstGeom prst="rect">
            <a:avLst/>
          </a:prstGeom>
        </p:spPr>
        <p:txBody>
          <a:bodyPr vert="horz" wrap="square" lIns="0" tIns="3390" rIns="0" bIns="0" rtlCol="0">
            <a:spAutoFit/>
          </a:bodyPr>
          <a:lstStyle/>
          <a:p>
            <a:pPr marL="16951" marR="6780">
              <a:lnSpc>
                <a:spcPct val="106700"/>
              </a:lnSpc>
              <a:spcBef>
                <a:spcPts val="27"/>
              </a:spcBef>
            </a:pPr>
            <a:r>
              <a:rPr sz="1600" b="1" dirty="0">
                <a:solidFill>
                  <a:srgbClr val="005078"/>
                </a:solidFill>
                <a:latin typeface="Arial"/>
                <a:cs typeface="Arial"/>
              </a:rPr>
              <a:t>Impact</a:t>
            </a:r>
            <a:r>
              <a:rPr sz="1600" b="1" spc="120" dirty="0">
                <a:solidFill>
                  <a:srgbClr val="005078"/>
                </a:solidFill>
                <a:latin typeface="Arial"/>
                <a:cs typeface="Arial"/>
              </a:rPr>
              <a:t> </a:t>
            </a:r>
            <a:r>
              <a:rPr sz="1600" b="1" dirty="0">
                <a:solidFill>
                  <a:srgbClr val="005078"/>
                </a:solidFill>
                <a:latin typeface="Arial"/>
                <a:cs typeface="Arial"/>
              </a:rPr>
              <a:t>of</a:t>
            </a:r>
            <a:r>
              <a:rPr sz="1600" b="1" spc="127" dirty="0">
                <a:solidFill>
                  <a:srgbClr val="005078"/>
                </a:solidFill>
                <a:latin typeface="Arial"/>
                <a:cs typeface="Arial"/>
              </a:rPr>
              <a:t> </a:t>
            </a:r>
            <a:r>
              <a:rPr sz="1600" b="1" spc="-67" dirty="0">
                <a:solidFill>
                  <a:srgbClr val="005078"/>
                </a:solidFill>
                <a:latin typeface="Arial"/>
                <a:cs typeface="Arial"/>
              </a:rPr>
              <a:t>inclusion</a:t>
            </a:r>
            <a:r>
              <a:rPr sz="1600" b="1" spc="120" dirty="0">
                <a:solidFill>
                  <a:srgbClr val="005078"/>
                </a:solidFill>
                <a:latin typeface="Arial"/>
                <a:cs typeface="Arial"/>
              </a:rPr>
              <a:t> </a:t>
            </a:r>
            <a:r>
              <a:rPr sz="1600" b="1" dirty="0">
                <a:solidFill>
                  <a:srgbClr val="005078"/>
                </a:solidFill>
                <a:latin typeface="Arial"/>
                <a:cs typeface="Arial"/>
              </a:rPr>
              <a:t>of</a:t>
            </a:r>
            <a:r>
              <a:rPr sz="1600" b="1" spc="127" dirty="0">
                <a:solidFill>
                  <a:srgbClr val="005078"/>
                </a:solidFill>
                <a:latin typeface="Arial"/>
                <a:cs typeface="Arial"/>
              </a:rPr>
              <a:t> </a:t>
            </a:r>
            <a:r>
              <a:rPr sz="1600" b="1" spc="-80" dirty="0">
                <a:solidFill>
                  <a:srgbClr val="005078"/>
                </a:solidFill>
                <a:latin typeface="Arial"/>
                <a:cs typeface="Arial"/>
              </a:rPr>
              <a:t>pensions</a:t>
            </a:r>
            <a:r>
              <a:rPr sz="1600" b="1" spc="127" dirty="0">
                <a:solidFill>
                  <a:srgbClr val="005078"/>
                </a:solidFill>
                <a:latin typeface="Arial"/>
                <a:cs typeface="Arial"/>
              </a:rPr>
              <a:t> </a:t>
            </a:r>
            <a:r>
              <a:rPr sz="1600" b="1" spc="-33" dirty="0">
                <a:solidFill>
                  <a:srgbClr val="005078"/>
                </a:solidFill>
                <a:latin typeface="Arial"/>
                <a:cs typeface="Arial"/>
              </a:rPr>
              <a:t>on </a:t>
            </a:r>
            <a:r>
              <a:rPr sz="1600" b="1" dirty="0">
                <a:solidFill>
                  <a:srgbClr val="005078"/>
                </a:solidFill>
                <a:latin typeface="Arial"/>
                <a:cs typeface="Arial"/>
              </a:rPr>
              <a:t>Gini</a:t>
            </a:r>
            <a:r>
              <a:rPr sz="1600" b="1" spc="107" dirty="0">
                <a:solidFill>
                  <a:srgbClr val="005078"/>
                </a:solidFill>
                <a:latin typeface="Arial"/>
                <a:cs typeface="Arial"/>
              </a:rPr>
              <a:t> </a:t>
            </a:r>
            <a:r>
              <a:rPr sz="1600" b="1" spc="-13" dirty="0">
                <a:solidFill>
                  <a:srgbClr val="005078"/>
                </a:solidFill>
                <a:latin typeface="Arial"/>
                <a:cs typeface="Arial"/>
              </a:rPr>
              <a:t>index</a:t>
            </a:r>
            <a:endParaRPr sz="1600" dirty="0">
              <a:latin typeface="Arial"/>
              <a:cs typeface="Arial"/>
            </a:endParaRPr>
          </a:p>
        </p:txBody>
      </p:sp>
      <p:pic>
        <p:nvPicPr>
          <p:cNvPr id="3" name="object 3"/>
          <p:cNvPicPr/>
          <p:nvPr/>
        </p:nvPicPr>
        <p:blipFill>
          <a:blip r:embed="rId2" cstate="print"/>
          <a:stretch>
            <a:fillRect/>
          </a:stretch>
        </p:blipFill>
        <p:spPr>
          <a:xfrm>
            <a:off x="333375" y="630208"/>
            <a:ext cx="5293444" cy="2688720"/>
          </a:xfrm>
          <a:prstGeom prst="rect">
            <a:avLst/>
          </a:prstGeom>
        </p:spPr>
      </p:pic>
      <p:sp>
        <p:nvSpPr>
          <p:cNvPr id="4" name="object 4"/>
          <p:cNvSpPr txBox="1">
            <a:spLocks noGrp="1"/>
          </p:cNvSpPr>
          <p:nvPr>
            <p:ph type="sldNum" sz="quarter" idx="7"/>
          </p:nvPr>
        </p:nvSpPr>
        <p:spPr>
          <a:xfrm>
            <a:off x="7590230" y="3880418"/>
            <a:ext cx="497738" cy="115416"/>
          </a:xfrm>
          <a:prstGeom prst="rect">
            <a:avLst/>
          </a:prstGeom>
        </p:spPr>
        <p:txBody>
          <a:bodyPr vert="horz" wrap="square" lIns="0" tIns="0" rIns="0" bIns="0" rtlCol="0">
            <a:spAutoFit/>
          </a:bodyPr>
          <a:lstStyle/>
          <a:p>
            <a:pPr marL="50852">
              <a:lnSpc>
                <a:spcPts val="901"/>
              </a:lnSpc>
            </a:pPr>
            <a:fld id="{81D60167-4931-47E6-BA6A-407CBD079E47}" type="slidenum">
              <a:rPr spc="-13" dirty="0"/>
              <a:pPr marL="50852">
                <a:lnSpc>
                  <a:spcPts val="901"/>
                </a:lnSpc>
              </a:pPr>
              <a:t>37</a:t>
            </a:fld>
            <a:r>
              <a:rPr spc="-113" dirty="0"/>
              <a:t> </a:t>
            </a:r>
            <a:r>
              <a:rPr spc="120" dirty="0"/>
              <a:t>/</a:t>
            </a:r>
            <a:r>
              <a:rPr spc="-113" dirty="0"/>
              <a:t> </a:t>
            </a:r>
            <a:r>
              <a:rPr spc="-47" dirty="0"/>
              <a:t>80</a:t>
            </a:r>
          </a:p>
        </p:txBody>
      </p:sp>
    </p:spTree>
    <p:extLst>
      <p:ext uri="{BB962C8B-B14F-4D97-AF65-F5344CB8AC3E}">
        <p14:creationId xmlns:p14="http://schemas.microsoft.com/office/powerpoint/2010/main" val="3455294035"/>
      </p:ext>
    </p:extLst>
  </p:cSld>
  <p:clrMapOvr>
    <a:masterClrMapping/>
  </p:clrMapOvr>
  <p:transition>
    <p:cut/>
  </p:transition>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4775" y="48670"/>
            <a:ext cx="5648192" cy="310662"/>
          </a:xfrm>
          <a:prstGeom prst="rect">
            <a:avLst/>
          </a:prstGeom>
        </p:spPr>
        <p:txBody>
          <a:bodyPr vert="horz" wrap="square" lIns="0" tIns="22884" rIns="0" bIns="0" rtlCol="0">
            <a:spAutoFit/>
          </a:bodyPr>
          <a:lstStyle/>
          <a:p>
            <a:pPr marL="16951">
              <a:spcBef>
                <a:spcPts val="180"/>
              </a:spcBef>
            </a:pPr>
            <a:r>
              <a:rPr dirty="0"/>
              <a:t>Why</a:t>
            </a:r>
            <a:r>
              <a:rPr spc="140" dirty="0"/>
              <a:t> </a:t>
            </a:r>
            <a:r>
              <a:rPr dirty="0"/>
              <a:t>LWS</a:t>
            </a:r>
            <a:r>
              <a:rPr spc="147" dirty="0"/>
              <a:t> </a:t>
            </a:r>
            <a:r>
              <a:rPr spc="-13" dirty="0"/>
              <a:t>data?</a:t>
            </a:r>
          </a:p>
        </p:txBody>
      </p:sp>
      <p:sp>
        <p:nvSpPr>
          <p:cNvPr id="4" name="object 4"/>
          <p:cNvSpPr txBox="1">
            <a:spLocks noGrp="1"/>
          </p:cNvSpPr>
          <p:nvPr>
            <p:ph type="sldNum" sz="quarter" idx="7"/>
          </p:nvPr>
        </p:nvSpPr>
        <p:spPr>
          <a:xfrm>
            <a:off x="7590230" y="3880418"/>
            <a:ext cx="497738" cy="115416"/>
          </a:xfrm>
          <a:prstGeom prst="rect">
            <a:avLst/>
          </a:prstGeom>
        </p:spPr>
        <p:txBody>
          <a:bodyPr vert="horz" wrap="square" lIns="0" tIns="0" rIns="0" bIns="0" rtlCol="0">
            <a:spAutoFit/>
          </a:bodyPr>
          <a:lstStyle/>
          <a:p>
            <a:pPr marL="50852">
              <a:lnSpc>
                <a:spcPts val="901"/>
              </a:lnSpc>
            </a:pPr>
            <a:fld id="{81D60167-4931-47E6-BA6A-407CBD079E47}" type="slidenum">
              <a:rPr spc="-13" dirty="0"/>
              <a:pPr marL="50852">
                <a:lnSpc>
                  <a:spcPts val="901"/>
                </a:lnSpc>
              </a:pPr>
              <a:t>38</a:t>
            </a:fld>
            <a:r>
              <a:rPr spc="-113" dirty="0"/>
              <a:t> </a:t>
            </a:r>
            <a:r>
              <a:rPr spc="120" dirty="0"/>
              <a:t>/</a:t>
            </a:r>
            <a:r>
              <a:rPr spc="-113" dirty="0"/>
              <a:t> </a:t>
            </a:r>
            <a:r>
              <a:rPr spc="-47" dirty="0"/>
              <a:t>80</a:t>
            </a:r>
          </a:p>
        </p:txBody>
      </p:sp>
      <p:sp>
        <p:nvSpPr>
          <p:cNvPr id="3" name="object 3"/>
          <p:cNvSpPr txBox="1"/>
          <p:nvPr/>
        </p:nvSpPr>
        <p:spPr>
          <a:xfrm>
            <a:off x="72648" y="663575"/>
            <a:ext cx="6007853" cy="2413405"/>
          </a:xfrm>
          <a:prstGeom prst="rect">
            <a:avLst/>
          </a:prstGeom>
        </p:spPr>
        <p:txBody>
          <a:bodyPr vert="horz" wrap="square" lIns="0" tIns="9323" rIns="0" bIns="0" rtlCol="0">
            <a:spAutoFit/>
          </a:bodyPr>
          <a:lstStyle/>
          <a:p>
            <a:pPr marL="245785" marR="551744" indent="-195780" algn="just">
              <a:lnSpc>
                <a:spcPct val="102600"/>
              </a:lnSpc>
              <a:spcBef>
                <a:spcPts val="73"/>
              </a:spcBef>
            </a:pPr>
            <a:r>
              <a:rPr spc="-650" baseline="5050" dirty="0">
                <a:solidFill>
                  <a:srgbClr val="006794"/>
                </a:solidFill>
                <a:latin typeface="Cambria"/>
                <a:cs typeface="Cambria"/>
              </a:rPr>
              <a:t>▸</a:t>
            </a:r>
            <a:r>
              <a:rPr spc="530" baseline="5050" dirty="0">
                <a:solidFill>
                  <a:srgbClr val="006794"/>
                </a:solidFill>
                <a:latin typeface="Cambria"/>
                <a:cs typeface="Cambria"/>
              </a:rPr>
              <a:t> </a:t>
            </a:r>
            <a:r>
              <a:rPr sz="1200" dirty="0">
                <a:solidFill>
                  <a:srgbClr val="77787B"/>
                </a:solidFill>
                <a:latin typeface="Tahoma"/>
                <a:cs typeface="Tahoma"/>
              </a:rPr>
              <a:t>The</a:t>
            </a:r>
            <a:r>
              <a:rPr sz="1200" spc="-107" dirty="0">
                <a:solidFill>
                  <a:srgbClr val="77787B"/>
                </a:solidFill>
                <a:latin typeface="Tahoma"/>
                <a:cs typeface="Tahoma"/>
              </a:rPr>
              <a:t> </a:t>
            </a:r>
            <a:r>
              <a:rPr sz="1200" spc="-47" dirty="0">
                <a:solidFill>
                  <a:srgbClr val="77787B"/>
                </a:solidFill>
                <a:latin typeface="Tahoma"/>
                <a:cs typeface="Tahoma"/>
              </a:rPr>
              <a:t>subject</a:t>
            </a:r>
            <a:r>
              <a:rPr sz="1200" spc="-40" dirty="0">
                <a:solidFill>
                  <a:srgbClr val="77787B"/>
                </a:solidFill>
                <a:latin typeface="Tahoma"/>
                <a:cs typeface="Tahoma"/>
              </a:rPr>
              <a:t> </a:t>
            </a:r>
            <a:r>
              <a:rPr sz="1200" dirty="0">
                <a:solidFill>
                  <a:srgbClr val="77787B"/>
                </a:solidFill>
                <a:latin typeface="Tahoma"/>
                <a:cs typeface="Tahoma"/>
              </a:rPr>
              <a:t>of</a:t>
            </a:r>
            <a:r>
              <a:rPr sz="1200" spc="-40" dirty="0">
                <a:solidFill>
                  <a:srgbClr val="77787B"/>
                </a:solidFill>
                <a:latin typeface="Tahoma"/>
                <a:cs typeface="Tahoma"/>
              </a:rPr>
              <a:t> </a:t>
            </a:r>
            <a:r>
              <a:rPr sz="1200" spc="-67" dirty="0">
                <a:solidFill>
                  <a:srgbClr val="77787B"/>
                </a:solidFill>
                <a:latin typeface="Tahoma"/>
                <a:cs typeface="Tahoma"/>
              </a:rPr>
              <a:t>household</a:t>
            </a:r>
            <a:r>
              <a:rPr sz="1200" spc="-33" dirty="0">
                <a:solidFill>
                  <a:srgbClr val="77787B"/>
                </a:solidFill>
                <a:latin typeface="Tahoma"/>
                <a:cs typeface="Tahoma"/>
              </a:rPr>
              <a:t> </a:t>
            </a:r>
            <a:r>
              <a:rPr sz="1200" spc="-47" dirty="0">
                <a:solidFill>
                  <a:srgbClr val="77787B"/>
                </a:solidFill>
                <a:latin typeface="Tahoma"/>
                <a:cs typeface="Tahoma"/>
              </a:rPr>
              <a:t>finance</a:t>
            </a:r>
            <a:r>
              <a:rPr sz="1200" spc="-40" dirty="0">
                <a:solidFill>
                  <a:srgbClr val="77787B"/>
                </a:solidFill>
                <a:latin typeface="Tahoma"/>
                <a:cs typeface="Tahoma"/>
              </a:rPr>
              <a:t> </a:t>
            </a:r>
            <a:r>
              <a:rPr sz="1200" dirty="0">
                <a:solidFill>
                  <a:srgbClr val="77787B"/>
                </a:solidFill>
                <a:latin typeface="Tahoma"/>
                <a:cs typeface="Tahoma"/>
              </a:rPr>
              <a:t>is</a:t>
            </a:r>
            <a:r>
              <a:rPr sz="1200" spc="-47" dirty="0">
                <a:solidFill>
                  <a:srgbClr val="77787B"/>
                </a:solidFill>
                <a:latin typeface="Tahoma"/>
                <a:cs typeface="Tahoma"/>
              </a:rPr>
              <a:t> </a:t>
            </a:r>
            <a:r>
              <a:rPr sz="1200" dirty="0">
                <a:solidFill>
                  <a:srgbClr val="77787B"/>
                </a:solidFill>
                <a:latin typeface="Tahoma"/>
                <a:cs typeface="Tahoma"/>
              </a:rPr>
              <a:t>still</a:t>
            </a:r>
            <a:r>
              <a:rPr sz="1200" spc="-40" dirty="0">
                <a:solidFill>
                  <a:srgbClr val="77787B"/>
                </a:solidFill>
                <a:latin typeface="Tahoma"/>
                <a:cs typeface="Tahoma"/>
              </a:rPr>
              <a:t> </a:t>
            </a:r>
            <a:r>
              <a:rPr sz="1200" spc="-13" dirty="0">
                <a:solidFill>
                  <a:srgbClr val="77787B"/>
                </a:solidFill>
                <a:latin typeface="Tahoma"/>
                <a:cs typeface="Tahoma"/>
              </a:rPr>
              <a:t>novel!</a:t>
            </a:r>
            <a:r>
              <a:rPr sz="1200" spc="100" dirty="0">
                <a:solidFill>
                  <a:srgbClr val="77787B"/>
                </a:solidFill>
                <a:latin typeface="Tahoma"/>
                <a:cs typeface="Tahoma"/>
              </a:rPr>
              <a:t> </a:t>
            </a:r>
            <a:r>
              <a:rPr sz="1200" dirty="0">
                <a:solidFill>
                  <a:srgbClr val="77787B"/>
                </a:solidFill>
                <a:latin typeface="Tahoma"/>
                <a:cs typeface="Tahoma"/>
              </a:rPr>
              <a:t>But</a:t>
            </a:r>
            <a:r>
              <a:rPr sz="1200" spc="-47" dirty="0">
                <a:solidFill>
                  <a:srgbClr val="77787B"/>
                </a:solidFill>
                <a:latin typeface="Tahoma"/>
                <a:cs typeface="Tahoma"/>
              </a:rPr>
              <a:t> </a:t>
            </a:r>
            <a:r>
              <a:rPr sz="1200" spc="-33" dirty="0">
                <a:solidFill>
                  <a:srgbClr val="77787B"/>
                </a:solidFill>
                <a:latin typeface="Tahoma"/>
                <a:cs typeface="Tahoma"/>
              </a:rPr>
              <a:t>the </a:t>
            </a:r>
            <a:r>
              <a:rPr sz="1200" spc="-60" dirty="0">
                <a:solidFill>
                  <a:srgbClr val="77787B"/>
                </a:solidFill>
                <a:latin typeface="Tahoma"/>
                <a:cs typeface="Tahoma"/>
              </a:rPr>
              <a:t>number</a:t>
            </a:r>
            <a:r>
              <a:rPr sz="1200" spc="-47" dirty="0">
                <a:solidFill>
                  <a:srgbClr val="77787B"/>
                </a:solidFill>
                <a:latin typeface="Tahoma"/>
                <a:cs typeface="Tahoma"/>
              </a:rPr>
              <a:t> </a:t>
            </a:r>
            <a:r>
              <a:rPr sz="1200" dirty="0">
                <a:solidFill>
                  <a:srgbClr val="77787B"/>
                </a:solidFill>
                <a:latin typeface="Tahoma"/>
                <a:cs typeface="Tahoma"/>
              </a:rPr>
              <a:t>of</a:t>
            </a:r>
            <a:r>
              <a:rPr sz="1200" spc="-40" dirty="0">
                <a:solidFill>
                  <a:srgbClr val="77787B"/>
                </a:solidFill>
                <a:latin typeface="Tahoma"/>
                <a:cs typeface="Tahoma"/>
              </a:rPr>
              <a:t> </a:t>
            </a:r>
            <a:r>
              <a:rPr sz="1200" spc="-53" dirty="0">
                <a:solidFill>
                  <a:srgbClr val="77787B"/>
                </a:solidFill>
                <a:latin typeface="Tahoma"/>
                <a:cs typeface="Tahoma"/>
              </a:rPr>
              <a:t>published</a:t>
            </a:r>
            <a:r>
              <a:rPr sz="1200" spc="-40" dirty="0">
                <a:solidFill>
                  <a:srgbClr val="77787B"/>
                </a:solidFill>
                <a:latin typeface="Tahoma"/>
                <a:cs typeface="Tahoma"/>
              </a:rPr>
              <a:t> </a:t>
            </a:r>
            <a:r>
              <a:rPr sz="1200" spc="-60" dirty="0">
                <a:solidFill>
                  <a:srgbClr val="77787B"/>
                </a:solidFill>
                <a:latin typeface="Tahoma"/>
                <a:cs typeface="Tahoma"/>
              </a:rPr>
              <a:t>papers</a:t>
            </a:r>
            <a:r>
              <a:rPr sz="1200" spc="-47" dirty="0">
                <a:solidFill>
                  <a:srgbClr val="77787B"/>
                </a:solidFill>
                <a:latin typeface="Tahoma"/>
                <a:cs typeface="Tahoma"/>
              </a:rPr>
              <a:t> </a:t>
            </a:r>
            <a:r>
              <a:rPr sz="1200" dirty="0">
                <a:solidFill>
                  <a:srgbClr val="77787B"/>
                </a:solidFill>
                <a:latin typeface="Tahoma"/>
                <a:cs typeface="Tahoma"/>
              </a:rPr>
              <a:t>(in</a:t>
            </a:r>
            <a:r>
              <a:rPr sz="1200" spc="-40" dirty="0">
                <a:solidFill>
                  <a:srgbClr val="77787B"/>
                </a:solidFill>
                <a:latin typeface="Tahoma"/>
                <a:cs typeface="Tahoma"/>
              </a:rPr>
              <a:t> </a:t>
            </a:r>
            <a:r>
              <a:rPr sz="1200" dirty="0">
                <a:solidFill>
                  <a:srgbClr val="77787B"/>
                </a:solidFill>
                <a:latin typeface="Tahoma"/>
                <a:cs typeface="Tahoma"/>
              </a:rPr>
              <a:t>Q1</a:t>
            </a:r>
            <a:r>
              <a:rPr sz="1200" spc="-47" dirty="0">
                <a:solidFill>
                  <a:srgbClr val="77787B"/>
                </a:solidFill>
                <a:latin typeface="Tahoma"/>
                <a:cs typeface="Tahoma"/>
              </a:rPr>
              <a:t> journals)</a:t>
            </a:r>
            <a:r>
              <a:rPr sz="1200" spc="-40" dirty="0">
                <a:solidFill>
                  <a:srgbClr val="77787B"/>
                </a:solidFill>
                <a:latin typeface="Tahoma"/>
                <a:cs typeface="Tahoma"/>
              </a:rPr>
              <a:t> </a:t>
            </a:r>
            <a:r>
              <a:rPr sz="1200" dirty="0">
                <a:solidFill>
                  <a:srgbClr val="77787B"/>
                </a:solidFill>
                <a:latin typeface="Tahoma"/>
                <a:cs typeface="Tahoma"/>
              </a:rPr>
              <a:t>is</a:t>
            </a:r>
            <a:r>
              <a:rPr sz="1200" spc="-40" dirty="0">
                <a:solidFill>
                  <a:srgbClr val="77787B"/>
                </a:solidFill>
                <a:latin typeface="Tahoma"/>
                <a:cs typeface="Tahoma"/>
              </a:rPr>
              <a:t> </a:t>
            </a:r>
            <a:r>
              <a:rPr sz="1200" spc="-67" dirty="0">
                <a:solidFill>
                  <a:srgbClr val="77787B"/>
                </a:solidFill>
                <a:latin typeface="Tahoma"/>
                <a:cs typeface="Tahoma"/>
              </a:rPr>
              <a:t>growing </a:t>
            </a:r>
            <a:r>
              <a:rPr sz="1200" spc="-13" dirty="0">
                <a:solidFill>
                  <a:srgbClr val="77787B"/>
                </a:solidFill>
                <a:latin typeface="Tahoma"/>
                <a:cs typeface="Tahoma"/>
              </a:rPr>
              <a:t>rapidly!</a:t>
            </a:r>
            <a:endParaRPr sz="1200" dirty="0">
              <a:latin typeface="Tahoma"/>
              <a:cs typeface="Tahoma"/>
            </a:endParaRPr>
          </a:p>
          <a:p>
            <a:pPr marL="245785" marR="355117" indent="-195780" algn="just">
              <a:lnSpc>
                <a:spcPts val="1602"/>
              </a:lnSpc>
              <a:spcBef>
                <a:spcPts val="420"/>
              </a:spcBef>
            </a:pPr>
            <a:r>
              <a:rPr spc="-650" baseline="5050" dirty="0">
                <a:solidFill>
                  <a:srgbClr val="006794"/>
                </a:solidFill>
                <a:latin typeface="Cambria"/>
                <a:cs typeface="Cambria"/>
              </a:rPr>
              <a:t>▸</a:t>
            </a:r>
            <a:r>
              <a:rPr spc="530" baseline="5050" dirty="0">
                <a:solidFill>
                  <a:srgbClr val="006794"/>
                </a:solidFill>
                <a:latin typeface="Cambria"/>
                <a:cs typeface="Cambria"/>
              </a:rPr>
              <a:t> </a:t>
            </a:r>
            <a:r>
              <a:rPr sz="1200" spc="-27" dirty="0">
                <a:solidFill>
                  <a:srgbClr val="77787B"/>
                </a:solidFill>
                <a:latin typeface="Tahoma"/>
                <a:cs typeface="Tahoma"/>
              </a:rPr>
              <a:t>There</a:t>
            </a:r>
            <a:r>
              <a:rPr sz="1200" spc="-67" dirty="0">
                <a:solidFill>
                  <a:srgbClr val="77787B"/>
                </a:solidFill>
                <a:latin typeface="Tahoma"/>
                <a:cs typeface="Tahoma"/>
              </a:rPr>
              <a:t> </a:t>
            </a:r>
            <a:r>
              <a:rPr sz="1200" dirty="0">
                <a:solidFill>
                  <a:srgbClr val="77787B"/>
                </a:solidFill>
                <a:latin typeface="Tahoma"/>
                <a:cs typeface="Tahoma"/>
              </a:rPr>
              <a:t>is</a:t>
            </a:r>
            <a:r>
              <a:rPr sz="1200" spc="-20" dirty="0">
                <a:solidFill>
                  <a:srgbClr val="77787B"/>
                </a:solidFill>
                <a:latin typeface="Tahoma"/>
                <a:cs typeface="Tahoma"/>
              </a:rPr>
              <a:t> </a:t>
            </a:r>
            <a:r>
              <a:rPr sz="1200" dirty="0">
                <a:solidFill>
                  <a:srgbClr val="77787B"/>
                </a:solidFill>
                <a:latin typeface="Tahoma"/>
                <a:cs typeface="Tahoma"/>
              </a:rPr>
              <a:t>still</a:t>
            </a:r>
            <a:r>
              <a:rPr sz="1200" spc="-20" dirty="0">
                <a:solidFill>
                  <a:srgbClr val="77787B"/>
                </a:solidFill>
                <a:latin typeface="Tahoma"/>
                <a:cs typeface="Tahoma"/>
              </a:rPr>
              <a:t> </a:t>
            </a:r>
            <a:r>
              <a:rPr sz="1200" dirty="0">
                <a:solidFill>
                  <a:srgbClr val="77787B"/>
                </a:solidFill>
                <a:latin typeface="Tahoma"/>
                <a:cs typeface="Tahoma"/>
              </a:rPr>
              <a:t>a</a:t>
            </a:r>
            <a:r>
              <a:rPr sz="1200" spc="-27" dirty="0">
                <a:solidFill>
                  <a:srgbClr val="77787B"/>
                </a:solidFill>
                <a:latin typeface="Tahoma"/>
                <a:cs typeface="Tahoma"/>
              </a:rPr>
              <a:t> </a:t>
            </a:r>
            <a:r>
              <a:rPr sz="1200" spc="-80" dirty="0">
                <a:solidFill>
                  <a:srgbClr val="77787B"/>
                </a:solidFill>
                <a:latin typeface="Tahoma"/>
                <a:cs typeface="Tahoma"/>
              </a:rPr>
              <a:t>need</a:t>
            </a:r>
            <a:r>
              <a:rPr sz="1200" spc="-20" dirty="0">
                <a:solidFill>
                  <a:srgbClr val="77787B"/>
                </a:solidFill>
                <a:latin typeface="Tahoma"/>
                <a:cs typeface="Tahoma"/>
              </a:rPr>
              <a:t> </a:t>
            </a:r>
            <a:r>
              <a:rPr sz="1200" spc="-27" dirty="0">
                <a:solidFill>
                  <a:srgbClr val="77787B"/>
                </a:solidFill>
                <a:latin typeface="Tahoma"/>
                <a:cs typeface="Tahoma"/>
              </a:rPr>
              <a:t>for </a:t>
            </a:r>
            <a:r>
              <a:rPr sz="1200" dirty="0">
                <a:solidFill>
                  <a:srgbClr val="77787B"/>
                </a:solidFill>
                <a:latin typeface="Tahoma"/>
                <a:cs typeface="Tahoma"/>
              </a:rPr>
              <a:t>a</a:t>
            </a:r>
            <a:r>
              <a:rPr sz="1200" spc="-20" dirty="0">
                <a:solidFill>
                  <a:srgbClr val="77787B"/>
                </a:solidFill>
                <a:latin typeface="Tahoma"/>
                <a:cs typeface="Tahoma"/>
              </a:rPr>
              <a:t> </a:t>
            </a:r>
            <a:r>
              <a:rPr sz="1200" spc="-73" dirty="0">
                <a:solidFill>
                  <a:srgbClr val="77787B"/>
                </a:solidFill>
                <a:latin typeface="Tahoma"/>
                <a:cs typeface="Tahoma"/>
              </a:rPr>
              <a:t>comprehensive</a:t>
            </a:r>
            <a:r>
              <a:rPr sz="1200" spc="-27" dirty="0">
                <a:solidFill>
                  <a:srgbClr val="77787B"/>
                </a:solidFill>
                <a:latin typeface="Tahoma"/>
                <a:cs typeface="Tahoma"/>
              </a:rPr>
              <a:t> </a:t>
            </a:r>
            <a:r>
              <a:rPr sz="1200" spc="-67" dirty="0">
                <a:solidFill>
                  <a:srgbClr val="77787B"/>
                </a:solidFill>
                <a:latin typeface="Tahoma"/>
                <a:cs typeface="Tahoma"/>
              </a:rPr>
              <a:t>understanding</a:t>
            </a:r>
            <a:r>
              <a:rPr sz="1200" spc="-27" dirty="0">
                <a:solidFill>
                  <a:srgbClr val="77787B"/>
                </a:solidFill>
                <a:latin typeface="Tahoma"/>
                <a:cs typeface="Tahoma"/>
              </a:rPr>
              <a:t> </a:t>
            </a:r>
            <a:r>
              <a:rPr sz="1200" spc="-33" dirty="0">
                <a:solidFill>
                  <a:srgbClr val="77787B"/>
                </a:solidFill>
                <a:latin typeface="Tahoma"/>
                <a:cs typeface="Tahoma"/>
              </a:rPr>
              <a:t>of </a:t>
            </a:r>
            <a:r>
              <a:rPr sz="1200" spc="-60" dirty="0">
                <a:solidFill>
                  <a:srgbClr val="77787B"/>
                </a:solidFill>
                <a:latin typeface="Tahoma"/>
                <a:cs typeface="Tahoma"/>
              </a:rPr>
              <a:t>households’</a:t>
            </a:r>
            <a:r>
              <a:rPr sz="1200" spc="-27" dirty="0">
                <a:solidFill>
                  <a:srgbClr val="77787B"/>
                </a:solidFill>
                <a:latin typeface="Tahoma"/>
                <a:cs typeface="Tahoma"/>
              </a:rPr>
              <a:t> financial </a:t>
            </a:r>
            <a:r>
              <a:rPr sz="1200" spc="-13" dirty="0">
                <a:solidFill>
                  <a:srgbClr val="77787B"/>
                </a:solidFill>
                <a:latin typeface="Tahoma"/>
                <a:cs typeface="Tahoma"/>
              </a:rPr>
              <a:t>stability</a:t>
            </a:r>
            <a:endParaRPr sz="1200" dirty="0">
              <a:latin typeface="Tahoma"/>
              <a:cs typeface="Tahoma"/>
            </a:endParaRPr>
          </a:p>
          <a:p>
            <a:pPr marL="428852" algn="just">
              <a:spcBef>
                <a:spcPts val="200"/>
              </a:spcBef>
            </a:pPr>
            <a:r>
              <a:rPr spc="-570" baseline="8333" dirty="0">
                <a:solidFill>
                  <a:srgbClr val="005078"/>
                </a:solidFill>
                <a:latin typeface="Cambria"/>
                <a:cs typeface="Cambria"/>
              </a:rPr>
              <a:t>▸</a:t>
            </a:r>
            <a:r>
              <a:rPr spc="559" baseline="8333" dirty="0">
                <a:solidFill>
                  <a:srgbClr val="005078"/>
                </a:solidFill>
                <a:latin typeface="Cambria"/>
                <a:cs typeface="Cambria"/>
              </a:rPr>
              <a:t> </a:t>
            </a:r>
            <a:r>
              <a:rPr sz="1100" spc="-27" dirty="0">
                <a:solidFill>
                  <a:srgbClr val="77787B"/>
                </a:solidFill>
                <a:latin typeface="Tahoma"/>
                <a:cs typeface="Tahoma"/>
              </a:rPr>
              <a:t>distributional</a:t>
            </a:r>
            <a:r>
              <a:rPr sz="1100" spc="-7" dirty="0">
                <a:solidFill>
                  <a:srgbClr val="77787B"/>
                </a:solidFill>
                <a:latin typeface="Tahoma"/>
                <a:cs typeface="Tahoma"/>
              </a:rPr>
              <a:t> </a:t>
            </a:r>
            <a:r>
              <a:rPr sz="1100" spc="-67" dirty="0">
                <a:solidFill>
                  <a:srgbClr val="77787B"/>
                </a:solidFill>
                <a:latin typeface="Tahoma"/>
                <a:cs typeface="Tahoma"/>
              </a:rPr>
              <a:t>analyses</a:t>
            </a:r>
            <a:r>
              <a:rPr sz="1100" spc="-20" dirty="0">
                <a:solidFill>
                  <a:srgbClr val="77787B"/>
                </a:solidFill>
                <a:latin typeface="Tahoma"/>
                <a:cs typeface="Tahoma"/>
              </a:rPr>
              <a:t> </a:t>
            </a:r>
            <a:r>
              <a:rPr sz="1100" dirty="0">
                <a:solidFill>
                  <a:srgbClr val="77787B"/>
                </a:solidFill>
                <a:latin typeface="Tahoma"/>
                <a:cs typeface="Tahoma"/>
              </a:rPr>
              <a:t>on</a:t>
            </a:r>
            <a:r>
              <a:rPr sz="1100" spc="-7" dirty="0">
                <a:solidFill>
                  <a:srgbClr val="77787B"/>
                </a:solidFill>
                <a:latin typeface="Tahoma"/>
                <a:cs typeface="Tahoma"/>
              </a:rPr>
              <a:t> </a:t>
            </a:r>
            <a:r>
              <a:rPr sz="1100" spc="-53" dirty="0">
                <a:solidFill>
                  <a:srgbClr val="77787B"/>
                </a:solidFill>
                <a:latin typeface="Tahoma"/>
                <a:cs typeface="Tahoma"/>
              </a:rPr>
              <a:t>household</a:t>
            </a:r>
            <a:r>
              <a:rPr sz="1100" spc="-7" dirty="0">
                <a:solidFill>
                  <a:srgbClr val="77787B"/>
                </a:solidFill>
                <a:latin typeface="Tahoma"/>
                <a:cs typeface="Tahoma"/>
              </a:rPr>
              <a:t> </a:t>
            </a:r>
            <a:r>
              <a:rPr sz="1100" spc="-73" dirty="0">
                <a:solidFill>
                  <a:srgbClr val="77787B"/>
                </a:solidFill>
                <a:latin typeface="Tahoma"/>
                <a:cs typeface="Tahoma"/>
              </a:rPr>
              <a:t>assets</a:t>
            </a:r>
            <a:r>
              <a:rPr sz="1100" spc="-7" dirty="0">
                <a:solidFill>
                  <a:srgbClr val="77787B"/>
                </a:solidFill>
                <a:latin typeface="Tahoma"/>
                <a:cs typeface="Tahoma"/>
              </a:rPr>
              <a:t> </a:t>
            </a:r>
            <a:r>
              <a:rPr sz="1100" spc="-40" dirty="0">
                <a:solidFill>
                  <a:srgbClr val="77787B"/>
                </a:solidFill>
                <a:latin typeface="Tahoma"/>
                <a:cs typeface="Tahoma"/>
              </a:rPr>
              <a:t>and</a:t>
            </a:r>
            <a:r>
              <a:rPr sz="1100" spc="-13" dirty="0">
                <a:solidFill>
                  <a:srgbClr val="77787B"/>
                </a:solidFill>
                <a:latin typeface="Tahoma"/>
                <a:cs typeface="Tahoma"/>
              </a:rPr>
              <a:t> liabilities</a:t>
            </a:r>
            <a:endParaRPr sz="1100" dirty="0">
              <a:latin typeface="Tahoma"/>
              <a:cs typeface="Tahoma"/>
            </a:endParaRPr>
          </a:p>
          <a:p>
            <a:pPr marL="245785" marR="186458" indent="-195780">
              <a:lnSpc>
                <a:spcPts val="1602"/>
              </a:lnSpc>
              <a:spcBef>
                <a:spcPts val="447"/>
              </a:spcBef>
            </a:pPr>
            <a:r>
              <a:rPr spc="-650" baseline="5050" dirty="0">
                <a:solidFill>
                  <a:srgbClr val="006794"/>
                </a:solidFill>
                <a:latin typeface="Cambria"/>
                <a:cs typeface="Cambria"/>
              </a:rPr>
              <a:t>▸</a:t>
            </a:r>
            <a:r>
              <a:rPr spc="530" baseline="5050" dirty="0">
                <a:solidFill>
                  <a:srgbClr val="006794"/>
                </a:solidFill>
                <a:latin typeface="Cambria"/>
                <a:cs typeface="Cambria"/>
              </a:rPr>
              <a:t> </a:t>
            </a:r>
            <a:r>
              <a:rPr sz="1200" spc="-47" dirty="0">
                <a:solidFill>
                  <a:srgbClr val="77787B"/>
                </a:solidFill>
                <a:latin typeface="Tahoma"/>
                <a:cs typeface="Tahoma"/>
              </a:rPr>
              <a:t>Users</a:t>
            </a:r>
            <a:r>
              <a:rPr sz="1200" spc="-73" dirty="0">
                <a:solidFill>
                  <a:srgbClr val="77787B"/>
                </a:solidFill>
                <a:latin typeface="Tahoma"/>
                <a:cs typeface="Tahoma"/>
              </a:rPr>
              <a:t> </a:t>
            </a:r>
            <a:r>
              <a:rPr sz="1200" dirty="0">
                <a:solidFill>
                  <a:srgbClr val="77787B"/>
                </a:solidFill>
                <a:latin typeface="Tahoma"/>
                <a:cs typeface="Tahoma"/>
              </a:rPr>
              <a:t>of</a:t>
            </a:r>
            <a:r>
              <a:rPr sz="1200" spc="-80" dirty="0">
                <a:solidFill>
                  <a:srgbClr val="77787B"/>
                </a:solidFill>
                <a:latin typeface="Tahoma"/>
                <a:cs typeface="Tahoma"/>
              </a:rPr>
              <a:t> </a:t>
            </a:r>
            <a:r>
              <a:rPr sz="1200" dirty="0">
                <a:solidFill>
                  <a:srgbClr val="77787B"/>
                </a:solidFill>
                <a:latin typeface="Tahoma"/>
                <a:cs typeface="Tahoma"/>
              </a:rPr>
              <a:t>LWS</a:t>
            </a:r>
            <a:r>
              <a:rPr sz="1200" spc="-33" dirty="0">
                <a:solidFill>
                  <a:srgbClr val="77787B"/>
                </a:solidFill>
                <a:latin typeface="Tahoma"/>
                <a:cs typeface="Tahoma"/>
              </a:rPr>
              <a:t> </a:t>
            </a:r>
            <a:r>
              <a:rPr sz="1200" spc="-13" dirty="0">
                <a:solidFill>
                  <a:srgbClr val="77787B"/>
                </a:solidFill>
                <a:latin typeface="Tahoma"/>
                <a:cs typeface="Tahoma"/>
              </a:rPr>
              <a:t>data</a:t>
            </a:r>
            <a:r>
              <a:rPr sz="1200" spc="-40" dirty="0">
                <a:solidFill>
                  <a:srgbClr val="77787B"/>
                </a:solidFill>
                <a:latin typeface="Tahoma"/>
                <a:cs typeface="Tahoma"/>
              </a:rPr>
              <a:t> </a:t>
            </a:r>
            <a:r>
              <a:rPr sz="1200" spc="-13" dirty="0">
                <a:solidFill>
                  <a:srgbClr val="77787B"/>
                </a:solidFill>
                <a:latin typeface="Tahoma"/>
                <a:cs typeface="Tahoma"/>
              </a:rPr>
              <a:t>jointly</a:t>
            </a:r>
            <a:r>
              <a:rPr sz="1200" spc="-40" dirty="0">
                <a:solidFill>
                  <a:srgbClr val="77787B"/>
                </a:solidFill>
                <a:latin typeface="Tahoma"/>
                <a:cs typeface="Tahoma"/>
              </a:rPr>
              <a:t> </a:t>
            </a:r>
            <a:r>
              <a:rPr sz="1200" spc="-93" dirty="0">
                <a:solidFill>
                  <a:srgbClr val="77787B"/>
                </a:solidFill>
                <a:latin typeface="Tahoma"/>
                <a:cs typeface="Tahoma"/>
              </a:rPr>
              <a:t>assess</a:t>
            </a:r>
            <a:r>
              <a:rPr sz="1200" spc="-27" dirty="0">
                <a:solidFill>
                  <a:srgbClr val="77787B"/>
                </a:solidFill>
                <a:latin typeface="Tahoma"/>
                <a:cs typeface="Tahoma"/>
              </a:rPr>
              <a:t> multiple</a:t>
            </a:r>
            <a:r>
              <a:rPr sz="1200" spc="-33" dirty="0">
                <a:solidFill>
                  <a:srgbClr val="77787B"/>
                </a:solidFill>
                <a:latin typeface="Tahoma"/>
                <a:cs typeface="Tahoma"/>
              </a:rPr>
              <a:t> </a:t>
            </a:r>
            <a:r>
              <a:rPr sz="1200" spc="-60" dirty="0">
                <a:solidFill>
                  <a:srgbClr val="77787B"/>
                </a:solidFill>
                <a:latin typeface="Tahoma"/>
                <a:cs typeface="Tahoma"/>
              </a:rPr>
              <a:t>dimensions</a:t>
            </a:r>
            <a:r>
              <a:rPr sz="1200" spc="-40" dirty="0">
                <a:solidFill>
                  <a:srgbClr val="77787B"/>
                </a:solidFill>
                <a:latin typeface="Tahoma"/>
                <a:cs typeface="Tahoma"/>
              </a:rPr>
              <a:t> </a:t>
            </a:r>
            <a:r>
              <a:rPr sz="1200" spc="-33" dirty="0">
                <a:solidFill>
                  <a:srgbClr val="77787B"/>
                </a:solidFill>
                <a:latin typeface="Tahoma"/>
                <a:cs typeface="Tahoma"/>
              </a:rPr>
              <a:t>of </a:t>
            </a:r>
            <a:r>
              <a:rPr sz="1200" spc="-67" dirty="0">
                <a:solidFill>
                  <a:srgbClr val="77787B"/>
                </a:solidFill>
                <a:latin typeface="Tahoma"/>
                <a:cs typeface="Tahoma"/>
              </a:rPr>
              <a:t>household</a:t>
            </a:r>
            <a:r>
              <a:rPr sz="1200" spc="-33" dirty="0">
                <a:solidFill>
                  <a:srgbClr val="77787B"/>
                </a:solidFill>
                <a:latin typeface="Tahoma"/>
                <a:cs typeface="Tahoma"/>
              </a:rPr>
              <a:t> </a:t>
            </a:r>
            <a:r>
              <a:rPr sz="1200" spc="-53" dirty="0">
                <a:solidFill>
                  <a:srgbClr val="77787B"/>
                </a:solidFill>
                <a:latin typeface="Tahoma"/>
                <a:cs typeface="Tahoma"/>
              </a:rPr>
              <a:t>economic</a:t>
            </a:r>
            <a:r>
              <a:rPr sz="1200" spc="-27" dirty="0">
                <a:solidFill>
                  <a:srgbClr val="77787B"/>
                </a:solidFill>
                <a:latin typeface="Tahoma"/>
                <a:cs typeface="Tahoma"/>
              </a:rPr>
              <a:t> </a:t>
            </a:r>
            <a:r>
              <a:rPr sz="1200" spc="-73" dirty="0">
                <a:solidFill>
                  <a:srgbClr val="77787B"/>
                </a:solidFill>
                <a:latin typeface="Tahoma"/>
                <a:cs typeface="Tahoma"/>
              </a:rPr>
              <a:t>well-</a:t>
            </a:r>
            <a:r>
              <a:rPr sz="1200" spc="-47" dirty="0">
                <a:solidFill>
                  <a:srgbClr val="77787B"/>
                </a:solidFill>
                <a:latin typeface="Tahoma"/>
                <a:cs typeface="Tahoma"/>
              </a:rPr>
              <a:t>being,</a:t>
            </a:r>
            <a:r>
              <a:rPr sz="1200" spc="-27" dirty="0">
                <a:solidFill>
                  <a:srgbClr val="77787B"/>
                </a:solidFill>
                <a:latin typeface="Tahoma"/>
                <a:cs typeface="Tahoma"/>
              </a:rPr>
              <a:t> </a:t>
            </a:r>
            <a:r>
              <a:rPr sz="1200" spc="-60" dirty="0">
                <a:solidFill>
                  <a:srgbClr val="77787B"/>
                </a:solidFill>
                <a:latin typeface="Tahoma"/>
                <a:cs typeface="Tahoma"/>
              </a:rPr>
              <a:t>namely</a:t>
            </a:r>
            <a:r>
              <a:rPr sz="1200" spc="-33" dirty="0">
                <a:solidFill>
                  <a:srgbClr val="77787B"/>
                </a:solidFill>
                <a:latin typeface="Tahoma"/>
                <a:cs typeface="Tahoma"/>
              </a:rPr>
              <a:t> </a:t>
            </a:r>
            <a:r>
              <a:rPr sz="1200" spc="-47" dirty="0">
                <a:solidFill>
                  <a:srgbClr val="77787B"/>
                </a:solidFill>
                <a:latin typeface="Tahoma"/>
                <a:cs typeface="Tahoma"/>
              </a:rPr>
              <a:t>wealth,</a:t>
            </a:r>
            <a:r>
              <a:rPr sz="1200" spc="-33" dirty="0">
                <a:solidFill>
                  <a:srgbClr val="77787B"/>
                </a:solidFill>
                <a:latin typeface="Tahoma"/>
                <a:cs typeface="Tahoma"/>
              </a:rPr>
              <a:t> </a:t>
            </a:r>
            <a:r>
              <a:rPr sz="1200" spc="-53" dirty="0">
                <a:solidFill>
                  <a:srgbClr val="77787B"/>
                </a:solidFill>
                <a:latin typeface="Tahoma"/>
                <a:cs typeface="Tahoma"/>
              </a:rPr>
              <a:t>income,</a:t>
            </a:r>
            <a:r>
              <a:rPr sz="1200" spc="-27" dirty="0">
                <a:solidFill>
                  <a:srgbClr val="77787B"/>
                </a:solidFill>
                <a:latin typeface="Tahoma"/>
                <a:cs typeface="Tahoma"/>
              </a:rPr>
              <a:t> </a:t>
            </a:r>
            <a:r>
              <a:rPr sz="1200" spc="-33" dirty="0">
                <a:solidFill>
                  <a:srgbClr val="77787B"/>
                </a:solidFill>
                <a:latin typeface="Tahoma"/>
                <a:cs typeface="Tahoma"/>
              </a:rPr>
              <a:t>and </a:t>
            </a:r>
            <a:r>
              <a:rPr sz="1200" dirty="0">
                <a:solidFill>
                  <a:srgbClr val="77787B"/>
                </a:solidFill>
                <a:latin typeface="Tahoma"/>
                <a:cs typeface="Tahoma"/>
              </a:rPr>
              <a:t>(in</a:t>
            </a:r>
            <a:r>
              <a:rPr sz="1200" spc="-40" dirty="0">
                <a:solidFill>
                  <a:srgbClr val="77787B"/>
                </a:solidFill>
                <a:latin typeface="Tahoma"/>
                <a:cs typeface="Tahoma"/>
              </a:rPr>
              <a:t> </a:t>
            </a:r>
            <a:r>
              <a:rPr sz="1200" spc="-80" dirty="0">
                <a:solidFill>
                  <a:srgbClr val="77787B"/>
                </a:solidFill>
                <a:latin typeface="Tahoma"/>
                <a:cs typeface="Tahoma"/>
              </a:rPr>
              <a:t>some</a:t>
            </a:r>
            <a:r>
              <a:rPr sz="1200" spc="-33" dirty="0">
                <a:solidFill>
                  <a:srgbClr val="77787B"/>
                </a:solidFill>
                <a:latin typeface="Tahoma"/>
                <a:cs typeface="Tahoma"/>
              </a:rPr>
              <a:t> </a:t>
            </a:r>
            <a:r>
              <a:rPr sz="1200" spc="-47" dirty="0">
                <a:solidFill>
                  <a:srgbClr val="77787B"/>
                </a:solidFill>
                <a:latin typeface="Tahoma"/>
                <a:cs typeface="Tahoma"/>
              </a:rPr>
              <a:t>datasets)</a:t>
            </a:r>
            <a:r>
              <a:rPr sz="1200" spc="-33" dirty="0">
                <a:solidFill>
                  <a:srgbClr val="77787B"/>
                </a:solidFill>
                <a:latin typeface="Tahoma"/>
                <a:cs typeface="Tahoma"/>
              </a:rPr>
              <a:t> </a:t>
            </a:r>
            <a:r>
              <a:rPr sz="1200" spc="-13" dirty="0">
                <a:solidFill>
                  <a:srgbClr val="77787B"/>
                </a:solidFill>
                <a:latin typeface="Tahoma"/>
                <a:cs typeface="Tahoma"/>
              </a:rPr>
              <a:t>consumption!</a:t>
            </a:r>
            <a:endParaRPr sz="1200" dirty="0">
              <a:latin typeface="Tahoma"/>
              <a:cs typeface="Tahoma"/>
            </a:endParaRPr>
          </a:p>
          <a:p>
            <a:pPr marL="615309" marR="141538" indent="-186458">
              <a:spcBef>
                <a:spcPts val="194"/>
              </a:spcBef>
            </a:pPr>
            <a:r>
              <a:rPr spc="-570" baseline="8333" dirty="0">
                <a:solidFill>
                  <a:srgbClr val="005078"/>
                </a:solidFill>
                <a:latin typeface="Cambria"/>
                <a:cs typeface="Cambria"/>
              </a:rPr>
              <a:t>▸</a:t>
            </a:r>
            <a:r>
              <a:rPr spc="530" baseline="8333" dirty="0">
                <a:solidFill>
                  <a:srgbClr val="005078"/>
                </a:solidFill>
                <a:latin typeface="Cambria"/>
                <a:cs typeface="Cambria"/>
              </a:rPr>
              <a:t> </a:t>
            </a:r>
            <a:r>
              <a:rPr sz="1100" dirty="0">
                <a:solidFill>
                  <a:srgbClr val="77787B"/>
                </a:solidFill>
                <a:latin typeface="Tahoma"/>
                <a:cs typeface="Tahoma"/>
              </a:rPr>
              <a:t>Many</a:t>
            </a:r>
            <a:r>
              <a:rPr sz="1100" spc="-27" dirty="0">
                <a:solidFill>
                  <a:srgbClr val="77787B"/>
                </a:solidFill>
                <a:latin typeface="Tahoma"/>
                <a:cs typeface="Tahoma"/>
              </a:rPr>
              <a:t> topics</a:t>
            </a:r>
            <a:r>
              <a:rPr sz="1100" spc="-20" dirty="0">
                <a:solidFill>
                  <a:srgbClr val="77787B"/>
                </a:solidFill>
                <a:latin typeface="Tahoma"/>
                <a:cs typeface="Tahoma"/>
              </a:rPr>
              <a:t> </a:t>
            </a:r>
            <a:r>
              <a:rPr sz="1100" spc="-67" dirty="0">
                <a:solidFill>
                  <a:srgbClr val="77787B"/>
                </a:solidFill>
                <a:latin typeface="Tahoma"/>
                <a:cs typeface="Tahoma"/>
              </a:rPr>
              <a:t>are</a:t>
            </a:r>
            <a:r>
              <a:rPr sz="1100" spc="-20" dirty="0">
                <a:solidFill>
                  <a:srgbClr val="77787B"/>
                </a:solidFill>
                <a:latin typeface="Tahoma"/>
                <a:cs typeface="Tahoma"/>
              </a:rPr>
              <a:t> </a:t>
            </a:r>
            <a:r>
              <a:rPr sz="1100" dirty="0">
                <a:solidFill>
                  <a:srgbClr val="77787B"/>
                </a:solidFill>
                <a:latin typeface="Tahoma"/>
                <a:cs typeface="Tahoma"/>
              </a:rPr>
              <a:t>still</a:t>
            </a:r>
            <a:r>
              <a:rPr sz="1100" spc="-20" dirty="0">
                <a:solidFill>
                  <a:srgbClr val="77787B"/>
                </a:solidFill>
                <a:latin typeface="Tahoma"/>
                <a:cs typeface="Tahoma"/>
              </a:rPr>
              <a:t> </a:t>
            </a:r>
            <a:r>
              <a:rPr sz="1100" dirty="0">
                <a:solidFill>
                  <a:srgbClr val="77787B"/>
                </a:solidFill>
                <a:latin typeface="Tahoma"/>
                <a:cs typeface="Tahoma"/>
              </a:rPr>
              <a:t>to</a:t>
            </a:r>
            <a:r>
              <a:rPr sz="1100" spc="-27" dirty="0">
                <a:solidFill>
                  <a:srgbClr val="77787B"/>
                </a:solidFill>
                <a:latin typeface="Tahoma"/>
                <a:cs typeface="Tahoma"/>
              </a:rPr>
              <a:t> </a:t>
            </a:r>
            <a:r>
              <a:rPr sz="1100" spc="-13" dirty="0">
                <a:solidFill>
                  <a:srgbClr val="77787B"/>
                </a:solidFill>
                <a:latin typeface="Tahoma"/>
                <a:cs typeface="Tahoma"/>
              </a:rPr>
              <a:t>be</a:t>
            </a:r>
            <a:r>
              <a:rPr sz="1100" spc="-27" dirty="0">
                <a:solidFill>
                  <a:srgbClr val="77787B"/>
                </a:solidFill>
                <a:latin typeface="Tahoma"/>
                <a:cs typeface="Tahoma"/>
              </a:rPr>
              <a:t> </a:t>
            </a:r>
            <a:r>
              <a:rPr sz="1100" spc="-33" dirty="0">
                <a:solidFill>
                  <a:srgbClr val="77787B"/>
                </a:solidFill>
                <a:latin typeface="Tahoma"/>
                <a:cs typeface="Tahoma"/>
              </a:rPr>
              <a:t>further</a:t>
            </a:r>
            <a:r>
              <a:rPr sz="1100" spc="-20" dirty="0">
                <a:solidFill>
                  <a:srgbClr val="77787B"/>
                </a:solidFill>
                <a:latin typeface="Tahoma"/>
                <a:cs typeface="Tahoma"/>
              </a:rPr>
              <a:t> </a:t>
            </a:r>
            <a:r>
              <a:rPr sz="1100" spc="-73" dirty="0">
                <a:solidFill>
                  <a:srgbClr val="77787B"/>
                </a:solidFill>
                <a:latin typeface="Tahoma"/>
                <a:cs typeface="Tahoma"/>
              </a:rPr>
              <a:t>researched</a:t>
            </a:r>
            <a:r>
              <a:rPr sz="1100" spc="-20" dirty="0">
                <a:solidFill>
                  <a:srgbClr val="77787B"/>
                </a:solidFill>
                <a:latin typeface="Tahoma"/>
                <a:cs typeface="Tahoma"/>
              </a:rPr>
              <a:t> </a:t>
            </a:r>
            <a:r>
              <a:rPr sz="1100" spc="-33" dirty="0">
                <a:solidFill>
                  <a:srgbClr val="77787B"/>
                </a:solidFill>
                <a:latin typeface="Tahoma"/>
                <a:cs typeface="Tahoma"/>
              </a:rPr>
              <a:t>(e.g.,</a:t>
            </a:r>
            <a:r>
              <a:rPr sz="1100" spc="-13" dirty="0">
                <a:solidFill>
                  <a:srgbClr val="77787B"/>
                </a:solidFill>
                <a:latin typeface="Tahoma"/>
                <a:cs typeface="Tahoma"/>
              </a:rPr>
              <a:t> </a:t>
            </a:r>
            <a:r>
              <a:rPr sz="1100" spc="-53" dirty="0">
                <a:solidFill>
                  <a:srgbClr val="77787B"/>
                </a:solidFill>
                <a:latin typeface="Tahoma"/>
                <a:cs typeface="Tahoma"/>
              </a:rPr>
              <a:t>asset</a:t>
            </a:r>
            <a:r>
              <a:rPr sz="1100" spc="-20" dirty="0">
                <a:solidFill>
                  <a:srgbClr val="77787B"/>
                </a:solidFill>
                <a:latin typeface="Tahoma"/>
                <a:cs typeface="Tahoma"/>
              </a:rPr>
              <a:t> </a:t>
            </a:r>
            <a:r>
              <a:rPr sz="1100" spc="-33" dirty="0">
                <a:solidFill>
                  <a:srgbClr val="77787B"/>
                </a:solidFill>
                <a:latin typeface="Tahoma"/>
                <a:cs typeface="Tahoma"/>
              </a:rPr>
              <a:t>and </a:t>
            </a:r>
            <a:r>
              <a:rPr sz="1100" spc="-47" dirty="0">
                <a:solidFill>
                  <a:srgbClr val="77787B"/>
                </a:solidFill>
                <a:latin typeface="Tahoma"/>
                <a:cs typeface="Tahoma"/>
              </a:rPr>
              <a:t>income</a:t>
            </a:r>
            <a:r>
              <a:rPr sz="1100" spc="-33" dirty="0">
                <a:solidFill>
                  <a:srgbClr val="77787B"/>
                </a:solidFill>
                <a:latin typeface="Tahoma"/>
                <a:cs typeface="Tahoma"/>
              </a:rPr>
              <a:t> </a:t>
            </a:r>
            <a:r>
              <a:rPr sz="1100" spc="-60" dirty="0">
                <a:solidFill>
                  <a:srgbClr val="77787B"/>
                </a:solidFill>
                <a:latin typeface="Tahoma"/>
                <a:cs typeface="Tahoma"/>
              </a:rPr>
              <a:t>poverty,</a:t>
            </a:r>
            <a:r>
              <a:rPr sz="1100" spc="-20" dirty="0">
                <a:solidFill>
                  <a:srgbClr val="77787B"/>
                </a:solidFill>
                <a:latin typeface="Tahoma"/>
                <a:cs typeface="Tahoma"/>
              </a:rPr>
              <a:t> </a:t>
            </a:r>
            <a:r>
              <a:rPr sz="1100" spc="-47" dirty="0">
                <a:solidFill>
                  <a:srgbClr val="77787B"/>
                </a:solidFill>
                <a:latin typeface="Tahoma"/>
                <a:cs typeface="Tahoma"/>
              </a:rPr>
              <a:t>behavioral</a:t>
            </a:r>
            <a:r>
              <a:rPr sz="1100" spc="-27" dirty="0">
                <a:solidFill>
                  <a:srgbClr val="77787B"/>
                </a:solidFill>
                <a:latin typeface="Tahoma"/>
                <a:cs typeface="Tahoma"/>
              </a:rPr>
              <a:t> </a:t>
            </a:r>
            <a:r>
              <a:rPr sz="1100" spc="-47" dirty="0">
                <a:solidFill>
                  <a:srgbClr val="77787B"/>
                </a:solidFill>
                <a:latin typeface="Tahoma"/>
                <a:cs typeface="Tahoma"/>
              </a:rPr>
              <a:t>aspects</a:t>
            </a:r>
            <a:r>
              <a:rPr sz="1100" spc="-20" dirty="0">
                <a:solidFill>
                  <a:srgbClr val="77787B"/>
                </a:solidFill>
                <a:latin typeface="Tahoma"/>
                <a:cs typeface="Tahoma"/>
              </a:rPr>
              <a:t> </a:t>
            </a:r>
            <a:r>
              <a:rPr sz="1100" dirty="0">
                <a:solidFill>
                  <a:srgbClr val="77787B"/>
                </a:solidFill>
                <a:latin typeface="Tahoma"/>
                <a:cs typeface="Tahoma"/>
              </a:rPr>
              <a:t>of</a:t>
            </a:r>
            <a:r>
              <a:rPr sz="1100" spc="-27" dirty="0">
                <a:solidFill>
                  <a:srgbClr val="77787B"/>
                </a:solidFill>
                <a:latin typeface="Tahoma"/>
                <a:cs typeface="Tahoma"/>
              </a:rPr>
              <a:t> </a:t>
            </a:r>
            <a:r>
              <a:rPr sz="1100" spc="-53" dirty="0">
                <a:solidFill>
                  <a:srgbClr val="77787B"/>
                </a:solidFill>
                <a:latin typeface="Tahoma"/>
                <a:cs typeface="Tahoma"/>
              </a:rPr>
              <a:t>household</a:t>
            </a:r>
            <a:r>
              <a:rPr sz="1100" spc="-27" dirty="0">
                <a:solidFill>
                  <a:srgbClr val="77787B"/>
                </a:solidFill>
                <a:latin typeface="Tahoma"/>
                <a:cs typeface="Tahoma"/>
              </a:rPr>
              <a:t> </a:t>
            </a:r>
            <a:r>
              <a:rPr sz="1100" spc="-13" dirty="0">
                <a:solidFill>
                  <a:srgbClr val="77787B"/>
                </a:solidFill>
                <a:latin typeface="Tahoma"/>
                <a:cs typeface="Tahoma"/>
              </a:rPr>
              <a:t>financial </a:t>
            </a:r>
            <a:r>
              <a:rPr sz="1100" spc="-53" dirty="0">
                <a:solidFill>
                  <a:srgbClr val="77787B"/>
                </a:solidFill>
                <a:latin typeface="Tahoma"/>
                <a:cs typeface="Tahoma"/>
              </a:rPr>
              <a:t>decision-</a:t>
            </a:r>
            <a:r>
              <a:rPr sz="1100" spc="-13" dirty="0">
                <a:solidFill>
                  <a:srgbClr val="77787B"/>
                </a:solidFill>
                <a:latin typeface="Tahoma"/>
                <a:cs typeface="Tahoma"/>
              </a:rPr>
              <a:t>making)</a:t>
            </a:r>
            <a:endParaRPr sz="1100" dirty="0">
              <a:latin typeface="Tahoma"/>
              <a:cs typeface="Tahoma"/>
            </a:endParaRPr>
          </a:p>
          <a:p>
            <a:pPr marL="615309" marR="40682" indent="-186458">
              <a:spcBef>
                <a:spcPts val="514"/>
              </a:spcBef>
            </a:pPr>
            <a:r>
              <a:rPr spc="-570" baseline="8333" dirty="0">
                <a:solidFill>
                  <a:srgbClr val="005078"/>
                </a:solidFill>
                <a:latin typeface="Cambria"/>
                <a:cs typeface="Cambria"/>
              </a:rPr>
              <a:t>▸</a:t>
            </a:r>
            <a:r>
              <a:rPr spc="541" baseline="8333" dirty="0">
                <a:solidFill>
                  <a:srgbClr val="005078"/>
                </a:solidFill>
                <a:latin typeface="Cambria"/>
                <a:cs typeface="Cambria"/>
              </a:rPr>
              <a:t> </a:t>
            </a:r>
            <a:r>
              <a:rPr sz="1100" dirty="0">
                <a:solidFill>
                  <a:srgbClr val="77787B"/>
                </a:solidFill>
                <a:latin typeface="Tahoma"/>
                <a:cs typeface="Tahoma"/>
              </a:rPr>
              <a:t>”Lack</a:t>
            </a:r>
            <a:r>
              <a:rPr sz="1100" spc="-20" dirty="0">
                <a:solidFill>
                  <a:srgbClr val="77787B"/>
                </a:solidFill>
                <a:latin typeface="Tahoma"/>
                <a:cs typeface="Tahoma"/>
              </a:rPr>
              <a:t> </a:t>
            </a:r>
            <a:r>
              <a:rPr sz="1100" dirty="0">
                <a:solidFill>
                  <a:srgbClr val="77787B"/>
                </a:solidFill>
                <a:latin typeface="Tahoma"/>
                <a:cs typeface="Tahoma"/>
              </a:rPr>
              <a:t>of</a:t>
            </a:r>
            <a:r>
              <a:rPr sz="1100" spc="-13" dirty="0">
                <a:solidFill>
                  <a:srgbClr val="77787B"/>
                </a:solidFill>
                <a:latin typeface="Tahoma"/>
                <a:cs typeface="Tahoma"/>
              </a:rPr>
              <a:t> </a:t>
            </a:r>
            <a:r>
              <a:rPr sz="1100" spc="-47" dirty="0">
                <a:solidFill>
                  <a:srgbClr val="77787B"/>
                </a:solidFill>
                <a:latin typeface="Tahoma"/>
                <a:cs typeface="Tahoma"/>
              </a:rPr>
              <a:t>income</a:t>
            </a:r>
            <a:r>
              <a:rPr sz="1100" spc="-20" dirty="0">
                <a:solidFill>
                  <a:srgbClr val="77787B"/>
                </a:solidFill>
                <a:latin typeface="Tahoma"/>
                <a:cs typeface="Tahoma"/>
              </a:rPr>
              <a:t> </a:t>
            </a:r>
            <a:r>
              <a:rPr sz="1100" spc="-87" dirty="0">
                <a:solidFill>
                  <a:srgbClr val="77787B"/>
                </a:solidFill>
                <a:latin typeface="Tahoma"/>
                <a:cs typeface="Tahoma"/>
              </a:rPr>
              <a:t>means</a:t>
            </a:r>
            <a:r>
              <a:rPr sz="1100" spc="-20" dirty="0">
                <a:solidFill>
                  <a:srgbClr val="77787B"/>
                </a:solidFill>
                <a:latin typeface="Tahoma"/>
                <a:cs typeface="Tahoma"/>
              </a:rPr>
              <a:t> </a:t>
            </a:r>
            <a:r>
              <a:rPr sz="1100" spc="-53" dirty="0">
                <a:solidFill>
                  <a:srgbClr val="77787B"/>
                </a:solidFill>
                <a:latin typeface="Tahoma"/>
                <a:cs typeface="Tahoma"/>
              </a:rPr>
              <a:t>you</a:t>
            </a:r>
            <a:r>
              <a:rPr sz="1100" spc="-13" dirty="0">
                <a:solidFill>
                  <a:srgbClr val="77787B"/>
                </a:solidFill>
                <a:latin typeface="Tahoma"/>
                <a:cs typeface="Tahoma"/>
              </a:rPr>
              <a:t> </a:t>
            </a:r>
            <a:r>
              <a:rPr sz="1100" dirty="0">
                <a:solidFill>
                  <a:srgbClr val="77787B"/>
                </a:solidFill>
                <a:latin typeface="Tahoma"/>
                <a:cs typeface="Tahoma"/>
              </a:rPr>
              <a:t>don’t</a:t>
            </a:r>
            <a:r>
              <a:rPr sz="1100" spc="-20" dirty="0">
                <a:solidFill>
                  <a:srgbClr val="77787B"/>
                </a:solidFill>
                <a:latin typeface="Tahoma"/>
                <a:cs typeface="Tahoma"/>
              </a:rPr>
              <a:t> </a:t>
            </a:r>
            <a:r>
              <a:rPr sz="1100" spc="-13" dirty="0">
                <a:solidFill>
                  <a:srgbClr val="77787B"/>
                </a:solidFill>
                <a:latin typeface="Tahoma"/>
                <a:cs typeface="Tahoma"/>
              </a:rPr>
              <a:t>get</a:t>
            </a:r>
            <a:r>
              <a:rPr sz="1100" spc="-20" dirty="0">
                <a:solidFill>
                  <a:srgbClr val="77787B"/>
                </a:solidFill>
                <a:latin typeface="Tahoma"/>
                <a:cs typeface="Tahoma"/>
              </a:rPr>
              <a:t> </a:t>
            </a:r>
            <a:r>
              <a:rPr sz="1100" spc="-60" dirty="0">
                <a:solidFill>
                  <a:srgbClr val="77787B"/>
                </a:solidFill>
                <a:latin typeface="Tahoma"/>
                <a:cs typeface="Tahoma"/>
              </a:rPr>
              <a:t>by;</a:t>
            </a:r>
            <a:r>
              <a:rPr sz="1100" spc="-13" dirty="0">
                <a:solidFill>
                  <a:srgbClr val="77787B"/>
                </a:solidFill>
                <a:latin typeface="Tahoma"/>
                <a:cs typeface="Tahoma"/>
              </a:rPr>
              <a:t> </a:t>
            </a:r>
            <a:r>
              <a:rPr sz="1100" dirty="0">
                <a:solidFill>
                  <a:srgbClr val="77787B"/>
                </a:solidFill>
                <a:latin typeface="Tahoma"/>
                <a:cs typeface="Tahoma"/>
              </a:rPr>
              <a:t>lack</a:t>
            </a:r>
            <a:r>
              <a:rPr sz="1100" spc="-13" dirty="0">
                <a:solidFill>
                  <a:srgbClr val="77787B"/>
                </a:solidFill>
                <a:latin typeface="Tahoma"/>
                <a:cs typeface="Tahoma"/>
              </a:rPr>
              <a:t> </a:t>
            </a:r>
            <a:r>
              <a:rPr sz="1100" dirty="0">
                <a:solidFill>
                  <a:srgbClr val="77787B"/>
                </a:solidFill>
                <a:latin typeface="Tahoma"/>
                <a:cs typeface="Tahoma"/>
              </a:rPr>
              <a:t>of</a:t>
            </a:r>
            <a:r>
              <a:rPr sz="1100" spc="-20" dirty="0">
                <a:solidFill>
                  <a:srgbClr val="77787B"/>
                </a:solidFill>
                <a:latin typeface="Tahoma"/>
                <a:cs typeface="Tahoma"/>
              </a:rPr>
              <a:t> </a:t>
            </a:r>
            <a:r>
              <a:rPr sz="1100" spc="-73" dirty="0">
                <a:solidFill>
                  <a:srgbClr val="77787B"/>
                </a:solidFill>
                <a:latin typeface="Tahoma"/>
                <a:cs typeface="Tahoma"/>
              </a:rPr>
              <a:t>assets</a:t>
            </a:r>
            <a:r>
              <a:rPr sz="1100" spc="-20" dirty="0">
                <a:solidFill>
                  <a:srgbClr val="77787B"/>
                </a:solidFill>
                <a:latin typeface="Tahoma"/>
                <a:cs typeface="Tahoma"/>
              </a:rPr>
              <a:t> </a:t>
            </a:r>
            <a:r>
              <a:rPr sz="1100" spc="-53" dirty="0">
                <a:solidFill>
                  <a:srgbClr val="77787B"/>
                </a:solidFill>
                <a:latin typeface="Tahoma"/>
                <a:cs typeface="Tahoma"/>
              </a:rPr>
              <a:t>means you</a:t>
            </a:r>
            <a:r>
              <a:rPr sz="1100" spc="-40" dirty="0">
                <a:solidFill>
                  <a:srgbClr val="77787B"/>
                </a:solidFill>
                <a:latin typeface="Tahoma"/>
                <a:cs typeface="Tahoma"/>
              </a:rPr>
              <a:t> </a:t>
            </a:r>
            <a:r>
              <a:rPr sz="1100" dirty="0">
                <a:solidFill>
                  <a:srgbClr val="77787B"/>
                </a:solidFill>
                <a:latin typeface="Tahoma"/>
                <a:cs typeface="Tahoma"/>
              </a:rPr>
              <a:t>don’t</a:t>
            </a:r>
            <a:r>
              <a:rPr sz="1100" spc="-33" dirty="0">
                <a:solidFill>
                  <a:srgbClr val="77787B"/>
                </a:solidFill>
                <a:latin typeface="Tahoma"/>
                <a:cs typeface="Tahoma"/>
              </a:rPr>
              <a:t> </a:t>
            </a:r>
            <a:r>
              <a:rPr sz="1100" spc="-13" dirty="0">
                <a:solidFill>
                  <a:srgbClr val="77787B"/>
                </a:solidFill>
                <a:latin typeface="Tahoma"/>
                <a:cs typeface="Tahoma"/>
              </a:rPr>
              <a:t>get</a:t>
            </a:r>
            <a:r>
              <a:rPr sz="1100" spc="-33" dirty="0">
                <a:solidFill>
                  <a:srgbClr val="77787B"/>
                </a:solidFill>
                <a:latin typeface="Tahoma"/>
                <a:cs typeface="Tahoma"/>
              </a:rPr>
              <a:t> ahead.“</a:t>
            </a:r>
            <a:r>
              <a:rPr sz="1100" spc="-40" dirty="0">
                <a:solidFill>
                  <a:srgbClr val="77787B"/>
                </a:solidFill>
                <a:latin typeface="Tahoma"/>
                <a:cs typeface="Tahoma"/>
              </a:rPr>
              <a:t> (</a:t>
            </a:r>
            <a:r>
              <a:rPr lang="en-US" sz="1100" spc="-40" dirty="0" err="1">
                <a:solidFill>
                  <a:srgbClr val="77787B"/>
                </a:solidFill>
                <a:latin typeface="Tahoma"/>
                <a:cs typeface="Tahoma"/>
              </a:rPr>
              <a:t>Sherraden</a:t>
            </a:r>
            <a:r>
              <a:rPr sz="1100" spc="-40" dirty="0">
                <a:solidFill>
                  <a:srgbClr val="77787B"/>
                </a:solidFill>
                <a:latin typeface="Tahoma"/>
                <a:cs typeface="Tahoma"/>
              </a:rPr>
              <a:t>,</a:t>
            </a:r>
            <a:r>
              <a:rPr sz="1100" spc="-33" dirty="0">
                <a:solidFill>
                  <a:srgbClr val="77787B"/>
                </a:solidFill>
                <a:latin typeface="Tahoma"/>
                <a:cs typeface="Tahoma"/>
              </a:rPr>
              <a:t> </a:t>
            </a:r>
            <a:r>
              <a:rPr lang="en-US" sz="1100" spc="-33" dirty="0">
                <a:solidFill>
                  <a:srgbClr val="77787B"/>
                </a:solidFill>
                <a:latin typeface="Tahoma"/>
                <a:cs typeface="Tahoma"/>
              </a:rPr>
              <a:t>1991</a:t>
            </a:r>
            <a:r>
              <a:rPr sz="1100" spc="-13" dirty="0">
                <a:solidFill>
                  <a:srgbClr val="77787B"/>
                </a:solidFill>
                <a:latin typeface="Tahoma"/>
                <a:cs typeface="Tahoma"/>
              </a:rPr>
              <a:t>)</a:t>
            </a:r>
            <a:endParaRPr sz="1100" dirty="0">
              <a:latin typeface="Tahoma"/>
              <a:cs typeface="Tahoma"/>
            </a:endParaRPr>
          </a:p>
        </p:txBody>
      </p:sp>
    </p:spTree>
    <p:extLst>
      <p:ext uri="{BB962C8B-B14F-4D97-AF65-F5344CB8AC3E}">
        <p14:creationId xmlns:p14="http://schemas.microsoft.com/office/powerpoint/2010/main" val="3463074554"/>
      </p:ext>
    </p:extLst>
  </p:cSld>
  <p:clrMapOvr>
    <a:masterClrMapping/>
  </p:clrMapOvr>
  <p:transition>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F8EBB-E0AD-AE7F-FBA3-FFD4E7202D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63AEF0-0447-3A56-54E3-89724028BC1F}"/>
              </a:ext>
            </a:extLst>
          </p:cNvPr>
          <p:cNvSpPr>
            <a:spLocks noGrp="1"/>
          </p:cNvSpPr>
          <p:nvPr>
            <p:ph type="title"/>
          </p:nvPr>
        </p:nvSpPr>
        <p:spPr>
          <a:xfrm>
            <a:off x="992444" y="153631"/>
            <a:ext cx="4230291" cy="307658"/>
          </a:xfrm>
          <a:ln>
            <a:noFill/>
          </a:ln>
        </p:spPr>
        <p:txBody>
          <a:bodyPr vert="horz" wrap="square" lIns="46149" tIns="23074" rIns="46149" bIns="23074" rtlCol="0" anchor="t" anchorCtr="0">
            <a:noAutofit/>
          </a:bodyPr>
          <a:lstStyle/>
          <a:p>
            <a:r>
              <a:rPr lang="en-US" sz="1817" dirty="0"/>
              <a:t>Contents</a:t>
            </a:r>
            <a:endParaRPr lang="en-US" sz="1817" i="1" dirty="0"/>
          </a:p>
        </p:txBody>
      </p:sp>
      <p:sp>
        <p:nvSpPr>
          <p:cNvPr id="3" name="Content Placeholder 2">
            <a:extLst>
              <a:ext uri="{FF2B5EF4-FFF2-40B4-BE49-F238E27FC236}">
                <a16:creationId xmlns:a16="http://schemas.microsoft.com/office/drawing/2014/main" id="{BC61EAEA-BF58-3536-D5D6-8D8AF9427B30}"/>
              </a:ext>
            </a:extLst>
          </p:cNvPr>
          <p:cNvSpPr>
            <a:spLocks noGrp="1"/>
          </p:cNvSpPr>
          <p:nvPr>
            <p:ph idx="1"/>
          </p:nvPr>
        </p:nvSpPr>
        <p:spPr>
          <a:xfrm>
            <a:off x="638175" y="892175"/>
            <a:ext cx="4432159" cy="2384346"/>
          </a:xfrm>
        </p:spPr>
        <p:txBody>
          <a:bodyPr>
            <a:normAutofit/>
          </a:bodyPr>
          <a:lstStyle/>
          <a:p>
            <a:pPr marL="22432" algn="ctr">
              <a:spcBef>
                <a:spcPts val="151"/>
              </a:spcBef>
              <a:spcAft>
                <a:spcPts val="303"/>
              </a:spcAft>
              <a:buClr>
                <a:schemeClr val="accent2">
                  <a:lumMod val="50000"/>
                </a:schemeClr>
              </a:buClr>
              <a:buSzPct val="66000"/>
            </a:pPr>
            <a:r>
              <a:rPr lang="en-GB" sz="2400" dirty="0">
                <a:solidFill>
                  <a:schemeClr val="bg1">
                    <a:lumMod val="65000"/>
                  </a:schemeClr>
                </a:solidFill>
                <a:latin typeface="Gotham Bold"/>
              </a:rPr>
              <a:t>LIS and its Databases</a:t>
            </a:r>
          </a:p>
          <a:p>
            <a:pPr marL="22432" algn="ctr">
              <a:spcBef>
                <a:spcPts val="151"/>
              </a:spcBef>
              <a:spcAft>
                <a:spcPts val="303"/>
              </a:spcAft>
              <a:buClr>
                <a:schemeClr val="accent2">
                  <a:lumMod val="50000"/>
                </a:schemeClr>
              </a:buClr>
              <a:buSzPct val="66000"/>
            </a:pPr>
            <a:r>
              <a:rPr lang="en-GB" sz="2400" dirty="0">
                <a:solidFill>
                  <a:schemeClr val="bg1">
                    <a:lumMod val="65000"/>
                  </a:schemeClr>
                </a:solidFill>
                <a:latin typeface="Gotham Bold"/>
              </a:rPr>
              <a:t>Wealth data and LWS </a:t>
            </a:r>
          </a:p>
          <a:p>
            <a:pPr marL="22432" algn="ctr">
              <a:spcBef>
                <a:spcPts val="151"/>
              </a:spcBef>
              <a:spcAft>
                <a:spcPts val="303"/>
              </a:spcAft>
              <a:buClr>
                <a:schemeClr val="accent2">
                  <a:lumMod val="50000"/>
                </a:schemeClr>
              </a:buClr>
              <a:buSzPct val="66000"/>
            </a:pPr>
            <a:r>
              <a:rPr lang="en-GB" sz="2400" dirty="0">
                <a:solidFill>
                  <a:schemeClr val="bg1">
                    <a:lumMod val="65000"/>
                  </a:schemeClr>
                </a:solidFill>
                <a:latin typeface="Gotham Bold"/>
              </a:rPr>
              <a:t>Illustrations</a:t>
            </a:r>
          </a:p>
          <a:p>
            <a:pPr marL="22432" algn="ctr">
              <a:spcBef>
                <a:spcPts val="151"/>
              </a:spcBef>
              <a:spcAft>
                <a:spcPts val="303"/>
              </a:spcAft>
              <a:buClr>
                <a:schemeClr val="accent2">
                  <a:lumMod val="50000"/>
                </a:schemeClr>
              </a:buClr>
              <a:buSzPct val="66000"/>
            </a:pPr>
            <a:r>
              <a:rPr lang="en-GB" sz="2400" dirty="0">
                <a:solidFill>
                  <a:srgbClr val="C00000"/>
                </a:solidFill>
                <a:latin typeface="Gotham Bold"/>
              </a:rPr>
              <a:t>Data access and research opportunities</a:t>
            </a:r>
          </a:p>
          <a:p>
            <a:pPr marL="22432">
              <a:spcBef>
                <a:spcPts val="151"/>
              </a:spcBef>
              <a:spcAft>
                <a:spcPts val="303"/>
              </a:spcAft>
              <a:buClr>
                <a:schemeClr val="accent2">
                  <a:lumMod val="50000"/>
                </a:schemeClr>
              </a:buClr>
              <a:buSzPct val="66000"/>
            </a:pPr>
            <a:endParaRPr lang="en-GB" sz="1400" dirty="0">
              <a:solidFill>
                <a:schemeClr val="bg1">
                  <a:lumMod val="50000"/>
                </a:schemeClr>
              </a:solidFill>
              <a:latin typeface="Gotham Bold"/>
            </a:endParaRPr>
          </a:p>
          <a:p>
            <a:pPr marL="22432">
              <a:spcBef>
                <a:spcPts val="151"/>
              </a:spcBef>
              <a:spcAft>
                <a:spcPts val="303"/>
              </a:spcAft>
              <a:buClr>
                <a:schemeClr val="accent2">
                  <a:lumMod val="50000"/>
                </a:schemeClr>
              </a:buClr>
              <a:buSzPct val="66000"/>
            </a:pPr>
            <a:endParaRPr lang="en-GB" sz="1400" dirty="0">
              <a:solidFill>
                <a:schemeClr val="bg1">
                  <a:lumMod val="50000"/>
                </a:schemeClr>
              </a:solidFill>
              <a:latin typeface="Gotham Bold"/>
            </a:endParaRPr>
          </a:p>
        </p:txBody>
      </p:sp>
    </p:spTree>
    <p:extLst>
      <p:ext uri="{BB962C8B-B14F-4D97-AF65-F5344CB8AC3E}">
        <p14:creationId xmlns:p14="http://schemas.microsoft.com/office/powerpoint/2010/main" val="23561745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975" y="98073"/>
            <a:ext cx="3114675" cy="307622"/>
          </a:xfrm>
        </p:spPr>
        <p:txBody>
          <a:bodyPr>
            <a:normAutofit/>
          </a:bodyPr>
          <a:lstStyle/>
          <a:p>
            <a:r>
              <a:rPr lang="en-US" dirty="0"/>
              <a:t>LIS history in a nutshell</a:t>
            </a:r>
          </a:p>
        </p:txBody>
      </p:sp>
      <p:sp>
        <p:nvSpPr>
          <p:cNvPr id="3" name="Content Placeholder 2"/>
          <p:cNvSpPr>
            <a:spLocks noGrp="1"/>
          </p:cNvSpPr>
          <p:nvPr>
            <p:ph idx="1"/>
          </p:nvPr>
        </p:nvSpPr>
        <p:spPr>
          <a:xfrm>
            <a:off x="99383" y="511175"/>
            <a:ext cx="5791200" cy="2630001"/>
          </a:xfrm>
        </p:spPr>
        <p:txBody>
          <a:bodyPr>
            <a:noAutofit/>
          </a:bodyPr>
          <a:lstStyle/>
          <a:p>
            <a:pPr>
              <a:lnSpc>
                <a:spcPct val="120000"/>
              </a:lnSpc>
              <a:spcAft>
                <a:spcPts val="600"/>
              </a:spcAft>
              <a:buClr>
                <a:schemeClr val="tx1"/>
              </a:buClr>
            </a:pPr>
            <a:r>
              <a:rPr lang="en-US" sz="1200" dirty="0">
                <a:solidFill>
                  <a:schemeClr val="tx2"/>
                </a:solidFill>
                <a:latin typeface="+mj-lt"/>
                <a:ea typeface="+mj-ea"/>
                <a:cs typeface="+mj-cs"/>
              </a:rPr>
              <a:t>Founded in 1983 </a:t>
            </a:r>
            <a:r>
              <a:rPr lang="en-US" sz="1200" dirty="0">
                <a:solidFill>
                  <a:schemeClr val="bg1">
                    <a:lumMod val="50000"/>
                  </a:schemeClr>
                </a:solidFill>
                <a:latin typeface="+mj-lt"/>
              </a:rPr>
              <a:t>out of the need to compare income distributions across countries </a:t>
            </a:r>
          </a:p>
          <a:p>
            <a:pPr>
              <a:lnSpc>
                <a:spcPct val="120000"/>
              </a:lnSpc>
              <a:spcAft>
                <a:spcPts val="600"/>
              </a:spcAft>
            </a:pPr>
            <a:r>
              <a:rPr lang="en-US" sz="1200" dirty="0">
                <a:solidFill>
                  <a:schemeClr val="bg1">
                    <a:lumMod val="50000"/>
                  </a:schemeClr>
                </a:solidFill>
                <a:latin typeface="+mj-lt"/>
              </a:rPr>
              <a:t>Currently directed by </a:t>
            </a:r>
            <a:r>
              <a:rPr lang="en-US" sz="1200" dirty="0">
                <a:solidFill>
                  <a:schemeClr val="tx2"/>
                </a:solidFill>
                <a:latin typeface="+mj-lt"/>
                <a:ea typeface="+mj-ea"/>
                <a:cs typeface="+mj-cs"/>
              </a:rPr>
              <a:t>Peter Lanjouw </a:t>
            </a:r>
            <a:r>
              <a:rPr lang="en-US" sz="1200" dirty="0">
                <a:solidFill>
                  <a:schemeClr val="bg1">
                    <a:lumMod val="50000"/>
                  </a:schemeClr>
                </a:solidFill>
                <a:latin typeface="+mj-lt"/>
                <a:ea typeface="+mj-ea"/>
                <a:cs typeface="+mj-cs"/>
              </a:rPr>
              <a:t>and</a:t>
            </a:r>
            <a:r>
              <a:rPr lang="en-US" sz="1200" dirty="0">
                <a:solidFill>
                  <a:schemeClr val="tx2"/>
                </a:solidFill>
                <a:latin typeface="+mj-lt"/>
                <a:ea typeface="+mj-ea"/>
                <a:cs typeface="+mj-cs"/>
              </a:rPr>
              <a:t> Philippe Van Kerm</a:t>
            </a:r>
            <a:r>
              <a:rPr lang="en-US" sz="1200" dirty="0">
                <a:solidFill>
                  <a:schemeClr val="bg1">
                    <a:lumMod val="50000"/>
                  </a:schemeClr>
                </a:solidFill>
                <a:latin typeface="+mj-lt"/>
              </a:rPr>
              <a:t>, LIS’ main strategy and priorities are set by a </a:t>
            </a:r>
            <a:r>
              <a:rPr lang="en-US" sz="1200" dirty="0">
                <a:solidFill>
                  <a:schemeClr val="tx2"/>
                </a:solidFill>
                <a:latin typeface="+mj-lt"/>
                <a:ea typeface="+mj-ea"/>
                <a:cs typeface="+mj-cs"/>
              </a:rPr>
              <a:t>board</a:t>
            </a:r>
            <a:r>
              <a:rPr lang="en-US" sz="1200" dirty="0">
                <a:solidFill>
                  <a:schemeClr val="bg1">
                    <a:lumMod val="50000"/>
                  </a:schemeClr>
                </a:solidFill>
                <a:latin typeface="+mj-lt"/>
                <a:ea typeface="+mj-ea"/>
                <a:cs typeface="+mj-cs"/>
              </a:rPr>
              <a:t> </a:t>
            </a:r>
            <a:r>
              <a:rPr lang="en-US" sz="1200" dirty="0">
                <a:solidFill>
                  <a:schemeClr val="bg1">
                    <a:lumMod val="50000"/>
                  </a:schemeClr>
                </a:solidFill>
                <a:latin typeface="+mj-lt"/>
              </a:rPr>
              <a:t>of experts from all participating countries (currently presided by </a:t>
            </a:r>
            <a:r>
              <a:rPr lang="en-US" sz="1200" dirty="0">
                <a:solidFill>
                  <a:schemeClr val="tx2"/>
                </a:solidFill>
                <a:latin typeface="+mj-lt"/>
              </a:rPr>
              <a:t>François Bourguignon</a:t>
            </a:r>
            <a:r>
              <a:rPr lang="en-US" sz="1200" dirty="0">
                <a:solidFill>
                  <a:schemeClr val="bg1">
                    <a:lumMod val="50000"/>
                  </a:schemeClr>
                </a:solidFill>
                <a:latin typeface="+mj-lt"/>
              </a:rPr>
              <a:t>)</a:t>
            </a:r>
          </a:p>
          <a:p>
            <a:pPr>
              <a:spcAft>
                <a:spcPts val="303"/>
              </a:spcAft>
              <a:buClr>
                <a:schemeClr val="tx1"/>
              </a:buClr>
            </a:pPr>
            <a:r>
              <a:rPr lang="en-GB" sz="1200" dirty="0">
                <a:solidFill>
                  <a:schemeClr val="tx2"/>
                </a:solidFill>
                <a:latin typeface="+mj-lt"/>
                <a:ea typeface="+mj-ea"/>
                <a:cs typeface="+mj-cs"/>
              </a:rPr>
              <a:t>Two LIS Satellite Offices</a:t>
            </a:r>
          </a:p>
          <a:p>
            <a:pPr lvl="1">
              <a:spcAft>
                <a:spcPts val="303"/>
              </a:spcAft>
              <a:buFont typeface="Arial" panose="020B0604020202020204" pitchFamily="34" charset="0"/>
              <a:buChar char="•"/>
            </a:pPr>
            <a:r>
              <a:rPr lang="en-GB" sz="1200" dirty="0">
                <a:solidFill>
                  <a:schemeClr val="bg1">
                    <a:lumMod val="50000"/>
                  </a:schemeClr>
                </a:solidFill>
                <a:latin typeface="+mj-lt"/>
              </a:rPr>
              <a:t> </a:t>
            </a:r>
            <a:r>
              <a:rPr lang="en-GB" sz="1100" b="1" dirty="0">
                <a:solidFill>
                  <a:srgbClr val="C00000"/>
                </a:solidFill>
                <a:latin typeface="+mj-lt"/>
              </a:rPr>
              <a:t>US LIS Satellite Office </a:t>
            </a:r>
            <a:r>
              <a:rPr lang="en-GB" sz="1100" dirty="0">
                <a:solidFill>
                  <a:schemeClr val="bg1">
                    <a:lumMod val="50000"/>
                  </a:schemeClr>
                </a:solidFill>
                <a:latin typeface="+mj-lt"/>
              </a:rPr>
              <a:t>@ </a:t>
            </a:r>
            <a:r>
              <a:rPr lang="en-GB" sz="1100" b="1" dirty="0">
                <a:solidFill>
                  <a:schemeClr val="bg1">
                    <a:lumMod val="50000"/>
                  </a:schemeClr>
                </a:solidFill>
                <a:latin typeface="+mj-lt"/>
              </a:rPr>
              <a:t>Stone Centre on Socio-Economic Inequality</a:t>
            </a:r>
            <a:r>
              <a:rPr lang="en-GB" sz="1100" dirty="0">
                <a:solidFill>
                  <a:schemeClr val="bg1">
                    <a:lumMod val="50000"/>
                  </a:schemeClr>
                </a:solidFill>
                <a:latin typeface="+mj-lt"/>
              </a:rPr>
              <a:t> (CUNY, New York)</a:t>
            </a:r>
          </a:p>
          <a:p>
            <a:pPr lvl="1">
              <a:spcAft>
                <a:spcPts val="303"/>
              </a:spcAft>
              <a:buFont typeface="Arial" panose="020B0604020202020204" pitchFamily="34" charset="0"/>
              <a:buChar char="•"/>
            </a:pPr>
            <a:r>
              <a:rPr lang="en-GB" sz="1100" dirty="0">
                <a:solidFill>
                  <a:schemeClr val="bg1">
                    <a:lumMod val="50000"/>
                  </a:schemeClr>
                </a:solidFill>
                <a:latin typeface="+mj-lt"/>
              </a:rPr>
              <a:t> </a:t>
            </a:r>
            <a:r>
              <a:rPr lang="en-GB" sz="1100" b="1" dirty="0">
                <a:solidFill>
                  <a:srgbClr val="C00000"/>
                </a:solidFill>
                <a:latin typeface="+mj-lt"/>
              </a:rPr>
              <a:t>UK LIS Satellite Office </a:t>
            </a:r>
            <a:r>
              <a:rPr lang="en-GB" sz="1100" dirty="0">
                <a:solidFill>
                  <a:schemeClr val="bg1">
                    <a:lumMod val="50000"/>
                  </a:schemeClr>
                </a:solidFill>
                <a:latin typeface="+mj-lt"/>
              </a:rPr>
              <a:t>@ </a:t>
            </a:r>
            <a:r>
              <a:rPr lang="en-GB" sz="1100" b="1" dirty="0">
                <a:solidFill>
                  <a:schemeClr val="bg1">
                    <a:lumMod val="50000"/>
                  </a:schemeClr>
                </a:solidFill>
                <a:latin typeface="+mj-lt"/>
              </a:rPr>
              <a:t>International Inequalities Institute </a:t>
            </a:r>
            <a:r>
              <a:rPr lang="en-GB" sz="1100" dirty="0">
                <a:solidFill>
                  <a:schemeClr val="bg1">
                    <a:lumMod val="50000"/>
                  </a:schemeClr>
                </a:solidFill>
                <a:latin typeface="+mj-lt"/>
              </a:rPr>
              <a:t>(LSE, London) </a:t>
            </a:r>
            <a:endParaRPr lang="en-US" sz="1100" dirty="0">
              <a:solidFill>
                <a:schemeClr val="bg1">
                  <a:lumMod val="50000"/>
                </a:schemeClr>
              </a:solidFill>
              <a:latin typeface="+mj-lt"/>
            </a:endParaRPr>
          </a:p>
          <a:p>
            <a:pPr>
              <a:lnSpc>
                <a:spcPct val="120000"/>
              </a:lnSpc>
              <a:spcAft>
                <a:spcPts val="303"/>
              </a:spcAft>
            </a:pPr>
            <a:r>
              <a:rPr lang="en-US" sz="1200" dirty="0">
                <a:solidFill>
                  <a:schemeClr val="bg1">
                    <a:lumMod val="50000"/>
                  </a:schemeClr>
                </a:solidFill>
                <a:latin typeface="+mj-lt"/>
              </a:rPr>
              <a:t>Supported by </a:t>
            </a:r>
            <a:r>
              <a:rPr lang="en-US" sz="1200" dirty="0">
                <a:solidFill>
                  <a:schemeClr val="tx2"/>
                </a:solidFill>
                <a:latin typeface="+mj-lt"/>
                <a:ea typeface="+mj-ea"/>
                <a:cs typeface="+mj-cs"/>
              </a:rPr>
              <a:t>Luxembourg government</a:t>
            </a:r>
            <a:r>
              <a:rPr lang="en-US" sz="1200" dirty="0">
                <a:solidFill>
                  <a:schemeClr val="bg1">
                    <a:lumMod val="50000"/>
                  </a:schemeClr>
                </a:solidFill>
                <a:latin typeface="+mj-lt"/>
                <a:ea typeface="+mj-ea"/>
                <a:cs typeface="+mj-cs"/>
              </a:rPr>
              <a:t>, </a:t>
            </a:r>
            <a:r>
              <a:rPr lang="en-US" sz="1200" dirty="0">
                <a:solidFill>
                  <a:schemeClr val="tx2"/>
                </a:solidFill>
                <a:latin typeface="+mj-lt"/>
                <a:ea typeface="+mj-ea"/>
                <a:cs typeface="+mj-cs"/>
              </a:rPr>
              <a:t>US NSF</a:t>
            </a:r>
            <a:r>
              <a:rPr lang="en-US" sz="1200" dirty="0">
                <a:solidFill>
                  <a:schemeClr val="bg1">
                    <a:lumMod val="50000"/>
                  </a:schemeClr>
                </a:solidFill>
                <a:latin typeface="+mj-lt"/>
              </a:rPr>
              <a:t>, and </a:t>
            </a:r>
            <a:r>
              <a:rPr lang="en-US" sz="1200" dirty="0">
                <a:solidFill>
                  <a:schemeClr val="tx2"/>
                </a:solidFill>
                <a:latin typeface="+mj-lt"/>
                <a:ea typeface="+mj-ea"/>
                <a:cs typeface="+mj-cs"/>
              </a:rPr>
              <a:t>UK ESRC</a:t>
            </a:r>
            <a:r>
              <a:rPr lang="en-US" sz="1200" dirty="0">
                <a:solidFill>
                  <a:schemeClr val="bg1">
                    <a:lumMod val="50000"/>
                  </a:schemeClr>
                </a:solidFill>
                <a:latin typeface="+mj-lt"/>
              </a:rPr>
              <a:t>, and other national or supranational funders – supplemented by project-specific grants</a:t>
            </a:r>
          </a:p>
        </p:txBody>
      </p:sp>
      <p:pic>
        <p:nvPicPr>
          <p:cNvPr id="6" name="Picture 5">
            <a:extLst>
              <a:ext uri="{FF2B5EF4-FFF2-40B4-BE49-F238E27FC236}">
                <a16:creationId xmlns:a16="http://schemas.microsoft.com/office/drawing/2014/main" id="{E5495DD5-F674-42C7-977F-D1184B1BD4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06" y="2644775"/>
            <a:ext cx="1207169" cy="754281"/>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99543622-D859-4C35-AAE7-CBC928B976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9657" y="2644775"/>
            <a:ext cx="1127578" cy="754281"/>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8E910CA1-1F04-4292-9482-FF0AA5E17A0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99118" y="2644775"/>
            <a:ext cx="1224207" cy="754281"/>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DF35B938-F971-46BF-9B2F-0ABF3FC2F7C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85208" y="2644775"/>
            <a:ext cx="1146490" cy="754281"/>
          </a:xfrm>
          <a:prstGeom prst="rect">
            <a:avLst/>
          </a:prstGeom>
          <a:ln>
            <a:noFill/>
          </a:ln>
          <a:effectLst>
            <a:outerShdw blurRad="292100" dist="139700" dir="2700000" algn="tl" rotWithShape="0">
              <a:srgbClr val="333333">
                <a:alpha val="65000"/>
              </a:srgbClr>
            </a:outerShdw>
          </a:effectLst>
        </p:spPr>
      </p:pic>
      <p:pic>
        <p:nvPicPr>
          <p:cNvPr id="10" name="Picture 2">
            <a:extLst>
              <a:ext uri="{FF2B5EF4-FFF2-40B4-BE49-F238E27FC236}">
                <a16:creationId xmlns:a16="http://schemas.microsoft.com/office/drawing/2014/main" id="{87B92700-9326-4624-ABB3-DBFAA9D688B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93581" y="2644775"/>
            <a:ext cx="1095435" cy="7542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93199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8E4B24A4-A953-4F88-A5D7-C4558AD3FF22}"/>
              </a:ext>
            </a:extLst>
          </p:cNvPr>
          <p:cNvSpPr txBox="1">
            <a:spLocks/>
          </p:cNvSpPr>
          <p:nvPr/>
        </p:nvSpPr>
        <p:spPr>
          <a:xfrm>
            <a:off x="122609" y="587375"/>
            <a:ext cx="5943600" cy="2917825"/>
          </a:xfrm>
          <a:prstGeom prst="rect">
            <a:avLst/>
          </a:prstGeom>
        </p:spPr>
        <p:txBody>
          <a:bodyPr>
            <a:noAutofit/>
          </a:bodyPr>
          <a:lstStyle>
            <a:lvl1pPr marL="0">
              <a:defRPr>
                <a:latin typeface="+mn-lt"/>
                <a:ea typeface="+mn-ea"/>
                <a:cs typeface="+mn-cs"/>
              </a:defRPr>
            </a:lvl1pPr>
            <a:lvl2pPr marL="610225">
              <a:defRPr>
                <a:latin typeface="+mn-lt"/>
                <a:ea typeface="+mn-ea"/>
                <a:cs typeface="+mn-cs"/>
              </a:defRPr>
            </a:lvl2pPr>
            <a:lvl3pPr marL="1220450">
              <a:defRPr>
                <a:latin typeface="+mn-lt"/>
                <a:ea typeface="+mn-ea"/>
                <a:cs typeface="+mn-cs"/>
              </a:defRPr>
            </a:lvl3pPr>
            <a:lvl4pPr marL="1830675">
              <a:defRPr>
                <a:latin typeface="+mn-lt"/>
                <a:ea typeface="+mn-ea"/>
                <a:cs typeface="+mn-cs"/>
              </a:defRPr>
            </a:lvl4pPr>
            <a:lvl5pPr marL="2440899">
              <a:defRPr>
                <a:latin typeface="+mn-lt"/>
                <a:ea typeface="+mn-ea"/>
                <a:cs typeface="+mn-cs"/>
              </a:defRPr>
            </a:lvl5pPr>
            <a:lvl6pPr marL="3051124">
              <a:defRPr>
                <a:latin typeface="+mn-lt"/>
                <a:ea typeface="+mn-ea"/>
                <a:cs typeface="+mn-cs"/>
              </a:defRPr>
            </a:lvl6pPr>
            <a:lvl7pPr marL="3661349">
              <a:defRPr>
                <a:latin typeface="+mn-lt"/>
                <a:ea typeface="+mn-ea"/>
                <a:cs typeface="+mn-cs"/>
              </a:defRPr>
            </a:lvl7pPr>
            <a:lvl8pPr marL="4271574">
              <a:defRPr>
                <a:latin typeface="+mn-lt"/>
                <a:ea typeface="+mn-ea"/>
                <a:cs typeface="+mn-cs"/>
              </a:defRPr>
            </a:lvl8pPr>
            <a:lvl9pPr marL="4881799">
              <a:defRPr>
                <a:latin typeface="+mn-lt"/>
                <a:ea typeface="+mn-ea"/>
                <a:cs typeface="+mn-cs"/>
              </a:defRPr>
            </a:lvl9pPr>
          </a:lstStyle>
          <a:p>
            <a:endParaRPr lang="en-US" sz="1600" b="1" dirty="0">
              <a:solidFill>
                <a:schemeClr val="bg1">
                  <a:lumMod val="50000"/>
                </a:schemeClr>
              </a:solidFill>
            </a:endParaRPr>
          </a:p>
          <a:p>
            <a:pPr marL="285750" indent="-285750">
              <a:spcAft>
                <a:spcPts val="600"/>
              </a:spcAft>
              <a:buFont typeface="Arial" panose="020B0604020202020204" pitchFamily="34" charset="0"/>
              <a:buChar char="•"/>
            </a:pPr>
            <a:r>
              <a:rPr lang="en-US" sz="1400" dirty="0">
                <a:solidFill>
                  <a:schemeClr val="bg1">
                    <a:lumMod val="50000"/>
                  </a:schemeClr>
                </a:solidFill>
                <a:latin typeface="Gotham Bold"/>
                <a:ea typeface="+mj-ea"/>
                <a:cs typeface="+mj-cs"/>
              </a:rPr>
              <a:t>a</a:t>
            </a:r>
            <a:r>
              <a:rPr lang="en-US" sz="1400" b="1" dirty="0">
                <a:solidFill>
                  <a:schemeClr val="bg1">
                    <a:lumMod val="50000"/>
                  </a:schemeClr>
                </a:solidFill>
                <a:latin typeface="Gotham Bold"/>
                <a:ea typeface="+mj-ea"/>
                <a:cs typeface="+mj-cs"/>
              </a:rPr>
              <a:t> </a:t>
            </a:r>
            <a:r>
              <a:rPr lang="en-US" sz="1400" b="1" dirty="0">
                <a:solidFill>
                  <a:schemeClr val="tx2"/>
                </a:solidFill>
                <a:latin typeface="Gotham Bold"/>
                <a:ea typeface="+mj-ea"/>
                <a:cs typeface="+mj-cs"/>
              </a:rPr>
              <a:t>remote execution system (LISSY) </a:t>
            </a:r>
            <a:r>
              <a:rPr lang="en-US" sz="1400" dirty="0">
                <a:solidFill>
                  <a:schemeClr val="bg1">
                    <a:lumMod val="50000"/>
                  </a:schemeClr>
                </a:solidFill>
              </a:rPr>
              <a:t>enables the use of our data around the world (an average of </a:t>
            </a:r>
            <a:r>
              <a:rPr lang="en-US" sz="1400" b="1" dirty="0">
                <a:solidFill>
                  <a:schemeClr val="bg1">
                    <a:lumMod val="50000"/>
                  </a:schemeClr>
                </a:solidFill>
              </a:rPr>
              <a:t>1,000 </a:t>
            </a:r>
            <a:r>
              <a:rPr lang="en-US" sz="1400" dirty="0">
                <a:solidFill>
                  <a:schemeClr val="bg1">
                    <a:lumMod val="50000"/>
                  </a:schemeClr>
                </a:solidFill>
              </a:rPr>
              <a:t>researchers &amp; students submit about </a:t>
            </a:r>
            <a:r>
              <a:rPr lang="en-US" sz="1400" b="1" dirty="0">
                <a:solidFill>
                  <a:schemeClr val="bg1">
                    <a:lumMod val="50000"/>
                  </a:schemeClr>
                </a:solidFill>
              </a:rPr>
              <a:t>100,000</a:t>
            </a:r>
            <a:r>
              <a:rPr lang="en-US" sz="1400" dirty="0">
                <a:solidFill>
                  <a:schemeClr val="bg1">
                    <a:lumMod val="50000"/>
                  </a:schemeClr>
                </a:solidFill>
              </a:rPr>
              <a:t> jobs remotely every year)</a:t>
            </a:r>
          </a:p>
          <a:p>
            <a:pPr marL="285750" indent="-285750">
              <a:spcAft>
                <a:spcPts val="600"/>
              </a:spcAft>
              <a:buFont typeface="Arial" panose="020B0604020202020204" pitchFamily="34" charset="0"/>
              <a:buChar char="•"/>
            </a:pPr>
            <a:r>
              <a:rPr lang="en-US" sz="1400" b="1" dirty="0">
                <a:solidFill>
                  <a:schemeClr val="tx2"/>
                </a:solidFill>
                <a:latin typeface="Gotham Bold"/>
                <a:ea typeface="+mj-ea"/>
                <a:cs typeface="+mj-cs"/>
              </a:rPr>
              <a:t>free access </a:t>
            </a:r>
            <a:r>
              <a:rPr lang="en-US" sz="1400" dirty="0">
                <a:solidFill>
                  <a:schemeClr val="bg1">
                    <a:lumMod val="50000"/>
                  </a:schemeClr>
                </a:solidFill>
              </a:rPr>
              <a:t>for</a:t>
            </a:r>
            <a:r>
              <a:rPr lang="en-US" sz="1400" dirty="0">
                <a:solidFill>
                  <a:schemeClr val="bg1">
                    <a:lumMod val="50000"/>
                  </a:schemeClr>
                </a:solidFill>
                <a:latin typeface="Gotham Bold"/>
                <a:ea typeface="+mj-ea"/>
                <a:cs typeface="+mj-cs"/>
              </a:rPr>
              <a:t> </a:t>
            </a:r>
            <a:r>
              <a:rPr lang="en-US" sz="1400" b="1" dirty="0">
                <a:solidFill>
                  <a:schemeClr val="tx2"/>
                </a:solidFill>
                <a:latin typeface="Gotham Bold"/>
                <a:ea typeface="+mj-ea"/>
                <a:cs typeface="+mj-cs"/>
              </a:rPr>
              <a:t>students</a:t>
            </a:r>
            <a:r>
              <a:rPr lang="en-US" sz="1400" dirty="0">
                <a:solidFill>
                  <a:schemeClr val="bg1">
                    <a:lumMod val="50000"/>
                  </a:schemeClr>
                </a:solidFill>
                <a:latin typeface="Gotham Bold"/>
                <a:ea typeface="+mj-ea"/>
                <a:cs typeface="+mj-cs"/>
              </a:rPr>
              <a:t>, data providers </a:t>
            </a:r>
            <a:r>
              <a:rPr lang="en-US" sz="1400" dirty="0">
                <a:solidFill>
                  <a:schemeClr val="bg1">
                    <a:lumMod val="50000"/>
                  </a:schemeClr>
                </a:solidFill>
              </a:rPr>
              <a:t>and their staffs in </a:t>
            </a:r>
            <a:r>
              <a:rPr lang="en-US" sz="1400" b="1" dirty="0">
                <a:solidFill>
                  <a:schemeClr val="bg1">
                    <a:lumMod val="50000"/>
                  </a:schemeClr>
                </a:solidFill>
              </a:rPr>
              <a:t>all countries </a:t>
            </a:r>
            <a:endParaRPr lang="en-US" sz="1400" dirty="0">
              <a:solidFill>
                <a:schemeClr val="bg1">
                  <a:lumMod val="50000"/>
                </a:schemeClr>
              </a:solidFill>
            </a:endParaRPr>
          </a:p>
          <a:p>
            <a:pPr marL="285750" indent="-285750">
              <a:spcAft>
                <a:spcPts val="600"/>
              </a:spcAft>
              <a:buFont typeface="Arial" panose="020B0604020202020204" pitchFamily="34" charset="0"/>
              <a:buChar char="•"/>
            </a:pPr>
            <a:r>
              <a:rPr lang="en-US" sz="1400" b="1" dirty="0">
                <a:solidFill>
                  <a:schemeClr val="tx2"/>
                </a:solidFill>
                <a:latin typeface="Gotham Bold"/>
                <a:ea typeface="+mj-ea"/>
                <a:cs typeface="+mj-cs"/>
              </a:rPr>
              <a:t>free access </a:t>
            </a:r>
            <a:r>
              <a:rPr lang="en-US" sz="1400" dirty="0">
                <a:solidFill>
                  <a:schemeClr val="bg1">
                    <a:lumMod val="50000"/>
                  </a:schemeClr>
                </a:solidFill>
              </a:rPr>
              <a:t>for </a:t>
            </a:r>
            <a:r>
              <a:rPr lang="en-US" sz="1400" b="1" dirty="0">
                <a:solidFill>
                  <a:schemeClr val="tx2"/>
                </a:solidFill>
                <a:latin typeface="Gotham Bold"/>
                <a:ea typeface="+mj-ea"/>
                <a:cs typeface="+mj-cs"/>
              </a:rPr>
              <a:t>researchers</a:t>
            </a:r>
            <a:r>
              <a:rPr lang="en-US" sz="1400" dirty="0">
                <a:solidFill>
                  <a:schemeClr val="bg1">
                    <a:lumMod val="50000"/>
                  </a:schemeClr>
                </a:solidFill>
                <a:latin typeface="Gotham Bold"/>
                <a:ea typeface="+mj-ea"/>
                <a:cs typeface="+mj-cs"/>
              </a:rPr>
              <a:t>, and assimilated staff of non-profit organization or governmental organizations</a:t>
            </a:r>
            <a:r>
              <a:rPr lang="en-US" sz="1400" dirty="0">
                <a:solidFill>
                  <a:schemeClr val="bg1">
                    <a:lumMod val="50000"/>
                  </a:schemeClr>
                </a:solidFill>
              </a:rPr>
              <a:t> from </a:t>
            </a:r>
            <a:r>
              <a:rPr lang="en-US" sz="1400" b="1" dirty="0">
                <a:solidFill>
                  <a:schemeClr val="tx2"/>
                </a:solidFill>
              </a:rPr>
              <a:t>contributing member countries</a:t>
            </a:r>
            <a:endParaRPr lang="en-US" sz="1400" dirty="0">
              <a:solidFill>
                <a:schemeClr val="tx2"/>
              </a:solidFill>
            </a:endParaRPr>
          </a:p>
          <a:p>
            <a:endParaRPr lang="en-US" sz="700" b="1" dirty="0">
              <a:solidFill>
                <a:schemeClr val="bg1">
                  <a:lumMod val="50000"/>
                </a:schemeClr>
              </a:solidFill>
            </a:endParaRPr>
          </a:p>
          <a:p>
            <a:endParaRPr lang="en-US" sz="700" b="1" dirty="0">
              <a:solidFill>
                <a:schemeClr val="bg1">
                  <a:lumMod val="50000"/>
                </a:schemeClr>
              </a:solidFill>
            </a:endParaRPr>
          </a:p>
        </p:txBody>
      </p:sp>
      <p:sp>
        <p:nvSpPr>
          <p:cNvPr id="3" name="object 2">
            <a:extLst>
              <a:ext uri="{FF2B5EF4-FFF2-40B4-BE49-F238E27FC236}">
                <a16:creationId xmlns:a16="http://schemas.microsoft.com/office/drawing/2014/main" id="{9C0C1482-52A2-4399-BBA2-5A3A4525F93F}"/>
              </a:ext>
            </a:extLst>
          </p:cNvPr>
          <p:cNvSpPr txBox="1">
            <a:spLocks/>
          </p:cNvSpPr>
          <p:nvPr/>
        </p:nvSpPr>
        <p:spPr>
          <a:xfrm>
            <a:off x="97751" y="53975"/>
            <a:ext cx="2521624" cy="310750"/>
          </a:xfrm>
          <a:prstGeom prst="rect">
            <a:avLst/>
          </a:prstGeom>
        </p:spPr>
        <p:txBody>
          <a:bodyPr vert="horz" wrap="square" lIns="0" tIns="22884" rIns="0" bIns="0" rtlCol="0">
            <a:spAutoFit/>
          </a:bodyPr>
          <a:lstStyle>
            <a:lvl1pPr marL="16951">
              <a:spcBef>
                <a:spcPts val="180"/>
              </a:spcBef>
              <a:defRPr sz="1869" b="1" i="0" spc="-13">
                <a:solidFill>
                  <a:srgbClr val="005078"/>
                </a:solidFill>
                <a:latin typeface="Arial"/>
                <a:ea typeface="+mj-ea"/>
                <a:cs typeface="Arial"/>
              </a:defRPr>
            </a:lvl1pPr>
          </a:lstStyle>
          <a:p>
            <a:r>
              <a:rPr lang="en-US" dirty="0"/>
              <a:t>Accessing LWS data</a:t>
            </a:r>
          </a:p>
        </p:txBody>
      </p:sp>
    </p:spTree>
    <p:extLst>
      <p:ext uri="{BB962C8B-B14F-4D97-AF65-F5344CB8AC3E}">
        <p14:creationId xmlns:p14="http://schemas.microsoft.com/office/powerpoint/2010/main" val="20102209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75" y="115358"/>
            <a:ext cx="4702880" cy="576792"/>
          </a:xfrm>
        </p:spPr>
        <p:txBody>
          <a:bodyPr>
            <a:normAutofit/>
          </a:bodyPr>
          <a:lstStyle/>
          <a:p>
            <a:r>
              <a:rPr lang="en-US" sz="1817" dirty="0"/>
              <a:t>Research opportunities at LIS</a:t>
            </a:r>
          </a:p>
        </p:txBody>
      </p:sp>
      <p:sp>
        <p:nvSpPr>
          <p:cNvPr id="3" name="Content Placeholder 2"/>
          <p:cNvSpPr>
            <a:spLocks noGrp="1"/>
          </p:cNvSpPr>
          <p:nvPr>
            <p:ph idx="1"/>
          </p:nvPr>
        </p:nvSpPr>
        <p:spPr>
          <a:xfrm>
            <a:off x="257175" y="663575"/>
            <a:ext cx="5989366" cy="1981200"/>
          </a:xfrm>
        </p:spPr>
        <p:txBody>
          <a:bodyPr>
            <a:noAutofit/>
          </a:bodyPr>
          <a:lstStyle/>
          <a:p>
            <a:endParaRPr lang="en-US" sz="600" dirty="0">
              <a:solidFill>
                <a:schemeClr val="bg1">
                  <a:lumMod val="50000"/>
                </a:schemeClr>
              </a:solidFill>
            </a:endParaRPr>
          </a:p>
          <a:p>
            <a:pPr>
              <a:spcAft>
                <a:spcPts val="600"/>
              </a:spcAft>
            </a:pPr>
            <a:r>
              <a:rPr lang="en-US" sz="1200" dirty="0">
                <a:solidFill>
                  <a:schemeClr val="tx2"/>
                </a:solidFill>
              </a:rPr>
              <a:t>(LIS)</a:t>
            </a:r>
            <a:r>
              <a:rPr lang="en-US" sz="1200" baseline="30000" dirty="0">
                <a:solidFill>
                  <a:schemeClr val="tx2"/>
                </a:solidFill>
              </a:rPr>
              <a:t>2</a:t>
            </a:r>
            <a:r>
              <a:rPr lang="en-US" sz="1200" dirty="0">
                <a:solidFill>
                  <a:schemeClr val="tx2"/>
                </a:solidFill>
              </a:rPr>
              <a:t>ER </a:t>
            </a:r>
            <a:r>
              <a:rPr lang="en-US" sz="1200" b="1" dirty="0">
                <a:solidFill>
                  <a:schemeClr val="tx2"/>
                </a:solidFill>
              </a:rPr>
              <a:t>visiting scholars grants</a:t>
            </a:r>
            <a:endParaRPr lang="en-US" sz="1050" dirty="0">
              <a:solidFill>
                <a:schemeClr val="bg1">
                  <a:lumMod val="50000"/>
                </a:schemeClr>
              </a:solidFill>
            </a:endParaRPr>
          </a:p>
          <a:p>
            <a:pPr marL="346055" lvl="1" indent="-171450">
              <a:spcAft>
                <a:spcPts val="300"/>
              </a:spcAft>
              <a:buFont typeface="Wingdings" panose="05000000000000000000" pitchFamily="2" charset="2"/>
              <a:buChar char="q"/>
            </a:pPr>
            <a:r>
              <a:rPr lang="en-US" sz="1100" b="1" dirty="0">
                <a:solidFill>
                  <a:schemeClr val="bg1">
                    <a:lumMod val="50000"/>
                  </a:schemeClr>
                </a:solidFill>
              </a:rPr>
              <a:t>Research Stays:  individual researchers of all seniority levels (or small teams of researchers) interested in spending between 2 and 8 weeks the LIS-LISER premises in Luxembourg</a:t>
            </a:r>
          </a:p>
          <a:p>
            <a:pPr lvl="1"/>
            <a:endParaRPr lang="en-US" sz="1050" dirty="0">
              <a:solidFill>
                <a:schemeClr val="bg1">
                  <a:lumMod val="50000"/>
                </a:schemeClr>
              </a:solidFill>
            </a:endParaRPr>
          </a:p>
          <a:p>
            <a:pPr>
              <a:spcBef>
                <a:spcPts val="600"/>
              </a:spcBef>
              <a:spcAft>
                <a:spcPts val="600"/>
              </a:spcAft>
            </a:pPr>
            <a:r>
              <a:rPr lang="en-US" sz="1200" dirty="0">
                <a:solidFill>
                  <a:schemeClr val="tx2"/>
                </a:solidFill>
              </a:rPr>
              <a:t>Forthcoming events: </a:t>
            </a:r>
          </a:p>
          <a:p>
            <a:pPr marL="346055" lvl="1" indent="-171450">
              <a:spcAft>
                <a:spcPts val="300"/>
              </a:spcAft>
              <a:buFont typeface="Wingdings" panose="05000000000000000000" pitchFamily="2" charset="2"/>
              <a:buChar char="q"/>
            </a:pPr>
            <a:r>
              <a:rPr lang="en-US" sz="1100" b="1" dirty="0">
                <a:solidFill>
                  <a:schemeClr val="bg1">
                    <a:lumMod val="50000"/>
                  </a:schemeClr>
                </a:solidFill>
              </a:rPr>
              <a:t>June 29-July 3 2026: </a:t>
            </a:r>
            <a:r>
              <a:rPr lang="en-US" sz="1100" b="1" dirty="0">
                <a:solidFill>
                  <a:schemeClr val="tx2"/>
                </a:solidFill>
              </a:rPr>
              <a:t>LIS Summer Workshop </a:t>
            </a:r>
            <a:r>
              <a:rPr lang="en-US" sz="1100" b="1" dirty="0">
                <a:solidFill>
                  <a:schemeClr val="bg1">
                    <a:lumMod val="50000"/>
                  </a:schemeClr>
                </a:solidFill>
              </a:rPr>
              <a:t>+ Summer Lecture (Frank Cowell), Luxembourg</a:t>
            </a:r>
          </a:p>
          <a:p>
            <a:pPr marL="346055" lvl="1" indent="-171450">
              <a:spcAft>
                <a:spcPts val="300"/>
              </a:spcAft>
              <a:buFont typeface="Wingdings" panose="05000000000000000000" pitchFamily="2" charset="2"/>
              <a:buChar char="q"/>
            </a:pPr>
            <a:r>
              <a:rPr lang="en-US" sz="1100" b="1" dirty="0">
                <a:solidFill>
                  <a:schemeClr val="bg1">
                    <a:lumMod val="50000"/>
                  </a:schemeClr>
                </a:solidFill>
              </a:rPr>
              <a:t>During 2026: call for papers for the </a:t>
            </a:r>
            <a:r>
              <a:rPr lang="en-US" sz="1100" b="1" dirty="0">
                <a:solidFill>
                  <a:schemeClr val="tx2"/>
                </a:solidFill>
              </a:rPr>
              <a:t>first LCS conference</a:t>
            </a:r>
          </a:p>
          <a:p>
            <a:pPr marL="346055" lvl="1" indent="-171450">
              <a:spcAft>
                <a:spcPts val="300"/>
              </a:spcAft>
              <a:buFont typeface="Wingdings" panose="05000000000000000000" pitchFamily="2" charset="2"/>
              <a:buChar char="q"/>
            </a:pPr>
            <a:r>
              <a:rPr lang="en-US" sz="1100" b="1" dirty="0">
                <a:solidFill>
                  <a:schemeClr val="bg1">
                    <a:lumMod val="50000"/>
                  </a:schemeClr>
                </a:solidFill>
              </a:rPr>
              <a:t>February 2027: </a:t>
            </a:r>
            <a:r>
              <a:rPr lang="en-US" sz="1100" b="1" dirty="0">
                <a:solidFill>
                  <a:schemeClr val="tx2"/>
                </a:solidFill>
              </a:rPr>
              <a:t>LIS-III conference </a:t>
            </a:r>
            <a:r>
              <a:rPr lang="en-US" sz="1100" b="1" dirty="0">
                <a:solidFill>
                  <a:schemeClr val="bg1">
                    <a:lumMod val="50000"/>
                  </a:schemeClr>
                </a:solidFill>
              </a:rPr>
              <a:t>on comparative inequality, LSE, London </a:t>
            </a:r>
          </a:p>
          <a:p>
            <a:endParaRPr lang="en-US" sz="1000" dirty="0">
              <a:solidFill>
                <a:schemeClr val="bg1">
                  <a:lumMod val="50000"/>
                </a:schemeClr>
              </a:solidFill>
              <a:latin typeface="Gotham Bold"/>
            </a:endParaRPr>
          </a:p>
        </p:txBody>
      </p:sp>
    </p:spTree>
    <p:extLst>
      <p:ext uri="{BB962C8B-B14F-4D97-AF65-F5344CB8AC3E}">
        <p14:creationId xmlns:p14="http://schemas.microsoft.com/office/powerpoint/2010/main" val="2035184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p:nvPr/>
        </p:nvSpPr>
        <p:spPr>
          <a:xfrm>
            <a:off x="1061901" y="1104441"/>
            <a:ext cx="4029211" cy="369738"/>
          </a:xfrm>
          <a:prstGeom prst="rect">
            <a:avLst/>
          </a:prstGeom>
        </p:spPr>
        <p:txBody>
          <a:bodyPr vert="horz" wrap="square" lIns="0" tIns="20341" rIns="0" bIns="0" rtlCol="0">
            <a:spAutoFit/>
          </a:bodyPr>
          <a:lstStyle/>
          <a:p>
            <a:pPr algn="ctr">
              <a:spcBef>
                <a:spcPts val="160"/>
              </a:spcBef>
            </a:pPr>
            <a:r>
              <a:rPr sz="2269" b="1" dirty="0">
                <a:solidFill>
                  <a:srgbClr val="77787B"/>
                </a:solidFill>
                <a:latin typeface="Arial"/>
                <a:cs typeface="Arial"/>
              </a:rPr>
              <a:t>Thank</a:t>
            </a:r>
            <a:r>
              <a:rPr sz="2269" b="1" spc="13" dirty="0">
                <a:solidFill>
                  <a:srgbClr val="77787B"/>
                </a:solidFill>
                <a:latin typeface="Arial"/>
                <a:cs typeface="Arial"/>
              </a:rPr>
              <a:t> </a:t>
            </a:r>
            <a:r>
              <a:rPr sz="2269" b="1" spc="-53" dirty="0">
                <a:solidFill>
                  <a:srgbClr val="77787B"/>
                </a:solidFill>
                <a:latin typeface="Arial"/>
                <a:cs typeface="Arial"/>
              </a:rPr>
              <a:t>you</a:t>
            </a:r>
            <a:r>
              <a:rPr sz="2269" b="1" spc="7" dirty="0">
                <a:solidFill>
                  <a:srgbClr val="77787B"/>
                </a:solidFill>
                <a:latin typeface="Arial"/>
                <a:cs typeface="Arial"/>
              </a:rPr>
              <a:t> </a:t>
            </a:r>
            <a:r>
              <a:rPr sz="2269" b="1" dirty="0">
                <a:solidFill>
                  <a:srgbClr val="77787B"/>
                </a:solidFill>
                <a:latin typeface="Arial"/>
                <a:cs typeface="Arial"/>
              </a:rPr>
              <a:t>for</a:t>
            </a:r>
            <a:r>
              <a:rPr sz="2269" b="1" spc="13" dirty="0">
                <a:solidFill>
                  <a:srgbClr val="77787B"/>
                </a:solidFill>
                <a:latin typeface="Arial"/>
                <a:cs typeface="Arial"/>
              </a:rPr>
              <a:t> </a:t>
            </a:r>
            <a:r>
              <a:rPr sz="2269" b="1" spc="-53" dirty="0">
                <a:solidFill>
                  <a:srgbClr val="77787B"/>
                </a:solidFill>
                <a:latin typeface="Arial"/>
                <a:cs typeface="Arial"/>
              </a:rPr>
              <a:t>your</a:t>
            </a:r>
            <a:r>
              <a:rPr sz="2269" b="1" spc="13" dirty="0">
                <a:solidFill>
                  <a:srgbClr val="77787B"/>
                </a:solidFill>
                <a:latin typeface="Arial"/>
                <a:cs typeface="Arial"/>
              </a:rPr>
              <a:t> </a:t>
            </a:r>
            <a:r>
              <a:rPr sz="2269" b="1" spc="-13" dirty="0">
                <a:solidFill>
                  <a:srgbClr val="77787B"/>
                </a:solidFill>
                <a:latin typeface="Arial"/>
                <a:cs typeface="Arial"/>
              </a:rPr>
              <a:t>attention!</a:t>
            </a:r>
            <a:endParaRPr sz="2269" dirty="0">
              <a:latin typeface="Arial"/>
              <a:cs typeface="Arial"/>
            </a:endParaRPr>
          </a:p>
        </p:txBody>
      </p:sp>
      <p:sp>
        <p:nvSpPr>
          <p:cNvPr id="3" name="object 3"/>
          <p:cNvSpPr txBox="1">
            <a:spLocks noGrp="1"/>
          </p:cNvSpPr>
          <p:nvPr>
            <p:ph type="sldNum" sz="quarter" idx="7"/>
          </p:nvPr>
        </p:nvSpPr>
        <p:spPr>
          <a:xfrm>
            <a:off x="7590230" y="3880418"/>
            <a:ext cx="497738" cy="115416"/>
          </a:xfrm>
          <a:prstGeom prst="rect">
            <a:avLst/>
          </a:prstGeom>
        </p:spPr>
        <p:txBody>
          <a:bodyPr vert="horz" wrap="square" lIns="0" tIns="0" rIns="0" bIns="0" rtlCol="0">
            <a:spAutoFit/>
          </a:bodyPr>
          <a:lstStyle/>
          <a:p>
            <a:pPr marL="50852">
              <a:lnSpc>
                <a:spcPts val="901"/>
              </a:lnSpc>
            </a:pPr>
            <a:fld id="{81D60167-4931-47E6-BA6A-407CBD079E47}" type="slidenum">
              <a:rPr spc="-13" dirty="0"/>
              <a:pPr marL="50852">
                <a:lnSpc>
                  <a:spcPts val="901"/>
                </a:lnSpc>
              </a:pPr>
              <a:t>42</a:t>
            </a:fld>
            <a:r>
              <a:rPr spc="-113" dirty="0"/>
              <a:t> </a:t>
            </a:r>
            <a:r>
              <a:rPr spc="120" dirty="0"/>
              <a:t>/</a:t>
            </a:r>
            <a:r>
              <a:rPr spc="-113" dirty="0"/>
              <a:t> </a:t>
            </a:r>
            <a:r>
              <a:rPr spc="-47" dirty="0"/>
              <a:t>80</a:t>
            </a:r>
          </a:p>
        </p:txBody>
      </p:sp>
    </p:spTree>
  </p:cSld>
  <p:clrMapOvr>
    <a:masterClrMapping/>
  </p:clrMapOvr>
  <p:transition>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694" y="89382"/>
            <a:ext cx="4307205" cy="438251"/>
          </a:xfrm>
        </p:spPr>
        <p:txBody>
          <a:bodyPr wrap="square" lIns="0" tIns="0" rIns="0" bIns="0">
            <a:normAutofit/>
          </a:bodyPr>
          <a:lstStyle/>
          <a:p>
            <a:r>
              <a:rPr lang="fr-CH" dirty="0" err="1"/>
              <a:t>What</a:t>
            </a:r>
            <a:r>
              <a:rPr lang="fr-CH" dirty="0"/>
              <a:t> </a:t>
            </a:r>
            <a:r>
              <a:rPr lang="fr-CH" dirty="0" err="1"/>
              <a:t>we</a:t>
            </a:r>
            <a:r>
              <a:rPr lang="fr-CH" dirty="0"/>
              <a:t> do at LIS</a:t>
            </a:r>
            <a:endParaRPr lang="en-US" dirty="0"/>
          </a:p>
        </p:txBody>
      </p:sp>
      <p:grpSp>
        <p:nvGrpSpPr>
          <p:cNvPr id="3" name="Group 2">
            <a:extLst>
              <a:ext uri="{FF2B5EF4-FFF2-40B4-BE49-F238E27FC236}">
                <a16:creationId xmlns:a16="http://schemas.microsoft.com/office/drawing/2014/main" id="{436FDA11-94E4-4E4D-AE3B-0260F26BCFF3}"/>
              </a:ext>
            </a:extLst>
          </p:cNvPr>
          <p:cNvGrpSpPr/>
          <p:nvPr/>
        </p:nvGrpSpPr>
        <p:grpSpPr>
          <a:xfrm>
            <a:off x="2062277" y="1180144"/>
            <a:ext cx="1748985" cy="1744451"/>
            <a:chOff x="3038119" y="576660"/>
            <a:chExt cx="1999772" cy="1753911"/>
          </a:xfrm>
        </p:grpSpPr>
        <p:grpSp>
          <p:nvGrpSpPr>
            <p:cNvPr id="1042" name="Group 1041"/>
            <p:cNvGrpSpPr/>
            <p:nvPr/>
          </p:nvGrpSpPr>
          <p:grpSpPr>
            <a:xfrm>
              <a:off x="3091271" y="576660"/>
              <a:ext cx="1946620" cy="1753911"/>
              <a:chOff x="4601116" y="1143000"/>
              <a:chExt cx="3857077" cy="3475245"/>
            </a:xfrm>
          </p:grpSpPr>
          <p:sp>
            <p:nvSpPr>
              <p:cNvPr id="73" name="TextBox 72"/>
              <p:cNvSpPr txBox="1"/>
              <p:nvPr/>
            </p:nvSpPr>
            <p:spPr>
              <a:xfrm>
                <a:off x="5882980" y="1941605"/>
                <a:ext cx="1019756" cy="763421"/>
              </a:xfrm>
              <a:prstGeom prst="rect">
                <a:avLst/>
              </a:prstGeom>
              <a:noFill/>
            </p:spPr>
            <p:txBody>
              <a:bodyPr wrap="square" rtlCol="0">
                <a:spAutoFit/>
              </a:bodyPr>
              <a:lstStyle/>
              <a:p>
                <a:r>
                  <a:rPr lang="en-US" b="1" dirty="0">
                    <a:solidFill>
                      <a:srgbClr val="307EA3"/>
                    </a:solidFill>
                    <a:latin typeface="Gotham Book"/>
                  </a:rPr>
                  <a:t>LIS</a:t>
                </a:r>
              </a:p>
            </p:txBody>
          </p:sp>
          <p:grpSp>
            <p:nvGrpSpPr>
              <p:cNvPr id="19" name="Group 18"/>
              <p:cNvGrpSpPr/>
              <p:nvPr/>
            </p:nvGrpSpPr>
            <p:grpSpPr>
              <a:xfrm>
                <a:off x="4601116" y="1143000"/>
                <a:ext cx="3857077" cy="3475245"/>
                <a:chOff x="4625116" y="1232523"/>
                <a:chExt cx="3635481" cy="3137488"/>
              </a:xfrm>
            </p:grpSpPr>
            <p:grpSp>
              <p:nvGrpSpPr>
                <p:cNvPr id="4" name="Group 3"/>
                <p:cNvGrpSpPr/>
                <p:nvPr/>
              </p:nvGrpSpPr>
              <p:grpSpPr>
                <a:xfrm>
                  <a:off x="5067300" y="1232523"/>
                  <a:ext cx="2590800" cy="1862254"/>
                  <a:chOff x="914400" y="1382751"/>
                  <a:chExt cx="2057400" cy="1600200"/>
                </a:xfrm>
              </p:grpSpPr>
              <p:sp>
                <p:nvSpPr>
                  <p:cNvPr id="26" name="AutoShape 8"/>
                  <p:cNvSpPr>
                    <a:spLocks noChangeArrowheads="1"/>
                  </p:cNvSpPr>
                  <p:nvPr/>
                </p:nvSpPr>
                <p:spPr bwMode="auto">
                  <a:xfrm>
                    <a:off x="914400" y="1382751"/>
                    <a:ext cx="171450" cy="326801"/>
                  </a:xfrm>
                  <a:prstGeom prst="octagon">
                    <a:avLst>
                      <a:gd name="adj" fmla="val 29287"/>
                    </a:avLst>
                  </a:prstGeom>
                  <a:solidFill>
                    <a:srgbClr val="FFFFFF"/>
                  </a:solidFill>
                  <a:ln w="25400">
                    <a:solidFill>
                      <a:srgbClr val="000000"/>
                    </a:solidFill>
                    <a:miter lim="800000"/>
                    <a:headEnd/>
                    <a:tailEnd/>
                  </a:ln>
                </p:spPr>
                <p:txBody>
                  <a:bodyPr/>
                  <a:lstStyle/>
                  <a:p>
                    <a:endParaRPr lang="en-US">
                      <a:solidFill>
                        <a:prstClr val="black"/>
                      </a:solidFill>
                      <a:latin typeface="Gotham Book"/>
                    </a:endParaRPr>
                  </a:p>
                </p:txBody>
              </p:sp>
              <p:sp>
                <p:nvSpPr>
                  <p:cNvPr id="27" name="AutoShape 9"/>
                  <p:cNvSpPr>
                    <a:spLocks noChangeArrowheads="1"/>
                  </p:cNvSpPr>
                  <p:nvPr/>
                </p:nvSpPr>
                <p:spPr bwMode="auto">
                  <a:xfrm>
                    <a:off x="1685925" y="1382751"/>
                    <a:ext cx="342900" cy="297220"/>
                  </a:xfrm>
                  <a:prstGeom prst="plus">
                    <a:avLst>
                      <a:gd name="adj" fmla="val 25000"/>
                    </a:avLst>
                  </a:prstGeom>
                  <a:solidFill>
                    <a:srgbClr val="FFFFFF"/>
                  </a:solidFill>
                  <a:ln w="25400">
                    <a:solidFill>
                      <a:srgbClr val="000000"/>
                    </a:solidFill>
                    <a:miter lim="800000"/>
                    <a:headEnd/>
                    <a:tailEnd/>
                  </a:ln>
                </p:spPr>
                <p:txBody>
                  <a:bodyPr/>
                  <a:lstStyle/>
                  <a:p>
                    <a:endParaRPr lang="en-US">
                      <a:solidFill>
                        <a:prstClr val="black"/>
                      </a:solidFill>
                      <a:latin typeface="Gotham Book"/>
                    </a:endParaRPr>
                  </a:p>
                </p:txBody>
              </p:sp>
              <p:sp>
                <p:nvSpPr>
                  <p:cNvPr id="28" name="AutoShape 10"/>
                  <p:cNvSpPr>
                    <a:spLocks noChangeArrowheads="1"/>
                  </p:cNvSpPr>
                  <p:nvPr/>
                </p:nvSpPr>
                <p:spPr bwMode="auto">
                  <a:xfrm>
                    <a:off x="2586038" y="1382751"/>
                    <a:ext cx="342900" cy="326801"/>
                  </a:xfrm>
                  <a:prstGeom prst="diamond">
                    <a:avLst/>
                  </a:prstGeom>
                  <a:solidFill>
                    <a:srgbClr val="FFFFFF"/>
                  </a:solidFill>
                  <a:ln w="25400">
                    <a:solidFill>
                      <a:srgbClr val="000000"/>
                    </a:solidFill>
                    <a:miter lim="800000"/>
                    <a:headEnd/>
                    <a:tailEnd/>
                  </a:ln>
                </p:spPr>
                <p:txBody>
                  <a:bodyPr/>
                  <a:lstStyle/>
                  <a:p>
                    <a:endParaRPr lang="en-US">
                      <a:solidFill>
                        <a:prstClr val="black"/>
                      </a:solidFill>
                      <a:latin typeface="Gotham Book"/>
                    </a:endParaRPr>
                  </a:p>
                </p:txBody>
              </p:sp>
              <p:sp>
                <p:nvSpPr>
                  <p:cNvPr id="29" name="AutoShape 11"/>
                  <p:cNvSpPr>
                    <a:spLocks noChangeArrowheads="1"/>
                  </p:cNvSpPr>
                  <p:nvPr/>
                </p:nvSpPr>
                <p:spPr bwMode="auto">
                  <a:xfrm>
                    <a:off x="2200275" y="1412332"/>
                    <a:ext cx="257175" cy="17842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6 w 21600"/>
                      <a:gd name="T25" fmla="*/ 3183 h 21600"/>
                      <a:gd name="T26" fmla="*/ 18434 w 21600"/>
                      <a:gd name="T27" fmla="*/ 1841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FF"/>
                  </a:solidFill>
                  <a:ln w="25400">
                    <a:solidFill>
                      <a:srgbClr val="000000"/>
                    </a:solidFill>
                    <a:round/>
                    <a:headEnd/>
                    <a:tailEnd/>
                  </a:ln>
                </p:spPr>
                <p:txBody>
                  <a:bodyPr/>
                  <a:lstStyle/>
                  <a:p>
                    <a:endParaRPr lang="en-US">
                      <a:solidFill>
                        <a:prstClr val="black"/>
                      </a:solidFill>
                      <a:latin typeface="Gotham Book"/>
                    </a:endParaRPr>
                  </a:p>
                </p:txBody>
              </p:sp>
              <p:sp>
                <p:nvSpPr>
                  <p:cNvPr id="30" name="Oval 12"/>
                  <p:cNvSpPr>
                    <a:spLocks noChangeArrowheads="1"/>
                  </p:cNvSpPr>
                  <p:nvPr/>
                </p:nvSpPr>
                <p:spPr bwMode="auto">
                  <a:xfrm>
                    <a:off x="1214438" y="1412332"/>
                    <a:ext cx="342900" cy="237588"/>
                  </a:xfrm>
                  <a:prstGeom prst="ellipse">
                    <a:avLst/>
                  </a:prstGeom>
                  <a:solidFill>
                    <a:srgbClr val="FFFFFF"/>
                  </a:solidFill>
                  <a:ln w="25400">
                    <a:solidFill>
                      <a:srgbClr val="000000"/>
                    </a:solidFill>
                    <a:round/>
                    <a:headEnd/>
                    <a:tailEnd/>
                  </a:ln>
                </p:spPr>
                <p:txBody>
                  <a:bodyPr/>
                  <a:lstStyle/>
                  <a:p>
                    <a:endParaRPr lang="en-US">
                      <a:solidFill>
                        <a:prstClr val="black"/>
                      </a:solidFill>
                      <a:latin typeface="Gotham Book"/>
                    </a:endParaRPr>
                  </a:p>
                </p:txBody>
              </p:sp>
              <p:sp>
                <p:nvSpPr>
                  <p:cNvPr id="31" name="Rectangle 13"/>
                  <p:cNvSpPr>
                    <a:spLocks noChangeArrowheads="1"/>
                  </p:cNvSpPr>
                  <p:nvPr/>
                </p:nvSpPr>
                <p:spPr bwMode="auto">
                  <a:xfrm>
                    <a:off x="914400" y="2610466"/>
                    <a:ext cx="342900" cy="372485"/>
                  </a:xfrm>
                  <a:prstGeom prst="rect">
                    <a:avLst/>
                  </a:prstGeom>
                  <a:solidFill>
                    <a:srgbClr val="FFFFFF"/>
                  </a:solidFill>
                  <a:ln w="22225">
                    <a:solidFill>
                      <a:srgbClr val="000000"/>
                    </a:solidFill>
                    <a:miter lim="800000"/>
                    <a:headEnd/>
                    <a:tailEnd/>
                  </a:ln>
                </p:spPr>
                <p:txBody>
                  <a:bodyPr/>
                  <a:lstStyle/>
                  <a:p>
                    <a:endParaRPr lang="en-US">
                      <a:solidFill>
                        <a:prstClr val="black"/>
                      </a:solidFill>
                      <a:latin typeface="Gotham Book"/>
                    </a:endParaRPr>
                  </a:p>
                </p:txBody>
              </p:sp>
              <p:sp>
                <p:nvSpPr>
                  <p:cNvPr id="32" name="Rectangle 14"/>
                  <p:cNvSpPr>
                    <a:spLocks noChangeArrowheads="1"/>
                  </p:cNvSpPr>
                  <p:nvPr/>
                </p:nvSpPr>
                <p:spPr bwMode="auto">
                  <a:xfrm>
                    <a:off x="1343025" y="2610466"/>
                    <a:ext cx="342900" cy="372485"/>
                  </a:xfrm>
                  <a:prstGeom prst="rect">
                    <a:avLst/>
                  </a:prstGeom>
                  <a:solidFill>
                    <a:srgbClr val="FFFFFF"/>
                  </a:solidFill>
                  <a:ln w="22225">
                    <a:solidFill>
                      <a:srgbClr val="000000"/>
                    </a:solidFill>
                    <a:miter lim="800000"/>
                    <a:headEnd/>
                    <a:tailEnd/>
                  </a:ln>
                </p:spPr>
                <p:txBody>
                  <a:bodyPr/>
                  <a:lstStyle/>
                  <a:p>
                    <a:endParaRPr lang="en-US">
                      <a:solidFill>
                        <a:prstClr val="black"/>
                      </a:solidFill>
                      <a:latin typeface="Gotham Book"/>
                    </a:endParaRPr>
                  </a:p>
                </p:txBody>
              </p:sp>
              <p:sp>
                <p:nvSpPr>
                  <p:cNvPr id="33" name="Rectangle 15"/>
                  <p:cNvSpPr>
                    <a:spLocks noChangeArrowheads="1"/>
                  </p:cNvSpPr>
                  <p:nvPr/>
                </p:nvSpPr>
                <p:spPr bwMode="auto">
                  <a:xfrm>
                    <a:off x="1771650" y="2610466"/>
                    <a:ext cx="342900" cy="372485"/>
                  </a:xfrm>
                  <a:prstGeom prst="rect">
                    <a:avLst/>
                  </a:prstGeom>
                  <a:solidFill>
                    <a:srgbClr val="FFFFFF"/>
                  </a:solidFill>
                  <a:ln w="22225">
                    <a:solidFill>
                      <a:srgbClr val="000000"/>
                    </a:solidFill>
                    <a:miter lim="800000"/>
                    <a:headEnd/>
                    <a:tailEnd/>
                  </a:ln>
                </p:spPr>
                <p:txBody>
                  <a:bodyPr/>
                  <a:lstStyle/>
                  <a:p>
                    <a:endParaRPr lang="en-US">
                      <a:solidFill>
                        <a:prstClr val="black"/>
                      </a:solidFill>
                      <a:latin typeface="Gotham Book"/>
                    </a:endParaRPr>
                  </a:p>
                </p:txBody>
              </p:sp>
              <p:sp>
                <p:nvSpPr>
                  <p:cNvPr id="34" name="Rectangle 16"/>
                  <p:cNvSpPr>
                    <a:spLocks noChangeArrowheads="1"/>
                  </p:cNvSpPr>
                  <p:nvPr/>
                </p:nvSpPr>
                <p:spPr bwMode="auto">
                  <a:xfrm>
                    <a:off x="2200275" y="2610466"/>
                    <a:ext cx="342900" cy="372485"/>
                  </a:xfrm>
                  <a:prstGeom prst="rect">
                    <a:avLst/>
                  </a:prstGeom>
                  <a:solidFill>
                    <a:srgbClr val="FFFFFF"/>
                  </a:solidFill>
                  <a:ln w="22225">
                    <a:solidFill>
                      <a:srgbClr val="000000"/>
                    </a:solidFill>
                    <a:miter lim="800000"/>
                    <a:headEnd/>
                    <a:tailEnd/>
                  </a:ln>
                </p:spPr>
                <p:txBody>
                  <a:bodyPr/>
                  <a:lstStyle/>
                  <a:p>
                    <a:endParaRPr lang="en-US">
                      <a:solidFill>
                        <a:prstClr val="black"/>
                      </a:solidFill>
                      <a:latin typeface="Gotham Book"/>
                    </a:endParaRPr>
                  </a:p>
                </p:txBody>
              </p:sp>
              <p:sp>
                <p:nvSpPr>
                  <p:cNvPr id="35" name="Rectangle 17"/>
                  <p:cNvSpPr>
                    <a:spLocks noChangeArrowheads="1"/>
                  </p:cNvSpPr>
                  <p:nvPr/>
                </p:nvSpPr>
                <p:spPr bwMode="auto">
                  <a:xfrm>
                    <a:off x="2628900" y="2610466"/>
                    <a:ext cx="342900" cy="372485"/>
                  </a:xfrm>
                  <a:prstGeom prst="rect">
                    <a:avLst/>
                  </a:prstGeom>
                  <a:solidFill>
                    <a:srgbClr val="FFFFFF"/>
                  </a:solidFill>
                  <a:ln w="22225">
                    <a:solidFill>
                      <a:srgbClr val="000000"/>
                    </a:solidFill>
                    <a:miter lim="800000"/>
                    <a:headEnd/>
                    <a:tailEnd/>
                  </a:ln>
                </p:spPr>
                <p:txBody>
                  <a:bodyPr/>
                  <a:lstStyle/>
                  <a:p>
                    <a:endParaRPr lang="en-US">
                      <a:solidFill>
                        <a:prstClr val="black"/>
                      </a:solidFill>
                      <a:latin typeface="Gotham Book"/>
                    </a:endParaRPr>
                  </a:p>
                </p:txBody>
              </p:sp>
              <p:sp>
                <p:nvSpPr>
                  <p:cNvPr id="36" name="Line 18"/>
                  <p:cNvSpPr>
                    <a:spLocks noChangeShapeType="1"/>
                  </p:cNvSpPr>
                  <p:nvPr/>
                </p:nvSpPr>
                <p:spPr bwMode="auto">
                  <a:xfrm>
                    <a:off x="1085850" y="1768715"/>
                    <a:ext cx="385763" cy="416014"/>
                  </a:xfrm>
                  <a:prstGeom prst="line">
                    <a:avLst/>
                  </a:prstGeom>
                  <a:noFill/>
                  <a:ln w="22225">
                    <a:solidFill>
                      <a:schemeClr val="tx1"/>
                    </a:solidFill>
                    <a:round/>
                    <a:headEnd/>
                    <a:tailEnd type="triangle" w="med" len="med"/>
                  </a:ln>
                </p:spPr>
                <p:txBody>
                  <a:bodyPr/>
                  <a:lstStyle/>
                  <a:p>
                    <a:endParaRPr lang="en-US">
                      <a:solidFill>
                        <a:prstClr val="black"/>
                      </a:solidFill>
                      <a:latin typeface="Gotham Book"/>
                    </a:endParaRPr>
                  </a:p>
                </p:txBody>
              </p:sp>
              <p:sp>
                <p:nvSpPr>
                  <p:cNvPr id="37" name="Line 19"/>
                  <p:cNvSpPr>
                    <a:spLocks noChangeShapeType="1"/>
                  </p:cNvSpPr>
                  <p:nvPr/>
                </p:nvSpPr>
                <p:spPr bwMode="auto">
                  <a:xfrm>
                    <a:off x="1471613" y="1768715"/>
                    <a:ext cx="171450" cy="416014"/>
                  </a:xfrm>
                  <a:prstGeom prst="line">
                    <a:avLst/>
                  </a:prstGeom>
                  <a:noFill/>
                  <a:ln w="22225">
                    <a:solidFill>
                      <a:schemeClr val="tx1"/>
                    </a:solidFill>
                    <a:round/>
                    <a:headEnd/>
                    <a:tailEnd type="triangle" w="med" len="med"/>
                  </a:ln>
                </p:spPr>
                <p:txBody>
                  <a:bodyPr/>
                  <a:lstStyle/>
                  <a:p>
                    <a:endParaRPr lang="en-US">
                      <a:solidFill>
                        <a:prstClr val="black"/>
                      </a:solidFill>
                      <a:latin typeface="Gotham Book"/>
                    </a:endParaRPr>
                  </a:p>
                </p:txBody>
              </p:sp>
              <p:sp>
                <p:nvSpPr>
                  <p:cNvPr id="38" name="Line 20"/>
                  <p:cNvSpPr>
                    <a:spLocks noChangeShapeType="1"/>
                  </p:cNvSpPr>
                  <p:nvPr/>
                </p:nvSpPr>
                <p:spPr bwMode="auto">
                  <a:xfrm>
                    <a:off x="1857375" y="1768715"/>
                    <a:ext cx="0" cy="416014"/>
                  </a:xfrm>
                  <a:prstGeom prst="line">
                    <a:avLst/>
                  </a:prstGeom>
                  <a:noFill/>
                  <a:ln w="22225">
                    <a:solidFill>
                      <a:schemeClr val="tx1"/>
                    </a:solidFill>
                    <a:round/>
                    <a:headEnd/>
                    <a:tailEnd type="triangle" w="med" len="med"/>
                  </a:ln>
                </p:spPr>
                <p:txBody>
                  <a:bodyPr/>
                  <a:lstStyle/>
                  <a:p>
                    <a:endParaRPr lang="en-US">
                      <a:solidFill>
                        <a:prstClr val="black"/>
                      </a:solidFill>
                      <a:latin typeface="Gotham Book"/>
                    </a:endParaRPr>
                  </a:p>
                </p:txBody>
              </p:sp>
              <p:sp>
                <p:nvSpPr>
                  <p:cNvPr id="39" name="Line 21"/>
                  <p:cNvSpPr>
                    <a:spLocks noChangeShapeType="1"/>
                  </p:cNvSpPr>
                  <p:nvPr/>
                </p:nvSpPr>
                <p:spPr bwMode="auto">
                  <a:xfrm flipH="1">
                    <a:off x="2071688" y="1768715"/>
                    <a:ext cx="257175" cy="416014"/>
                  </a:xfrm>
                  <a:prstGeom prst="line">
                    <a:avLst/>
                  </a:prstGeom>
                  <a:noFill/>
                  <a:ln w="22225">
                    <a:solidFill>
                      <a:schemeClr val="tx1"/>
                    </a:solidFill>
                    <a:round/>
                    <a:headEnd/>
                    <a:tailEnd type="triangle" w="med" len="med"/>
                  </a:ln>
                </p:spPr>
                <p:txBody>
                  <a:bodyPr/>
                  <a:lstStyle/>
                  <a:p>
                    <a:endParaRPr lang="en-US">
                      <a:solidFill>
                        <a:prstClr val="black"/>
                      </a:solidFill>
                      <a:latin typeface="Gotham Book"/>
                    </a:endParaRPr>
                  </a:p>
                </p:txBody>
              </p:sp>
              <p:sp>
                <p:nvSpPr>
                  <p:cNvPr id="40" name="Line 22"/>
                  <p:cNvSpPr>
                    <a:spLocks noChangeShapeType="1"/>
                  </p:cNvSpPr>
                  <p:nvPr/>
                </p:nvSpPr>
                <p:spPr bwMode="auto">
                  <a:xfrm flipH="1">
                    <a:off x="2286000" y="1768715"/>
                    <a:ext cx="385763" cy="416014"/>
                  </a:xfrm>
                  <a:prstGeom prst="line">
                    <a:avLst/>
                  </a:prstGeom>
                  <a:noFill/>
                  <a:ln w="22225">
                    <a:solidFill>
                      <a:schemeClr val="tx1"/>
                    </a:solidFill>
                    <a:round/>
                    <a:headEnd/>
                    <a:tailEnd type="triangle" w="med" len="med"/>
                  </a:ln>
                </p:spPr>
                <p:txBody>
                  <a:bodyPr/>
                  <a:lstStyle/>
                  <a:p>
                    <a:endParaRPr lang="en-US">
                      <a:solidFill>
                        <a:prstClr val="black"/>
                      </a:solidFill>
                      <a:latin typeface="Gotham Book"/>
                    </a:endParaRPr>
                  </a:p>
                </p:txBody>
              </p:sp>
              <p:sp>
                <p:nvSpPr>
                  <p:cNvPr id="41" name="Line 23"/>
                  <p:cNvSpPr>
                    <a:spLocks noChangeShapeType="1"/>
                  </p:cNvSpPr>
                  <p:nvPr/>
                </p:nvSpPr>
                <p:spPr bwMode="auto">
                  <a:xfrm flipH="1">
                    <a:off x="1126108" y="2425316"/>
                    <a:ext cx="342900" cy="118794"/>
                  </a:xfrm>
                  <a:prstGeom prst="line">
                    <a:avLst/>
                  </a:prstGeom>
                  <a:noFill/>
                  <a:ln w="19050">
                    <a:solidFill>
                      <a:schemeClr val="tx1"/>
                    </a:solidFill>
                    <a:round/>
                    <a:headEnd/>
                    <a:tailEnd type="triangle" w="med" len="med"/>
                  </a:ln>
                </p:spPr>
                <p:txBody>
                  <a:bodyPr/>
                  <a:lstStyle/>
                  <a:p>
                    <a:endParaRPr lang="en-US">
                      <a:solidFill>
                        <a:prstClr val="black"/>
                      </a:solidFill>
                      <a:latin typeface="Gotham Book"/>
                    </a:endParaRPr>
                  </a:p>
                </p:txBody>
              </p:sp>
              <p:sp>
                <p:nvSpPr>
                  <p:cNvPr id="42" name="Line 24"/>
                  <p:cNvSpPr>
                    <a:spLocks noChangeShapeType="1"/>
                  </p:cNvSpPr>
                  <p:nvPr/>
                </p:nvSpPr>
                <p:spPr bwMode="auto">
                  <a:xfrm flipH="1">
                    <a:off x="1554732" y="2425316"/>
                    <a:ext cx="85725" cy="118794"/>
                  </a:xfrm>
                  <a:prstGeom prst="line">
                    <a:avLst/>
                  </a:prstGeom>
                  <a:noFill/>
                  <a:ln w="19050">
                    <a:solidFill>
                      <a:schemeClr val="tx1"/>
                    </a:solidFill>
                    <a:round/>
                    <a:headEnd/>
                    <a:tailEnd type="triangle" w="med" len="med"/>
                  </a:ln>
                </p:spPr>
                <p:txBody>
                  <a:bodyPr/>
                  <a:lstStyle/>
                  <a:p>
                    <a:endParaRPr lang="en-US">
                      <a:solidFill>
                        <a:prstClr val="black"/>
                      </a:solidFill>
                      <a:latin typeface="Gotham Book"/>
                    </a:endParaRPr>
                  </a:p>
                </p:txBody>
              </p:sp>
              <p:sp>
                <p:nvSpPr>
                  <p:cNvPr id="43" name="Line 25"/>
                  <p:cNvSpPr>
                    <a:spLocks noChangeShapeType="1"/>
                  </p:cNvSpPr>
                  <p:nvPr/>
                </p:nvSpPr>
                <p:spPr bwMode="auto">
                  <a:xfrm>
                    <a:off x="1854770" y="2425316"/>
                    <a:ext cx="42863" cy="118794"/>
                  </a:xfrm>
                  <a:prstGeom prst="line">
                    <a:avLst/>
                  </a:prstGeom>
                  <a:noFill/>
                  <a:ln w="19050">
                    <a:solidFill>
                      <a:schemeClr val="tx1"/>
                    </a:solidFill>
                    <a:round/>
                    <a:headEnd/>
                    <a:tailEnd type="triangle" w="med" len="med"/>
                  </a:ln>
                </p:spPr>
                <p:txBody>
                  <a:bodyPr/>
                  <a:lstStyle/>
                  <a:p>
                    <a:endParaRPr lang="en-US">
                      <a:solidFill>
                        <a:prstClr val="black"/>
                      </a:solidFill>
                      <a:latin typeface="Gotham Book"/>
                    </a:endParaRPr>
                  </a:p>
                </p:txBody>
              </p:sp>
              <p:sp>
                <p:nvSpPr>
                  <p:cNvPr id="44" name="Line 26"/>
                  <p:cNvSpPr>
                    <a:spLocks noChangeShapeType="1"/>
                  </p:cNvSpPr>
                  <p:nvPr/>
                </p:nvSpPr>
                <p:spPr bwMode="auto">
                  <a:xfrm>
                    <a:off x="2069082" y="2425316"/>
                    <a:ext cx="257175" cy="118794"/>
                  </a:xfrm>
                  <a:prstGeom prst="line">
                    <a:avLst/>
                  </a:prstGeom>
                  <a:noFill/>
                  <a:ln w="19050">
                    <a:solidFill>
                      <a:schemeClr val="tx1"/>
                    </a:solidFill>
                    <a:round/>
                    <a:headEnd/>
                    <a:tailEnd type="triangle" w="med" len="med"/>
                  </a:ln>
                </p:spPr>
                <p:txBody>
                  <a:bodyPr/>
                  <a:lstStyle/>
                  <a:p>
                    <a:endParaRPr lang="en-US">
                      <a:solidFill>
                        <a:prstClr val="black"/>
                      </a:solidFill>
                      <a:latin typeface="Gotham Book"/>
                    </a:endParaRPr>
                  </a:p>
                </p:txBody>
              </p:sp>
              <p:sp>
                <p:nvSpPr>
                  <p:cNvPr id="45" name="Line 27"/>
                  <p:cNvSpPr>
                    <a:spLocks noChangeShapeType="1"/>
                  </p:cNvSpPr>
                  <p:nvPr/>
                </p:nvSpPr>
                <p:spPr bwMode="auto">
                  <a:xfrm>
                    <a:off x="2240532" y="2425316"/>
                    <a:ext cx="557213" cy="118794"/>
                  </a:xfrm>
                  <a:prstGeom prst="line">
                    <a:avLst/>
                  </a:prstGeom>
                  <a:noFill/>
                  <a:ln w="19050">
                    <a:solidFill>
                      <a:schemeClr val="tx1"/>
                    </a:solidFill>
                    <a:round/>
                    <a:headEnd/>
                    <a:tailEnd type="triangle" w="med" len="med"/>
                  </a:ln>
                </p:spPr>
                <p:txBody>
                  <a:bodyPr/>
                  <a:lstStyle/>
                  <a:p>
                    <a:endParaRPr lang="en-US">
                      <a:solidFill>
                        <a:prstClr val="black"/>
                      </a:solidFill>
                      <a:latin typeface="Gotham Book"/>
                    </a:endParaRPr>
                  </a:p>
                </p:txBody>
              </p:sp>
            </p:grpSp>
            <p:sp>
              <p:nvSpPr>
                <p:cNvPr id="24" name="TextBox 23"/>
                <p:cNvSpPr txBox="1"/>
                <p:nvPr/>
              </p:nvSpPr>
              <p:spPr>
                <a:xfrm>
                  <a:off x="4625116" y="3428972"/>
                  <a:ext cx="3635481" cy="941039"/>
                </a:xfrm>
                <a:prstGeom prst="rect">
                  <a:avLst/>
                </a:prstGeom>
                <a:noFill/>
              </p:spPr>
              <p:txBody>
                <a:bodyPr wrap="square" rtlCol="0">
                  <a:spAutoFit/>
                </a:bodyPr>
                <a:lstStyle/>
                <a:p>
                  <a:r>
                    <a:rPr lang="fr-CH" sz="1400" b="1" dirty="0">
                      <a:solidFill>
                        <a:prstClr val="black">
                          <a:lumMod val="85000"/>
                          <a:lumOff val="15000"/>
                        </a:prstClr>
                      </a:solidFill>
                      <a:latin typeface="Gotham Bold"/>
                    </a:rPr>
                    <a:t>2.  Data</a:t>
                  </a:r>
                </a:p>
                <a:p>
                  <a:r>
                    <a:rPr lang="fr-CH" sz="1400" b="1" dirty="0">
                      <a:solidFill>
                        <a:prstClr val="black">
                          <a:lumMod val="85000"/>
                          <a:lumOff val="15000"/>
                        </a:prstClr>
                      </a:solidFill>
                      <a:latin typeface="Gotham Bold"/>
                    </a:rPr>
                    <a:t>     harmonisation</a:t>
                  </a:r>
                  <a:endParaRPr lang="en-US" sz="1400" b="1" dirty="0">
                    <a:solidFill>
                      <a:prstClr val="black">
                        <a:lumMod val="85000"/>
                        <a:lumOff val="15000"/>
                      </a:prstClr>
                    </a:solidFill>
                    <a:latin typeface="Gotham Bold"/>
                  </a:endParaRPr>
                </a:p>
              </p:txBody>
            </p:sp>
          </p:grpSp>
        </p:grpSp>
        <p:sp>
          <p:nvSpPr>
            <p:cNvPr id="61" name="Content Placeholder 2"/>
            <p:cNvSpPr txBox="1">
              <a:spLocks/>
            </p:cNvSpPr>
            <p:nvPr/>
          </p:nvSpPr>
          <p:spPr>
            <a:xfrm>
              <a:off x="3038119" y="692032"/>
              <a:ext cx="1192173" cy="269200"/>
            </a:xfrm>
            <a:prstGeom prst="rect">
              <a:avLst/>
            </a:prstGeom>
          </p:spPr>
          <p:txBody>
            <a:bodyPr vert="horz" lIns="46149" tIns="23074" rIns="46149" bIns="23074" rtlCol="0">
              <a:normAutofit/>
            </a:bodyPr>
            <a:lstStyle/>
            <a:p>
              <a:pPr marL="407776" lvl="1" indent="-177051">
                <a:spcBef>
                  <a:spcPct val="20000"/>
                </a:spcBef>
                <a:buClr>
                  <a:srgbClr val="CBCED4">
                    <a:lumMod val="50000"/>
                  </a:srgbClr>
                </a:buClr>
                <a:buFont typeface="Wingdings" pitchFamily="2" charset="2"/>
                <a:buChar char="Ø"/>
                <a:defRPr/>
              </a:pPr>
              <a:endParaRPr lang="en-US" sz="1009" i="1" dirty="0">
                <a:solidFill>
                  <a:srgbClr val="818A8F"/>
                </a:solidFill>
                <a:latin typeface="Gotham Bold"/>
                <a:ea typeface="+mj-ea"/>
              </a:endParaRPr>
            </a:p>
          </p:txBody>
        </p:sp>
        <p:sp>
          <p:nvSpPr>
            <p:cNvPr id="62" name="Content Placeholder 2"/>
            <p:cNvSpPr txBox="1">
              <a:spLocks/>
            </p:cNvSpPr>
            <p:nvPr/>
          </p:nvSpPr>
          <p:spPr>
            <a:xfrm>
              <a:off x="3191946" y="768945"/>
              <a:ext cx="1845945" cy="322824"/>
            </a:xfrm>
            <a:prstGeom prst="rect">
              <a:avLst/>
            </a:prstGeom>
          </p:spPr>
          <p:txBody>
            <a:bodyPr vert="horz" lIns="46149" tIns="23074" rIns="46149" bIns="23074" rtlCol="0">
              <a:noAutofit/>
            </a:bodyPr>
            <a:lstStyle/>
            <a:p>
              <a:pPr marL="224316" indent="-224316">
                <a:spcBef>
                  <a:spcPct val="20000"/>
                </a:spcBef>
                <a:buClr>
                  <a:srgbClr val="CBCED4">
                    <a:lumMod val="50000"/>
                  </a:srgbClr>
                </a:buClr>
                <a:buSzPct val="66000"/>
                <a:buFont typeface="Wingdings" pitchFamily="2" charset="2"/>
                <a:buChar char="q"/>
                <a:defRPr/>
              </a:pPr>
              <a:endParaRPr lang="en-US" sz="403" dirty="0">
                <a:solidFill>
                  <a:srgbClr val="818A8F"/>
                </a:solidFill>
                <a:latin typeface="Gotham Bold"/>
              </a:endParaRPr>
            </a:p>
          </p:txBody>
        </p:sp>
      </p:grpSp>
      <p:grpSp>
        <p:nvGrpSpPr>
          <p:cNvPr id="1038" name="Group 1037"/>
          <p:cNvGrpSpPr/>
          <p:nvPr/>
        </p:nvGrpSpPr>
        <p:grpSpPr>
          <a:xfrm>
            <a:off x="4098959" y="1216115"/>
            <a:ext cx="1892523" cy="1708480"/>
            <a:chOff x="530386" y="3962400"/>
            <a:chExt cx="3859231" cy="3610893"/>
          </a:xfrm>
        </p:grpSpPr>
        <p:sp>
          <p:nvSpPr>
            <p:cNvPr id="94" name="Rectangular Callout 93"/>
            <p:cNvSpPr/>
            <p:nvPr/>
          </p:nvSpPr>
          <p:spPr>
            <a:xfrm>
              <a:off x="1903842" y="3962400"/>
              <a:ext cx="2485775" cy="1981200"/>
            </a:xfrm>
            <a:prstGeom prst="wedgeRectCallout">
              <a:avLst>
                <a:gd name="adj1" fmla="val -62553"/>
                <a:gd name="adj2" fmla="val 1829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Gotham Book"/>
              </a:endParaRPr>
            </a:p>
          </p:txBody>
        </p:sp>
        <p:sp>
          <p:nvSpPr>
            <p:cNvPr id="74" name="TextBox 73"/>
            <p:cNvSpPr txBox="1"/>
            <p:nvPr/>
          </p:nvSpPr>
          <p:spPr>
            <a:xfrm>
              <a:off x="931733" y="6467461"/>
              <a:ext cx="3098126" cy="1105832"/>
            </a:xfrm>
            <a:prstGeom prst="rect">
              <a:avLst/>
            </a:prstGeom>
            <a:noFill/>
          </p:spPr>
          <p:txBody>
            <a:bodyPr wrap="square" rtlCol="0">
              <a:spAutoFit/>
            </a:bodyPr>
            <a:lstStyle/>
            <a:p>
              <a:r>
                <a:rPr lang="fr-CH" sz="1400" b="1" dirty="0">
                  <a:solidFill>
                    <a:prstClr val="black">
                      <a:lumMod val="85000"/>
                      <a:lumOff val="15000"/>
                    </a:prstClr>
                  </a:solidFill>
                  <a:latin typeface="Gotham Bold"/>
                </a:rPr>
                <a:t>3. Data    </a:t>
              </a:r>
            </a:p>
            <a:p>
              <a:r>
                <a:rPr lang="fr-CH" sz="1400" b="1" dirty="0">
                  <a:solidFill>
                    <a:prstClr val="black">
                      <a:lumMod val="85000"/>
                      <a:lumOff val="15000"/>
                    </a:prstClr>
                  </a:solidFill>
                  <a:latin typeface="Gotham Bold"/>
                </a:rPr>
                <a:t>    </a:t>
              </a:r>
              <a:r>
                <a:rPr lang="fr-CH" sz="1400" b="1" dirty="0" err="1">
                  <a:solidFill>
                    <a:prstClr val="black">
                      <a:lumMod val="85000"/>
                      <a:lumOff val="15000"/>
                    </a:prstClr>
                  </a:solidFill>
                  <a:latin typeface="Gotham Bold"/>
                </a:rPr>
                <a:t>dissemination</a:t>
              </a:r>
              <a:endParaRPr lang="en-US" sz="1400" b="1" dirty="0">
                <a:solidFill>
                  <a:prstClr val="black">
                    <a:lumMod val="85000"/>
                    <a:lumOff val="15000"/>
                  </a:prstClr>
                </a:solidFill>
                <a:latin typeface="Gotham Bold"/>
              </a:endParaRPr>
            </a:p>
          </p:txBody>
        </p:sp>
        <p:pic>
          <p:nvPicPr>
            <p:cNvPr id="1034" name="Picture 10" descr="Image result for data sharing symb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386" y="4607842"/>
              <a:ext cx="1196226" cy="119622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2183092" y="4004176"/>
              <a:ext cx="1057815" cy="105781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5067" y="4982585"/>
              <a:ext cx="872140" cy="872140"/>
            </a:xfrm>
            <a:prstGeom prst="rect">
              <a:avLst/>
            </a:prstGeom>
            <a:noFill/>
            <a:extLst>
              <a:ext uri="{909E8E84-426E-40DD-AFC4-6F175D3DCCD1}">
                <a14:hiddenFill xmlns:a14="http://schemas.microsoft.com/office/drawing/2010/main">
                  <a:solidFill>
                    <a:srgbClr val="FFFFFF"/>
                  </a:solidFill>
                </a14:hiddenFill>
              </a:ext>
            </a:extLst>
          </p:spPr>
        </p:pic>
        <p:sp>
          <p:nvSpPr>
            <p:cNvPr id="1025" name="TextBox 1024"/>
            <p:cNvSpPr txBox="1"/>
            <p:nvPr/>
          </p:nvSpPr>
          <p:spPr>
            <a:xfrm>
              <a:off x="3373305" y="4366937"/>
              <a:ext cx="850483" cy="552409"/>
            </a:xfrm>
            <a:prstGeom prst="rect">
              <a:avLst/>
            </a:prstGeom>
            <a:noFill/>
          </p:spPr>
          <p:txBody>
            <a:bodyPr wrap="square" rtlCol="0">
              <a:spAutoFit/>
            </a:bodyPr>
            <a:lstStyle/>
            <a:p>
              <a:r>
                <a:rPr lang="en-US" sz="606" b="1" dirty="0">
                  <a:solidFill>
                    <a:prstClr val="black"/>
                  </a:solidFill>
                  <a:latin typeface="Gotham Book"/>
                </a:rPr>
                <a:t>LIS Key Figures</a:t>
              </a:r>
            </a:p>
          </p:txBody>
        </p:sp>
        <p:sp>
          <p:nvSpPr>
            <p:cNvPr id="107" name="TextBox 106"/>
            <p:cNvSpPr txBox="1"/>
            <p:nvPr/>
          </p:nvSpPr>
          <p:spPr>
            <a:xfrm>
              <a:off x="3454365" y="5128050"/>
              <a:ext cx="850483" cy="367681"/>
            </a:xfrm>
            <a:prstGeom prst="rect">
              <a:avLst/>
            </a:prstGeom>
            <a:noFill/>
          </p:spPr>
          <p:txBody>
            <a:bodyPr wrap="square" rtlCol="0">
              <a:spAutoFit/>
            </a:bodyPr>
            <a:lstStyle/>
            <a:p>
              <a:r>
                <a:rPr lang="en-US" sz="606" b="1" dirty="0">
                  <a:solidFill>
                    <a:prstClr val="black"/>
                  </a:solidFill>
                  <a:latin typeface="Gotham Book"/>
                </a:rPr>
                <a:t>LISSY</a:t>
              </a:r>
            </a:p>
          </p:txBody>
        </p:sp>
      </p:grpSp>
      <p:grpSp>
        <p:nvGrpSpPr>
          <p:cNvPr id="1041" name="Group 1040"/>
          <p:cNvGrpSpPr/>
          <p:nvPr/>
        </p:nvGrpSpPr>
        <p:grpSpPr>
          <a:xfrm>
            <a:off x="40378" y="1254915"/>
            <a:ext cx="1917707" cy="1690023"/>
            <a:chOff x="457200" y="1169260"/>
            <a:chExt cx="3942508" cy="3735505"/>
          </a:xfrm>
        </p:grpSpPr>
        <p:pic>
          <p:nvPicPr>
            <p:cNvPr id="1048" name="Picture 24"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2057" y="1290822"/>
              <a:ext cx="1680616" cy="1804234"/>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457200" y="1169260"/>
              <a:ext cx="3942508" cy="3735505"/>
              <a:chOff x="454248" y="1475295"/>
              <a:chExt cx="3580705" cy="3040200"/>
            </a:xfrm>
          </p:grpSpPr>
          <p:sp>
            <p:nvSpPr>
              <p:cNvPr id="58" name="TextBox 57"/>
              <p:cNvSpPr txBox="1"/>
              <p:nvPr/>
            </p:nvSpPr>
            <p:spPr>
              <a:xfrm>
                <a:off x="690840" y="3574269"/>
                <a:ext cx="2614790" cy="941226"/>
              </a:xfrm>
              <a:prstGeom prst="rect">
                <a:avLst/>
              </a:prstGeom>
              <a:noFill/>
            </p:spPr>
            <p:txBody>
              <a:bodyPr wrap="square" rtlCol="0">
                <a:spAutoFit/>
              </a:bodyPr>
              <a:lstStyle/>
              <a:p>
                <a:pPr marL="342900" indent="-342900">
                  <a:buAutoNum type="arabicPeriod"/>
                </a:pPr>
                <a:r>
                  <a:rPr lang="fr-CH" sz="1400" b="1" dirty="0">
                    <a:solidFill>
                      <a:prstClr val="black">
                        <a:lumMod val="85000"/>
                        <a:lumOff val="15000"/>
                      </a:prstClr>
                    </a:solidFill>
                    <a:latin typeface="Gotham Bold"/>
                  </a:rPr>
                  <a:t>Data</a:t>
                </a:r>
              </a:p>
              <a:p>
                <a:r>
                  <a:rPr lang="fr-CH" sz="1400" b="1" dirty="0">
                    <a:solidFill>
                      <a:prstClr val="black">
                        <a:lumMod val="85000"/>
                        <a:lumOff val="15000"/>
                      </a:prstClr>
                    </a:solidFill>
                    <a:latin typeface="Gotham Bold"/>
                  </a:rPr>
                  <a:t>         acquisition</a:t>
                </a:r>
                <a:endParaRPr lang="en-US" sz="1400" b="1" dirty="0">
                  <a:solidFill>
                    <a:prstClr val="black">
                      <a:lumMod val="85000"/>
                      <a:lumOff val="15000"/>
                    </a:prstClr>
                  </a:solidFill>
                  <a:latin typeface="Gotham Bold"/>
                </a:endParaRPr>
              </a:p>
            </p:txBody>
          </p:sp>
          <p:pic>
            <p:nvPicPr>
              <p:cNvPr id="1028" name="Picture 4" descr="https://encrypted-tbn0.gstatic.com/images?q=tbn:ANd9GcR3yrX1QWkP5jf4RHJTBjsbnfAccmEnI9lnJkbtvrNN6btsSUQ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3413" y="1475296"/>
                <a:ext cx="720158" cy="769939"/>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4" descr="https://encrypted-tbn0.gstatic.com/images?q=tbn:ANd9GcR3yrX1QWkP5jf4RHJTBjsbnfAccmEnI9lnJkbtvrNN6btsSUQ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4248" y="2292205"/>
                <a:ext cx="720158" cy="76993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50509" y="2481001"/>
                <a:ext cx="1033092" cy="595590"/>
              </a:xfrm>
              <a:prstGeom prst="rect">
                <a:avLst/>
              </a:prstGeom>
              <a:noFill/>
            </p:spPr>
            <p:txBody>
              <a:bodyPr wrap="square" rtlCol="0">
                <a:spAutoFit/>
              </a:bodyPr>
              <a:lstStyle/>
              <a:p>
                <a:r>
                  <a:rPr lang="en-US" b="1" dirty="0">
                    <a:solidFill>
                      <a:srgbClr val="307EA3"/>
                    </a:solidFill>
                    <a:latin typeface="Gotham Book"/>
                  </a:rPr>
                  <a:t>LIS</a:t>
                </a:r>
              </a:p>
            </p:txBody>
          </p:sp>
          <p:pic>
            <p:nvPicPr>
              <p:cNvPr id="64" name="Picture 4" descr="https://encrypted-tbn0.gstatic.com/images?q=tbn:ANd9GcR3yrX1QWkP5jf4RHJTBjsbnfAccmEnI9lnJkbtvrNN6btsSUQ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14795" y="1475295"/>
                <a:ext cx="720158" cy="769938"/>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4" descr="https://encrypted-tbn0.gstatic.com/images?q=tbn:ANd9GcR3yrX1QWkP5jf4RHJTBjsbnfAccmEnI9lnJkbtvrNN6btsSUQ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05630" y="2292204"/>
                <a:ext cx="720158" cy="769938"/>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a:off x="1067328" y="1947346"/>
                <a:ext cx="386117" cy="274927"/>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V="1">
                <a:off x="1082814" y="2501604"/>
                <a:ext cx="405282" cy="32101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endCxn id="1048" idx="3"/>
              </p:cNvCxnSpPr>
              <p:nvPr/>
            </p:nvCxnSpPr>
            <p:spPr>
              <a:xfrm flipH="1">
                <a:off x="2947767" y="1992960"/>
                <a:ext cx="405095" cy="315472"/>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H="1" flipV="1">
                <a:off x="2960018" y="2486019"/>
                <a:ext cx="432688" cy="33429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3371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75" y="120173"/>
            <a:ext cx="4230291" cy="307658"/>
          </a:xfrm>
          <a:ln>
            <a:noFill/>
          </a:ln>
        </p:spPr>
        <p:txBody>
          <a:bodyPr vert="horz" wrap="square" lIns="46149" tIns="23074" rIns="46149" bIns="23074" rtlCol="0" anchor="t" anchorCtr="0">
            <a:noAutofit/>
          </a:bodyPr>
          <a:lstStyle/>
          <a:p>
            <a:r>
              <a:rPr lang="en-US" sz="1817" dirty="0"/>
              <a:t>Overview of the </a:t>
            </a:r>
            <a:r>
              <a:rPr lang="en-US" sz="1817" i="1" dirty="0"/>
              <a:t>LIS Databases</a:t>
            </a:r>
          </a:p>
        </p:txBody>
      </p:sp>
      <p:sp>
        <p:nvSpPr>
          <p:cNvPr id="3" name="Content Placeholder 2"/>
          <p:cNvSpPr>
            <a:spLocks noGrp="1"/>
          </p:cNvSpPr>
          <p:nvPr>
            <p:ph idx="1"/>
          </p:nvPr>
        </p:nvSpPr>
        <p:spPr>
          <a:xfrm>
            <a:off x="104775" y="663575"/>
            <a:ext cx="5867400" cy="2600802"/>
          </a:xfrm>
        </p:spPr>
        <p:txBody>
          <a:bodyPr>
            <a:normAutofit/>
          </a:bodyPr>
          <a:lstStyle/>
          <a:p>
            <a:pPr marL="22432">
              <a:spcAft>
                <a:spcPts val="606"/>
              </a:spcAft>
              <a:buClr>
                <a:schemeClr val="accent2">
                  <a:lumMod val="50000"/>
                </a:schemeClr>
              </a:buClr>
              <a:buSzPct val="66000"/>
            </a:pPr>
            <a:r>
              <a:rPr lang="en-GB" sz="1200" dirty="0">
                <a:solidFill>
                  <a:schemeClr val="bg1">
                    <a:lumMod val="50000"/>
                  </a:schemeClr>
                </a:solidFill>
                <a:latin typeface="Gotham Bold"/>
              </a:rPr>
              <a:t>Two cross-national harmonised databases that allow international comparative research using micro-data:</a:t>
            </a:r>
          </a:p>
          <a:p>
            <a:pPr marL="397362" lvl="1">
              <a:spcBef>
                <a:spcPts val="151"/>
              </a:spcBef>
              <a:spcAft>
                <a:spcPts val="303"/>
              </a:spcAft>
              <a:buClr>
                <a:schemeClr val="accent2">
                  <a:lumMod val="50000"/>
                </a:schemeClr>
              </a:buClr>
              <a:buSzPct val="66000"/>
              <a:buFont typeface="Wingdings" panose="05000000000000000000" pitchFamily="2" charset="2"/>
              <a:buChar char="Ø"/>
            </a:pPr>
            <a:r>
              <a:rPr lang="en-GB" sz="1200" b="1" dirty="0">
                <a:solidFill>
                  <a:schemeClr val="tx2"/>
                </a:solidFill>
                <a:latin typeface="Gotham Bold"/>
              </a:rPr>
              <a:t> Luxembourg Income Study</a:t>
            </a:r>
            <a:r>
              <a:rPr lang="en-GB" sz="1200" dirty="0">
                <a:solidFill>
                  <a:schemeClr val="tx2"/>
                </a:solidFill>
                <a:latin typeface="Gotham Bold"/>
              </a:rPr>
              <a:t> </a:t>
            </a:r>
            <a:r>
              <a:rPr lang="en-GB" sz="1200" dirty="0">
                <a:solidFill>
                  <a:schemeClr val="bg1">
                    <a:lumMod val="50000"/>
                  </a:schemeClr>
                </a:solidFill>
                <a:latin typeface="Gotham Bold"/>
              </a:rPr>
              <a:t>Database - </a:t>
            </a:r>
            <a:r>
              <a:rPr lang="en-GB" sz="1200" b="1" dirty="0">
                <a:solidFill>
                  <a:schemeClr val="tx2"/>
                </a:solidFill>
                <a:latin typeface="Gotham Bold"/>
              </a:rPr>
              <a:t>LIS</a:t>
            </a:r>
            <a:r>
              <a:rPr lang="en-GB" sz="1200" dirty="0">
                <a:solidFill>
                  <a:schemeClr val="bg1">
                    <a:lumMod val="50000"/>
                  </a:schemeClr>
                </a:solidFill>
                <a:latin typeface="Gotham Bold"/>
              </a:rPr>
              <a:t> (focus on</a:t>
            </a:r>
            <a:r>
              <a:rPr lang="en-GB" sz="1200" b="1" dirty="0">
                <a:solidFill>
                  <a:schemeClr val="bg1">
                    <a:lumMod val="50000"/>
                  </a:schemeClr>
                </a:solidFill>
                <a:latin typeface="Gotham Bold"/>
              </a:rPr>
              <a:t> </a:t>
            </a:r>
            <a:r>
              <a:rPr lang="en-GB" sz="1200" b="1" dirty="0">
                <a:solidFill>
                  <a:schemeClr val="tx2"/>
                </a:solidFill>
                <a:latin typeface="Gotham Bold"/>
              </a:rPr>
              <a:t>income</a:t>
            </a:r>
            <a:r>
              <a:rPr lang="en-GB" sz="1200" dirty="0">
                <a:solidFill>
                  <a:schemeClr val="bg1">
                    <a:lumMod val="50000"/>
                  </a:schemeClr>
                </a:solidFill>
                <a:latin typeface="Gotham Bold"/>
              </a:rPr>
              <a:t>): </a:t>
            </a:r>
            <a:r>
              <a:rPr lang="en-GB" sz="1200" b="1" dirty="0">
                <a:solidFill>
                  <a:schemeClr val="bg1">
                    <a:lumMod val="50000"/>
                  </a:schemeClr>
                </a:solidFill>
                <a:latin typeface="Gotham Bold"/>
              </a:rPr>
              <a:t>1,016</a:t>
            </a:r>
            <a:r>
              <a:rPr lang="en-GB" sz="1200" dirty="0">
                <a:solidFill>
                  <a:schemeClr val="bg1">
                    <a:lumMod val="50000"/>
                  </a:schemeClr>
                </a:solidFill>
                <a:latin typeface="Gotham Bold"/>
              </a:rPr>
              <a:t> datasets from </a:t>
            </a:r>
            <a:r>
              <a:rPr lang="en-GB" sz="1200" b="1" dirty="0">
                <a:solidFill>
                  <a:schemeClr val="bg1">
                    <a:lumMod val="50000"/>
                  </a:schemeClr>
                </a:solidFill>
                <a:latin typeface="Gotham Bold"/>
              </a:rPr>
              <a:t>53</a:t>
            </a:r>
            <a:r>
              <a:rPr lang="en-GB" sz="1200" dirty="0">
                <a:solidFill>
                  <a:schemeClr val="bg1">
                    <a:lumMod val="50000"/>
                  </a:schemeClr>
                </a:solidFill>
                <a:latin typeface="Gotham Bold"/>
              </a:rPr>
              <a:t> countries – from the late 1960s to 2024</a:t>
            </a:r>
          </a:p>
          <a:p>
            <a:pPr marL="397362" lvl="1">
              <a:spcBef>
                <a:spcPts val="151"/>
              </a:spcBef>
              <a:spcAft>
                <a:spcPts val="303"/>
              </a:spcAft>
              <a:buClr>
                <a:schemeClr val="accent2">
                  <a:lumMod val="50000"/>
                </a:schemeClr>
              </a:buClr>
              <a:buSzPct val="66000"/>
              <a:buFont typeface="Wingdings" panose="05000000000000000000" pitchFamily="2" charset="2"/>
              <a:buChar char="Ø"/>
            </a:pPr>
            <a:r>
              <a:rPr lang="en-GB" sz="1200" b="1" dirty="0">
                <a:solidFill>
                  <a:schemeClr val="tx2"/>
                </a:solidFill>
                <a:latin typeface="Gotham Bold"/>
              </a:rPr>
              <a:t> Luxembourg Wealth Study</a:t>
            </a:r>
            <a:r>
              <a:rPr lang="en-GB" sz="1200" dirty="0">
                <a:solidFill>
                  <a:schemeClr val="tx2"/>
                </a:solidFill>
                <a:latin typeface="Gotham Bold"/>
              </a:rPr>
              <a:t> </a:t>
            </a:r>
            <a:r>
              <a:rPr lang="en-GB" sz="1200" dirty="0">
                <a:solidFill>
                  <a:schemeClr val="bg1">
                    <a:lumMod val="50000"/>
                  </a:schemeClr>
                </a:solidFill>
                <a:latin typeface="Gotham Bold"/>
              </a:rPr>
              <a:t>Database - </a:t>
            </a:r>
            <a:r>
              <a:rPr lang="en-GB" sz="1200" b="1" dirty="0">
                <a:solidFill>
                  <a:schemeClr val="bg1">
                    <a:lumMod val="50000"/>
                  </a:schemeClr>
                </a:solidFill>
                <a:latin typeface="Gotham Bold"/>
              </a:rPr>
              <a:t> </a:t>
            </a:r>
            <a:r>
              <a:rPr lang="en-GB" sz="1200" b="1" dirty="0">
                <a:solidFill>
                  <a:schemeClr val="tx2"/>
                </a:solidFill>
                <a:latin typeface="Gotham Bold"/>
              </a:rPr>
              <a:t>LWS</a:t>
            </a:r>
            <a:r>
              <a:rPr lang="en-GB" sz="1200" b="1" dirty="0">
                <a:solidFill>
                  <a:schemeClr val="bg1">
                    <a:lumMod val="50000"/>
                  </a:schemeClr>
                </a:solidFill>
                <a:latin typeface="Gotham Bold"/>
              </a:rPr>
              <a:t> </a:t>
            </a:r>
            <a:r>
              <a:rPr lang="en-GB" sz="1200" dirty="0">
                <a:solidFill>
                  <a:schemeClr val="bg1">
                    <a:lumMod val="50000"/>
                  </a:schemeClr>
                </a:solidFill>
                <a:latin typeface="Gotham Bold"/>
              </a:rPr>
              <a:t>(focus on </a:t>
            </a:r>
            <a:r>
              <a:rPr lang="en-GB" sz="1200" b="1" dirty="0">
                <a:solidFill>
                  <a:schemeClr val="tx2"/>
                </a:solidFill>
                <a:latin typeface="Gotham Bold"/>
              </a:rPr>
              <a:t>wealth</a:t>
            </a:r>
            <a:r>
              <a:rPr lang="en-GB" sz="1200" dirty="0">
                <a:solidFill>
                  <a:schemeClr val="bg1">
                    <a:lumMod val="50000"/>
                  </a:schemeClr>
                </a:solidFill>
                <a:latin typeface="Gotham Bold"/>
              </a:rPr>
              <a:t>): </a:t>
            </a:r>
            <a:r>
              <a:rPr lang="en-GB" sz="1200" b="1" dirty="0">
                <a:solidFill>
                  <a:schemeClr val="bg1">
                    <a:lumMod val="50000"/>
                  </a:schemeClr>
                </a:solidFill>
                <a:latin typeface="Gotham Bold"/>
              </a:rPr>
              <a:t>133</a:t>
            </a:r>
            <a:r>
              <a:rPr lang="en-GB" sz="1200" dirty="0">
                <a:solidFill>
                  <a:schemeClr val="bg1">
                    <a:lumMod val="50000"/>
                  </a:schemeClr>
                </a:solidFill>
                <a:latin typeface="Gotham Bold"/>
              </a:rPr>
              <a:t> datasets from </a:t>
            </a:r>
            <a:r>
              <a:rPr lang="en-GB" sz="1200" b="1" dirty="0">
                <a:solidFill>
                  <a:schemeClr val="bg1">
                    <a:lumMod val="50000"/>
                  </a:schemeClr>
                </a:solidFill>
                <a:latin typeface="Gotham Bold"/>
              </a:rPr>
              <a:t>24</a:t>
            </a:r>
            <a:r>
              <a:rPr lang="en-GB" sz="1200" dirty="0">
                <a:solidFill>
                  <a:schemeClr val="bg1">
                    <a:lumMod val="50000"/>
                  </a:schemeClr>
                </a:solidFill>
                <a:latin typeface="Gotham Bold"/>
              </a:rPr>
              <a:t> countries - from 1991 to 2024</a:t>
            </a:r>
          </a:p>
          <a:p>
            <a:pPr marL="397362" lvl="1">
              <a:spcBef>
                <a:spcPts val="151"/>
              </a:spcBef>
              <a:spcAft>
                <a:spcPts val="303"/>
              </a:spcAft>
              <a:buClr>
                <a:schemeClr val="accent2">
                  <a:lumMod val="50000"/>
                </a:schemeClr>
              </a:buClr>
              <a:buSzPct val="66000"/>
            </a:pPr>
            <a:endParaRPr lang="en-GB" sz="1200" dirty="0">
              <a:solidFill>
                <a:schemeClr val="tx1"/>
              </a:solidFill>
              <a:latin typeface="Gotham Bold"/>
            </a:endParaRPr>
          </a:p>
          <a:p>
            <a:pPr marL="22432">
              <a:spcBef>
                <a:spcPts val="151"/>
              </a:spcBef>
              <a:spcAft>
                <a:spcPts val="303"/>
              </a:spcAft>
              <a:buClr>
                <a:schemeClr val="accent2">
                  <a:lumMod val="50000"/>
                </a:schemeClr>
              </a:buClr>
              <a:buSzPct val="66000"/>
            </a:pPr>
            <a:r>
              <a:rPr lang="en-GB" sz="1200" dirty="0">
                <a:solidFill>
                  <a:schemeClr val="bg1">
                    <a:lumMod val="50000"/>
                  </a:schemeClr>
                </a:solidFill>
                <a:latin typeface="Gotham Bold"/>
              </a:rPr>
              <a:t>Under construction:</a:t>
            </a:r>
          </a:p>
          <a:p>
            <a:pPr marL="397362" lvl="1">
              <a:spcBef>
                <a:spcPts val="151"/>
              </a:spcBef>
              <a:spcAft>
                <a:spcPts val="303"/>
              </a:spcAft>
              <a:buClr>
                <a:schemeClr val="accent2">
                  <a:lumMod val="50000"/>
                </a:schemeClr>
              </a:buClr>
              <a:buSzPct val="66000"/>
              <a:buFont typeface="Wingdings" panose="05000000000000000000" pitchFamily="2" charset="2"/>
              <a:buChar char="Ø"/>
            </a:pPr>
            <a:r>
              <a:rPr lang="en-GB" sz="1200" b="1" dirty="0">
                <a:solidFill>
                  <a:schemeClr val="tx2"/>
                </a:solidFill>
                <a:latin typeface="Gotham Bold"/>
              </a:rPr>
              <a:t> Luxembourg Consumption Study </a:t>
            </a:r>
            <a:r>
              <a:rPr lang="en-GB" sz="1200" dirty="0">
                <a:solidFill>
                  <a:schemeClr val="bg1">
                    <a:lumMod val="50000"/>
                  </a:schemeClr>
                </a:solidFill>
                <a:latin typeface="Gotham Bold"/>
              </a:rPr>
              <a:t>Database - </a:t>
            </a:r>
            <a:r>
              <a:rPr lang="en-GB" sz="1200" b="1" dirty="0">
                <a:solidFill>
                  <a:schemeClr val="tx2"/>
                </a:solidFill>
                <a:latin typeface="Gotham Bold"/>
              </a:rPr>
              <a:t>LCS</a:t>
            </a:r>
            <a:r>
              <a:rPr lang="en-GB" sz="1200" b="1" dirty="0">
                <a:solidFill>
                  <a:schemeClr val="bg1">
                    <a:lumMod val="50000"/>
                  </a:schemeClr>
                </a:solidFill>
                <a:latin typeface="Gotham Bold"/>
              </a:rPr>
              <a:t> </a:t>
            </a:r>
            <a:r>
              <a:rPr lang="en-GB" sz="1200" dirty="0">
                <a:solidFill>
                  <a:schemeClr val="bg1">
                    <a:lumMod val="50000"/>
                  </a:schemeClr>
                </a:solidFill>
                <a:latin typeface="Gotham Bold"/>
              </a:rPr>
              <a:t>(focus on </a:t>
            </a:r>
            <a:r>
              <a:rPr lang="en-GB" sz="1200" b="1" dirty="0">
                <a:solidFill>
                  <a:schemeClr val="tx2"/>
                </a:solidFill>
                <a:latin typeface="Gotham Bold"/>
              </a:rPr>
              <a:t>consumption</a:t>
            </a:r>
            <a:r>
              <a:rPr lang="en-GB" sz="1200" dirty="0">
                <a:solidFill>
                  <a:schemeClr val="bg1">
                    <a:lumMod val="50000"/>
                  </a:schemeClr>
                </a:solidFill>
                <a:latin typeface="Gotham Bold"/>
              </a:rPr>
              <a:t>): public release in 2027</a:t>
            </a:r>
            <a:endParaRPr lang="en-GB" sz="1200" b="1" dirty="0">
              <a:solidFill>
                <a:schemeClr val="bg1">
                  <a:lumMod val="50000"/>
                </a:schemeClr>
              </a:solidFill>
              <a:latin typeface="Gotham Bold"/>
            </a:endParaRPr>
          </a:p>
          <a:p>
            <a:pPr marL="22432">
              <a:spcBef>
                <a:spcPts val="151"/>
              </a:spcBef>
              <a:spcAft>
                <a:spcPts val="303"/>
              </a:spcAft>
              <a:buClr>
                <a:schemeClr val="accent2">
                  <a:lumMod val="50000"/>
                </a:schemeClr>
              </a:buClr>
              <a:buSzPct val="66000"/>
            </a:pPr>
            <a:endParaRPr lang="en-GB" sz="1200" dirty="0">
              <a:solidFill>
                <a:schemeClr val="tx1"/>
              </a:solidFill>
              <a:latin typeface="Gotham Bold"/>
            </a:endParaRPr>
          </a:p>
        </p:txBody>
      </p:sp>
    </p:spTree>
    <p:extLst>
      <p:ext uri="{BB962C8B-B14F-4D97-AF65-F5344CB8AC3E}">
        <p14:creationId xmlns:p14="http://schemas.microsoft.com/office/powerpoint/2010/main" val="26917533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B98B7F3-2CA5-4F03-969F-601727621817}"/>
              </a:ext>
            </a:extLst>
          </p:cNvPr>
          <p:cNvSpPr>
            <a:spLocks noGrp="1"/>
          </p:cNvSpPr>
          <p:nvPr>
            <p:ph type="title"/>
          </p:nvPr>
        </p:nvSpPr>
        <p:spPr>
          <a:xfrm>
            <a:off x="0" y="75961"/>
            <a:ext cx="4896803" cy="523179"/>
          </a:xfrm>
          <a:ln>
            <a:noFill/>
          </a:ln>
        </p:spPr>
        <p:txBody>
          <a:bodyPr anchor="t" anchorCtr="0">
            <a:normAutofit fontScale="90000"/>
          </a:bodyPr>
          <a:lstStyle/>
          <a:p>
            <a:pPr algn="ctr"/>
            <a:r>
              <a:rPr lang="en-US" dirty="0"/>
              <a:t>Luxembourg Income Study (LIS) Database</a:t>
            </a:r>
            <a:br>
              <a:rPr lang="en-US" dirty="0"/>
            </a:br>
            <a:br>
              <a:rPr lang="en-US" dirty="0"/>
            </a:br>
            <a:r>
              <a:rPr lang="en-US" dirty="0"/>
              <a:t>               </a:t>
            </a:r>
            <a:r>
              <a:rPr lang="en-US" sz="1600" b="0" dirty="0">
                <a:solidFill>
                  <a:schemeClr val="bg1">
                    <a:lumMod val="50000"/>
                  </a:schemeClr>
                </a:solidFill>
              </a:rPr>
              <a:t>Country coverage by December 2025</a:t>
            </a:r>
            <a:endParaRPr lang="en-US" b="0" dirty="0">
              <a:solidFill>
                <a:schemeClr val="bg1">
                  <a:lumMod val="50000"/>
                </a:schemeClr>
              </a:solidFill>
            </a:endParaRPr>
          </a:p>
        </p:txBody>
      </p:sp>
      <p:pic>
        <p:nvPicPr>
          <p:cNvPr id="3" name="Picture 2">
            <a:extLst>
              <a:ext uri="{FF2B5EF4-FFF2-40B4-BE49-F238E27FC236}">
                <a16:creationId xmlns:a16="http://schemas.microsoft.com/office/drawing/2014/main" id="{62D48880-946C-4B54-93E4-A365401D924E}"/>
              </a:ext>
            </a:extLst>
          </p:cNvPr>
          <p:cNvPicPr>
            <a:picLocks noChangeAspect="1"/>
          </p:cNvPicPr>
          <p:nvPr/>
        </p:nvPicPr>
        <p:blipFill>
          <a:blip r:embed="rId2"/>
          <a:stretch>
            <a:fillRect/>
          </a:stretch>
        </p:blipFill>
        <p:spPr>
          <a:xfrm>
            <a:off x="0" y="892175"/>
            <a:ext cx="6153150" cy="2458658"/>
          </a:xfrm>
          <a:prstGeom prst="rect">
            <a:avLst/>
          </a:prstGeom>
        </p:spPr>
      </p:pic>
    </p:spTree>
    <p:extLst>
      <p:ext uri="{BB962C8B-B14F-4D97-AF65-F5344CB8AC3E}">
        <p14:creationId xmlns:p14="http://schemas.microsoft.com/office/powerpoint/2010/main" val="701907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B98B7F3-2CA5-4F03-969F-601727621817}"/>
              </a:ext>
            </a:extLst>
          </p:cNvPr>
          <p:cNvSpPr>
            <a:spLocks noGrp="1"/>
          </p:cNvSpPr>
          <p:nvPr>
            <p:ph type="title"/>
          </p:nvPr>
        </p:nvSpPr>
        <p:spPr>
          <a:xfrm>
            <a:off x="0" y="75961"/>
            <a:ext cx="4896803" cy="523179"/>
          </a:xfrm>
          <a:ln>
            <a:noFill/>
          </a:ln>
        </p:spPr>
        <p:txBody>
          <a:bodyPr anchor="t" anchorCtr="0">
            <a:normAutofit fontScale="90000"/>
          </a:bodyPr>
          <a:lstStyle/>
          <a:p>
            <a:pPr algn="ctr"/>
            <a:r>
              <a:rPr lang="en-US" dirty="0"/>
              <a:t>Luxembourg Wealth Study (LWS) Database</a:t>
            </a:r>
            <a:br>
              <a:rPr lang="en-US" dirty="0"/>
            </a:br>
            <a:br>
              <a:rPr lang="en-US" dirty="0"/>
            </a:br>
            <a:r>
              <a:rPr lang="en-US" dirty="0"/>
              <a:t>               </a:t>
            </a:r>
            <a:r>
              <a:rPr lang="en-US" sz="1600" b="0" dirty="0">
                <a:solidFill>
                  <a:schemeClr val="bg1">
                    <a:lumMod val="50000"/>
                  </a:schemeClr>
                </a:solidFill>
              </a:rPr>
              <a:t>Country coverage by December 2025</a:t>
            </a:r>
            <a:endParaRPr lang="en-US" b="0" dirty="0">
              <a:solidFill>
                <a:schemeClr val="bg1">
                  <a:lumMod val="50000"/>
                </a:schemeClr>
              </a:solidFill>
            </a:endParaRPr>
          </a:p>
        </p:txBody>
      </p:sp>
      <p:pic>
        <p:nvPicPr>
          <p:cNvPr id="13" name="Picture 12">
            <a:extLst>
              <a:ext uri="{FF2B5EF4-FFF2-40B4-BE49-F238E27FC236}">
                <a16:creationId xmlns:a16="http://schemas.microsoft.com/office/drawing/2014/main" id="{F1381726-7C12-44E2-BC8C-61DA9464E063}"/>
              </a:ext>
            </a:extLst>
          </p:cNvPr>
          <p:cNvPicPr>
            <a:picLocks noChangeAspect="1"/>
          </p:cNvPicPr>
          <p:nvPr/>
        </p:nvPicPr>
        <p:blipFill>
          <a:blip r:embed="rId2"/>
          <a:stretch>
            <a:fillRect/>
          </a:stretch>
        </p:blipFill>
        <p:spPr>
          <a:xfrm>
            <a:off x="0" y="892175"/>
            <a:ext cx="6153150" cy="2511277"/>
          </a:xfrm>
          <a:prstGeom prst="rect">
            <a:avLst/>
          </a:prstGeom>
        </p:spPr>
      </p:pic>
    </p:spTree>
    <p:extLst>
      <p:ext uri="{BB962C8B-B14F-4D97-AF65-F5344CB8AC3E}">
        <p14:creationId xmlns:p14="http://schemas.microsoft.com/office/powerpoint/2010/main" val="1497299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7FF57C-2DF8-6CE5-DAC2-021952F65EF1}"/>
              </a:ext>
            </a:extLst>
          </p:cNvPr>
          <p:cNvSpPr>
            <a:spLocks noGrp="1"/>
          </p:cNvSpPr>
          <p:nvPr>
            <p:ph type="title"/>
          </p:nvPr>
        </p:nvSpPr>
        <p:spPr/>
        <p:txBody>
          <a:bodyPr/>
          <a:lstStyle/>
          <a:p>
            <a:r>
              <a:rPr lang="fr-BE" dirty="0"/>
              <a:t>LWS </a:t>
            </a:r>
            <a:r>
              <a:rPr lang="fr-BE" dirty="0" err="1"/>
              <a:t>Coverage</a:t>
            </a:r>
            <a:endParaRPr lang="en-US" dirty="0"/>
          </a:p>
        </p:txBody>
      </p:sp>
      <p:pic>
        <p:nvPicPr>
          <p:cNvPr id="5" name="Image 4" descr="Une image contenant texte, capture d’écran, ligne, diagramme&#10;&#10;Le contenu généré par l’IA peut être incorrect.">
            <a:extLst>
              <a:ext uri="{FF2B5EF4-FFF2-40B4-BE49-F238E27FC236}">
                <a16:creationId xmlns:a16="http://schemas.microsoft.com/office/drawing/2014/main" id="{3E8C9BF2-1E95-461C-84ED-9EFC2131EF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1575" y="590117"/>
            <a:ext cx="4305949" cy="2870633"/>
          </a:xfrm>
          <a:prstGeom prst="rect">
            <a:avLst/>
          </a:prstGeom>
        </p:spPr>
      </p:pic>
    </p:spTree>
    <p:extLst>
      <p:ext uri="{BB962C8B-B14F-4D97-AF65-F5344CB8AC3E}">
        <p14:creationId xmlns:p14="http://schemas.microsoft.com/office/powerpoint/2010/main" val="21060248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7787B"/>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97fcefb5-97cb-4be9-ae5c-6daea91c36c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0690160AF932646B16DACEC1D7A6A7E" ma:contentTypeVersion="16" ma:contentTypeDescription="Crée un document." ma:contentTypeScope="" ma:versionID="1d4e32a4d5f8c14c45d7a538d49c0f24">
  <xsd:schema xmlns:xsd="http://www.w3.org/2001/XMLSchema" xmlns:xs="http://www.w3.org/2001/XMLSchema" xmlns:p="http://schemas.microsoft.com/office/2006/metadata/properties" xmlns:ns3="97fcefb5-97cb-4be9-ae5c-6daea91c36cd" xmlns:ns4="fd30b141-aa48-4b7c-bb78-1499d7e33bb6" targetNamespace="http://schemas.microsoft.com/office/2006/metadata/properties" ma:root="true" ma:fieldsID="619a60430394af111ac0e065718500e0" ns3:_="" ns4:_="">
    <xsd:import namespace="97fcefb5-97cb-4be9-ae5c-6daea91c36cd"/>
    <xsd:import namespace="fd30b141-aa48-4b7c-bb78-1499d7e33bb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MediaServiceDateTaken" minOccurs="0"/>
                <xsd:element ref="ns3:MediaServiceLocation" minOccurs="0"/>
                <xsd:element ref="ns3:_activity" minOccurs="0"/>
                <xsd:element ref="ns4:SharedWithUsers" minOccurs="0"/>
                <xsd:element ref="ns4:SharedWithDetails" minOccurs="0"/>
                <xsd:element ref="ns4:SharingHintHash"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fcefb5-97cb-4be9-ae5c-6daea91c36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description="" ma:hidden="true" ma:indexed="true" ma:internalName="MediaServiceDateTaken" ma:readOnly="true">
      <xsd:simpleType>
        <xsd:restriction base="dms:Text"/>
      </xsd:simpleType>
    </xsd:element>
    <xsd:element name="MediaServiceLocation" ma:index="16" nillable="true" ma:displayName="Location" ma:description="" ma:indexed="true" ma:internalName="MediaServiceLocation" ma:readOnly="true">
      <xsd:simpleType>
        <xsd:restriction base="dms:Text"/>
      </xsd:simpleType>
    </xsd:element>
    <xsd:element name="_activity" ma:index="17" nillable="true" ma:displayName="_activity" ma:hidden="true" ma:internalName="_activity">
      <xsd:simpleType>
        <xsd:restriction base="dms:Note"/>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30b141-aa48-4b7c-bb78-1499d7e33bb6" elementFormDefault="qualified">
    <xsd:import namespace="http://schemas.microsoft.com/office/2006/documentManagement/types"/>
    <xsd:import namespace="http://schemas.microsoft.com/office/infopath/2007/PartnerControls"/>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element name="SharingHintHash" ma:index="20"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84EB896-7325-4FD1-96C4-56AB5D788E32}">
  <ds:schemaRefs>
    <ds:schemaRef ds:uri="http://schemas.microsoft.com/sharepoint/v3/contenttype/forms"/>
  </ds:schemaRefs>
</ds:datastoreItem>
</file>

<file path=customXml/itemProps2.xml><?xml version="1.0" encoding="utf-8"?>
<ds:datastoreItem xmlns:ds="http://schemas.openxmlformats.org/officeDocument/2006/customXml" ds:itemID="{E4345121-C1EE-4B6B-B121-ECECD1642B1A}">
  <ds:schemaRefs>
    <ds:schemaRef ds:uri="97fcefb5-97cb-4be9-ae5c-6daea91c36cd"/>
    <ds:schemaRef ds:uri="fd30b141-aa48-4b7c-bb78-1499d7e33bb6"/>
    <ds:schemaRef ds:uri="http://schemas.microsoft.com/office/2006/metadata/properties"/>
    <ds:schemaRef ds:uri="http://schemas.microsoft.com/office/2006/documentManagement/types"/>
    <ds:schemaRef ds:uri="http://schemas.microsoft.com/office/infopath/2007/PartnerControls"/>
    <ds:schemaRef ds:uri="http://www.w3.org/XML/1998/namespace"/>
    <ds:schemaRef ds:uri="http://purl.org/dc/terms/"/>
    <ds:schemaRef ds:uri="http://purl.org/dc/dcmitype/"/>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64F7E28C-739C-48FE-9459-F0E1FC50B2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fcefb5-97cb-4be9-ae5c-6daea91c36cd"/>
    <ds:schemaRef ds:uri="fd30b141-aa48-4b7c-bb78-1499d7e33b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Ion Boardroom</Template>
  <TotalTime>1</TotalTime>
  <Words>3220</Words>
  <Application>Microsoft Office PowerPoint</Application>
  <PresentationFormat>Personalizzato</PresentationFormat>
  <Paragraphs>352</Paragraphs>
  <Slides>42</Slides>
  <Notes>18</Notes>
  <HiddenSlides>8</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42</vt:i4>
      </vt:variant>
    </vt:vector>
  </HeadingPairs>
  <TitlesOfParts>
    <vt:vector size="50" baseType="lpstr">
      <vt:lpstr>Arial</vt:lpstr>
      <vt:lpstr>Calibri</vt:lpstr>
      <vt:lpstr>Cambria</vt:lpstr>
      <vt:lpstr>Gotham Bold</vt:lpstr>
      <vt:lpstr>Gotham Book</vt:lpstr>
      <vt:lpstr>Tahoma</vt:lpstr>
      <vt:lpstr>Wingdings</vt:lpstr>
      <vt:lpstr>Office Theme</vt:lpstr>
      <vt:lpstr>Comparative survey data on wealth from the Luxembourg Wealth Study </vt:lpstr>
      <vt:lpstr>Contents</vt:lpstr>
      <vt:lpstr>Contents</vt:lpstr>
      <vt:lpstr>LIS history in a nutshell</vt:lpstr>
      <vt:lpstr>What we do at LIS</vt:lpstr>
      <vt:lpstr>Overview of the LIS Databases</vt:lpstr>
      <vt:lpstr>Luxembourg Income Study (LIS) Database                 Country coverage by December 2025</vt:lpstr>
      <vt:lpstr>Luxembourg Wealth Study (LWS) Database                 Country coverage by December 2025</vt:lpstr>
      <vt:lpstr>LWS Coverage</vt:lpstr>
      <vt:lpstr>LWS Database</vt:lpstr>
      <vt:lpstr>Contents</vt:lpstr>
      <vt:lpstr>Why wealth data matters?</vt:lpstr>
      <vt:lpstr>Complexities in measuring wealth</vt:lpstr>
      <vt:lpstr>Measuring and comparing wealth</vt:lpstr>
      <vt:lpstr>LWS Database: Overview</vt:lpstr>
      <vt:lpstr>Presentazione standard di PowerPoint</vt:lpstr>
      <vt:lpstr>Assets</vt:lpstr>
      <vt:lpstr>Liabilities</vt:lpstr>
      <vt:lpstr>Liabilities</vt:lpstr>
      <vt:lpstr>Various concepts of net worth</vt:lpstr>
      <vt:lpstr>LWS specific non-wealth variables</vt:lpstr>
      <vt:lpstr>LWS specific non-wealth variables: behavioral variables</vt:lpstr>
      <vt:lpstr>Structure of the LWS datasets</vt:lpstr>
      <vt:lpstr>Replicate weights file</vt:lpstr>
      <vt:lpstr>Non-response: weighting adjustments</vt:lpstr>
      <vt:lpstr>Missing data and multiple imputation</vt:lpstr>
      <vt:lpstr>Multiple imputations in the LWS datasets</vt:lpstr>
      <vt:lpstr>Presentazione standard di PowerPoint</vt:lpstr>
      <vt:lpstr>Unit of analysis</vt:lpstr>
      <vt:lpstr>Equivalising wealth</vt:lpstr>
      <vt:lpstr>Contents</vt:lpstr>
      <vt:lpstr>Mean wealth in LWS countries (in PPP)</vt:lpstr>
      <vt:lpstr>Presentazione standard di PowerPoint</vt:lpstr>
      <vt:lpstr>Combining income and asset poverty</vt:lpstr>
      <vt:lpstr>Wealth accumulation over life cycle</vt:lpstr>
      <vt:lpstr>Wealth and the middle class</vt:lpstr>
      <vt:lpstr>Presentazione standard di PowerPoint</vt:lpstr>
      <vt:lpstr>Why LWS data?</vt:lpstr>
      <vt:lpstr>Contents</vt:lpstr>
      <vt:lpstr>Presentazione standard di PowerPoint</vt:lpstr>
      <vt:lpstr>Research opportunities at LIS</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 Summer Workshop 2025 -1ex</dc:title>
  <dc:creator>Doing Research with LIS/LWS Data  0.5cm  Piotr R. Paradowski 0.1cm  Luxembourg Income Study, Gdansk University of Technology -1.5ex</dc:creator>
  <cp:lastModifiedBy>CNGIT26015 CNGIT26015</cp:lastModifiedBy>
  <cp:revision>60</cp:revision>
  <cp:lastPrinted>2025-12-30T16:02:31Z</cp:lastPrinted>
  <dcterms:created xsi:type="dcterms:W3CDTF">2025-12-18T15:03:44Z</dcterms:created>
  <dcterms:modified xsi:type="dcterms:W3CDTF">2026-01-07T15:04:37Z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2025-06-30T00:00:00Z</vt:filetime>
  </property>
  <property fmtid="{D5CDD505-2E9C-101B-9397-08002B2CF9AE}" pid="3" name="Creator">
    <vt:lpwstr>LaTeX with Beamer class</vt:lpwstr>
  </property>
  <property fmtid="{D5CDD505-2E9C-101B-9397-08002B2CF9AE}" pid="4" name="LastSaved">
    <vt:filetime>2025-12-18T00:00:00Z</vt:filetime>
  </property>
  <property fmtid="{D5CDD505-2E9C-101B-9397-08002B2CF9AE}" pid="5" name="PTEX.Fullbanner">
    <vt:lpwstr>This is pdfTeX, Version 3.141592653-2.6-1.40.26 (TeX Live 2024) kpathsea version 6.4.0</vt:lpwstr>
  </property>
  <property fmtid="{D5CDD505-2E9C-101B-9397-08002B2CF9AE}" pid="6" name="Producer">
    <vt:lpwstr>pdfTeX-1.40.26</vt:lpwstr>
  </property>
  <property fmtid="{D5CDD505-2E9C-101B-9397-08002B2CF9AE}" pid="7" name="ContentTypeId">
    <vt:lpwstr>0x01010000690160AF932646B16DACEC1D7A6A7E</vt:lpwstr>
  </property>
</Properties>
</file>