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04" r:id="rId2"/>
    <p:sldId id="305" r:id="rId3"/>
    <p:sldId id="306" r:id="rId4"/>
    <p:sldId id="307" r:id="rId5"/>
    <p:sldId id="308" r:id="rId6"/>
    <p:sldId id="309" r:id="rId7"/>
    <p:sldId id="312" r:id="rId8"/>
    <p:sldId id="313" r:id="rId9"/>
    <p:sldId id="314" r:id="rId10"/>
    <p:sldId id="319" r:id="rId11"/>
    <p:sldId id="320" r:id="rId12"/>
    <p:sldId id="321" r:id="rId13"/>
    <p:sldId id="315" r:id="rId14"/>
    <p:sldId id="316" r:id="rId15"/>
    <p:sldId id="317" r:id="rId16"/>
    <p:sldId id="318" r:id="rId17"/>
    <p:sldId id="310" r:id="rId18"/>
    <p:sldId id="262" r:id="rId19"/>
    <p:sldId id="264" r:id="rId20"/>
    <p:sldId id="257" r:id="rId21"/>
    <p:sldId id="261" r:id="rId22"/>
    <p:sldId id="260" r:id="rId23"/>
    <p:sldId id="258" r:id="rId24"/>
    <p:sldId id="301" r:id="rId25"/>
    <p:sldId id="259" r:id="rId26"/>
    <p:sldId id="265" r:id="rId27"/>
    <p:sldId id="270" r:id="rId28"/>
    <p:sldId id="271" r:id="rId29"/>
    <p:sldId id="273" r:id="rId30"/>
    <p:sldId id="297" r:id="rId31"/>
    <p:sldId id="287" r:id="rId32"/>
    <p:sldId id="288" r:id="rId33"/>
    <p:sldId id="291" r:id="rId34"/>
    <p:sldId id="267" r:id="rId35"/>
    <p:sldId id="269" r:id="rId36"/>
    <p:sldId id="292" r:id="rId37"/>
    <p:sldId id="293" r:id="rId38"/>
    <p:sldId id="294" r:id="rId39"/>
    <p:sldId id="289" r:id="rId40"/>
    <p:sldId id="295" r:id="rId41"/>
    <p:sldId id="282" r:id="rId42"/>
    <p:sldId id="283" r:id="rId43"/>
    <p:sldId id="298" r:id="rId44"/>
    <p:sldId id="290" r:id="rId45"/>
    <p:sldId id="300" r:id="rId46"/>
    <p:sldId id="303" r:id="rId47"/>
    <p:sldId id="302"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iddels stil 4 - aks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493" autoAdjust="0"/>
  </p:normalViewPr>
  <p:slideViewPr>
    <p:cSldViewPr snapToGrid="0" snapToObjects="1">
      <p:cViewPr>
        <p:scale>
          <a:sx n="109" d="100"/>
          <a:sy n="109" d="100"/>
        </p:scale>
        <p:origin x="1720" y="2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6.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55531496062992"/>
          <c:y val="0.037037037037037"/>
          <c:w val="0.886669072615923"/>
          <c:h val="0.692437299504228"/>
        </c:manualLayout>
      </c:layout>
      <c:lineChart>
        <c:grouping val="standard"/>
        <c:varyColors val="0"/>
        <c:ser>
          <c:idx val="0"/>
          <c:order val="0"/>
          <c:tx>
            <c:v>primary: no job change</c:v>
          </c:tx>
          <c:spPr>
            <a:ln>
              <a:solidFill>
                <a:schemeClr val="accent1">
                  <a:lumMod val="50000"/>
                </a:schemeClr>
              </a:solidFill>
            </a:ln>
          </c:spPr>
          <c:marker>
            <c:symbol val="none"/>
          </c:marker>
          <c:cat>
            <c:numRef>
              <c:f>'Fig 1'!$A$3:$A$13</c:f>
              <c:numCache>
                <c:formatCode>General</c:formatCode>
                <c:ptCount val="11"/>
                <c:pt idx="0">
                  <c:v>0.0</c:v>
                </c:pt>
                <c:pt idx="1">
                  <c:v>1.0</c:v>
                </c:pt>
                <c:pt idx="2">
                  <c:v>2.0</c:v>
                </c:pt>
                <c:pt idx="3">
                  <c:v>3.0</c:v>
                </c:pt>
                <c:pt idx="4">
                  <c:v>4.0</c:v>
                </c:pt>
                <c:pt idx="5">
                  <c:v>5.0</c:v>
                </c:pt>
                <c:pt idx="6">
                  <c:v>6.0</c:v>
                </c:pt>
                <c:pt idx="7">
                  <c:v>7.0</c:v>
                </c:pt>
                <c:pt idx="8">
                  <c:v>8.0</c:v>
                </c:pt>
                <c:pt idx="9">
                  <c:v>9.0</c:v>
                </c:pt>
                <c:pt idx="10">
                  <c:v>10.0</c:v>
                </c:pt>
              </c:numCache>
            </c:numRef>
          </c:cat>
          <c:val>
            <c:numRef>
              <c:f>'Fig 1'!$H$3:$H$13</c:f>
              <c:numCache>
                <c:formatCode>General</c:formatCode>
                <c:ptCount val="11"/>
                <c:pt idx="0">
                  <c:v>0.0398174</c:v>
                </c:pt>
                <c:pt idx="1">
                  <c:v>0.0492714</c:v>
                </c:pt>
                <c:pt idx="2">
                  <c:v>0.0576196</c:v>
                </c:pt>
                <c:pt idx="3">
                  <c:v>0.064862</c:v>
                </c:pt>
                <c:pt idx="4">
                  <c:v>0.0709986</c:v>
                </c:pt>
                <c:pt idx="5">
                  <c:v>0.0760294</c:v>
                </c:pt>
                <c:pt idx="6">
                  <c:v>0.0799544</c:v>
                </c:pt>
                <c:pt idx="7">
                  <c:v>0.0827736</c:v>
                </c:pt>
                <c:pt idx="8">
                  <c:v>0.084487</c:v>
                </c:pt>
                <c:pt idx="9">
                  <c:v>0.0850946</c:v>
                </c:pt>
                <c:pt idx="10">
                  <c:v>0.0845964</c:v>
                </c:pt>
              </c:numCache>
            </c:numRef>
          </c:val>
          <c:smooth val="0"/>
        </c:ser>
        <c:ser>
          <c:idx val="2"/>
          <c:order val="1"/>
          <c:tx>
            <c:v>Primary: two job changes</c:v>
          </c:tx>
          <c:spPr>
            <a:ln>
              <a:solidFill>
                <a:schemeClr val="accent1">
                  <a:lumMod val="50000"/>
                </a:schemeClr>
              </a:solidFill>
              <a:prstDash val="dash"/>
            </a:ln>
          </c:spPr>
          <c:marker>
            <c:symbol val="none"/>
          </c:marker>
          <c:cat>
            <c:numRef>
              <c:f>'Fig 1'!$A$3:$A$13</c:f>
              <c:numCache>
                <c:formatCode>General</c:formatCode>
                <c:ptCount val="11"/>
                <c:pt idx="0">
                  <c:v>0.0</c:v>
                </c:pt>
                <c:pt idx="1">
                  <c:v>1.0</c:v>
                </c:pt>
                <c:pt idx="2">
                  <c:v>2.0</c:v>
                </c:pt>
                <c:pt idx="3">
                  <c:v>3.0</c:v>
                </c:pt>
                <c:pt idx="4">
                  <c:v>4.0</c:v>
                </c:pt>
                <c:pt idx="5">
                  <c:v>5.0</c:v>
                </c:pt>
                <c:pt idx="6">
                  <c:v>6.0</c:v>
                </c:pt>
                <c:pt idx="7">
                  <c:v>7.0</c:v>
                </c:pt>
                <c:pt idx="8">
                  <c:v>8.0</c:v>
                </c:pt>
                <c:pt idx="9">
                  <c:v>9.0</c:v>
                </c:pt>
                <c:pt idx="10">
                  <c:v>10.0</c:v>
                </c:pt>
              </c:numCache>
            </c:numRef>
          </c:cat>
          <c:val>
            <c:numRef>
              <c:f>'Fig 1'!$I$3:$I$13</c:f>
              <c:numCache>
                <c:formatCode>General</c:formatCode>
                <c:ptCount val="11"/>
                <c:pt idx="0">
                  <c:v>0.0398174</c:v>
                </c:pt>
                <c:pt idx="1">
                  <c:v>0.0492714</c:v>
                </c:pt>
                <c:pt idx="2">
                  <c:v>0.0576196</c:v>
                </c:pt>
                <c:pt idx="3">
                  <c:v>0.0561152</c:v>
                </c:pt>
                <c:pt idx="4">
                  <c:v>0.062979</c:v>
                </c:pt>
                <c:pt idx="5">
                  <c:v>0.068737</c:v>
                </c:pt>
                <c:pt idx="6">
                  <c:v>0.0733892</c:v>
                </c:pt>
                <c:pt idx="7">
                  <c:v>0.065758</c:v>
                </c:pt>
                <c:pt idx="8">
                  <c:v>0.0691682</c:v>
                </c:pt>
                <c:pt idx="9">
                  <c:v>0.0714726</c:v>
                </c:pt>
                <c:pt idx="10">
                  <c:v>0.0726712</c:v>
                </c:pt>
              </c:numCache>
            </c:numRef>
          </c:val>
          <c:smooth val="0"/>
        </c:ser>
        <c:ser>
          <c:idx val="3"/>
          <c:order val="2"/>
          <c:tx>
            <c:v>College: no job change</c:v>
          </c:tx>
          <c:spPr>
            <a:ln>
              <a:solidFill>
                <a:schemeClr val="accent6">
                  <a:lumMod val="60000"/>
                  <a:lumOff val="40000"/>
                </a:schemeClr>
              </a:solidFill>
            </a:ln>
          </c:spPr>
          <c:marker>
            <c:symbol val="none"/>
          </c:marker>
          <c:cat>
            <c:numRef>
              <c:f>'Fig 1'!$A$3:$A$13</c:f>
              <c:numCache>
                <c:formatCode>General</c:formatCode>
                <c:ptCount val="11"/>
                <c:pt idx="0">
                  <c:v>0.0</c:v>
                </c:pt>
                <c:pt idx="1">
                  <c:v>1.0</c:v>
                </c:pt>
                <c:pt idx="2">
                  <c:v>2.0</c:v>
                </c:pt>
                <c:pt idx="3">
                  <c:v>3.0</c:v>
                </c:pt>
                <c:pt idx="4">
                  <c:v>4.0</c:v>
                </c:pt>
                <c:pt idx="5">
                  <c:v>5.0</c:v>
                </c:pt>
                <c:pt idx="6">
                  <c:v>6.0</c:v>
                </c:pt>
                <c:pt idx="7">
                  <c:v>7.0</c:v>
                </c:pt>
                <c:pt idx="8">
                  <c:v>8.0</c:v>
                </c:pt>
                <c:pt idx="9">
                  <c:v>9.0</c:v>
                </c:pt>
                <c:pt idx="10">
                  <c:v>10.0</c:v>
                </c:pt>
              </c:numCache>
            </c:numRef>
          </c:cat>
          <c:val>
            <c:numRef>
              <c:f>'Fig 1'!$H$17:$H$27</c:f>
              <c:numCache>
                <c:formatCode>General</c:formatCode>
                <c:ptCount val="11"/>
                <c:pt idx="0">
                  <c:v>0.0820457</c:v>
                </c:pt>
                <c:pt idx="1">
                  <c:v>0.0919265</c:v>
                </c:pt>
                <c:pt idx="2">
                  <c:v>0.1006207</c:v>
                </c:pt>
                <c:pt idx="3">
                  <c:v>0.1081283</c:v>
                </c:pt>
                <c:pt idx="4">
                  <c:v>0.1144493</c:v>
                </c:pt>
                <c:pt idx="5">
                  <c:v>0.1195837</c:v>
                </c:pt>
                <c:pt idx="6">
                  <c:v>0.1235315</c:v>
                </c:pt>
                <c:pt idx="7">
                  <c:v>0.1262927</c:v>
                </c:pt>
                <c:pt idx="8">
                  <c:v>0.1278673</c:v>
                </c:pt>
                <c:pt idx="9">
                  <c:v>0.1282553</c:v>
                </c:pt>
                <c:pt idx="10">
                  <c:v>0.1274567</c:v>
                </c:pt>
              </c:numCache>
            </c:numRef>
          </c:val>
          <c:smooth val="0"/>
        </c:ser>
        <c:ser>
          <c:idx val="5"/>
          <c:order val="3"/>
          <c:tx>
            <c:v>College: two job changes</c:v>
          </c:tx>
          <c:spPr>
            <a:ln>
              <a:solidFill>
                <a:schemeClr val="accent6">
                  <a:lumMod val="60000"/>
                  <a:lumOff val="40000"/>
                </a:schemeClr>
              </a:solidFill>
              <a:prstDash val="dash"/>
            </a:ln>
          </c:spPr>
          <c:marker>
            <c:symbol val="none"/>
          </c:marker>
          <c:cat>
            <c:numRef>
              <c:f>'Fig 1'!$A$3:$A$13</c:f>
              <c:numCache>
                <c:formatCode>General</c:formatCode>
                <c:ptCount val="11"/>
                <c:pt idx="0">
                  <c:v>0.0</c:v>
                </c:pt>
                <c:pt idx="1">
                  <c:v>1.0</c:v>
                </c:pt>
                <c:pt idx="2">
                  <c:v>2.0</c:v>
                </c:pt>
                <c:pt idx="3">
                  <c:v>3.0</c:v>
                </c:pt>
                <c:pt idx="4">
                  <c:v>4.0</c:v>
                </c:pt>
                <c:pt idx="5">
                  <c:v>5.0</c:v>
                </c:pt>
                <c:pt idx="6">
                  <c:v>6.0</c:v>
                </c:pt>
                <c:pt idx="7">
                  <c:v>7.0</c:v>
                </c:pt>
                <c:pt idx="8">
                  <c:v>8.0</c:v>
                </c:pt>
                <c:pt idx="9">
                  <c:v>9.0</c:v>
                </c:pt>
                <c:pt idx="10">
                  <c:v>10.0</c:v>
                </c:pt>
              </c:numCache>
            </c:numRef>
          </c:cat>
          <c:val>
            <c:numRef>
              <c:f>'Fig 1'!$I$17:$I$27</c:f>
              <c:numCache>
                <c:formatCode>General</c:formatCode>
                <c:ptCount val="11"/>
                <c:pt idx="0">
                  <c:v>0.0820457</c:v>
                </c:pt>
                <c:pt idx="1">
                  <c:v>0.0919265</c:v>
                </c:pt>
                <c:pt idx="2">
                  <c:v>0.1006207</c:v>
                </c:pt>
                <c:pt idx="3">
                  <c:v>0.1147121</c:v>
                </c:pt>
                <c:pt idx="4">
                  <c:v>0.1202879</c:v>
                </c:pt>
                <c:pt idx="5">
                  <c:v>0.1246771</c:v>
                </c:pt>
                <c:pt idx="6">
                  <c:v>0.1278797</c:v>
                </c:pt>
                <c:pt idx="7">
                  <c:v>0.1381773</c:v>
                </c:pt>
                <c:pt idx="8">
                  <c:v>0.1380131</c:v>
                </c:pt>
                <c:pt idx="9">
                  <c:v>0.1366623</c:v>
                </c:pt>
                <c:pt idx="10">
                  <c:v>0.1341249</c:v>
                </c:pt>
              </c:numCache>
            </c:numRef>
          </c:val>
          <c:smooth val="0"/>
        </c:ser>
        <c:dLbls>
          <c:showLegendKey val="0"/>
          <c:showVal val="0"/>
          <c:showCatName val="0"/>
          <c:showSerName val="0"/>
          <c:showPercent val="0"/>
          <c:showBubbleSize val="0"/>
        </c:dLbls>
        <c:smooth val="0"/>
        <c:axId val="-2035226832"/>
        <c:axId val="-2032414160"/>
      </c:lineChart>
      <c:catAx>
        <c:axId val="-2035226832"/>
        <c:scaling>
          <c:orientation val="minMax"/>
        </c:scaling>
        <c:delete val="0"/>
        <c:axPos val="b"/>
        <c:numFmt formatCode="General" sourceLinked="1"/>
        <c:majorTickMark val="none"/>
        <c:minorTickMark val="none"/>
        <c:tickLblPos val="nextTo"/>
        <c:txPr>
          <a:bodyPr/>
          <a:lstStyle/>
          <a:p>
            <a:pPr>
              <a:defRPr sz="900"/>
            </a:pPr>
            <a:endParaRPr lang="nb-NO"/>
          </a:p>
        </c:txPr>
        <c:crossAx val="-2032414160"/>
        <c:crosses val="autoZero"/>
        <c:auto val="1"/>
        <c:lblAlgn val="ctr"/>
        <c:lblOffset val="100"/>
        <c:noMultiLvlLbl val="0"/>
      </c:catAx>
      <c:valAx>
        <c:axId val="-2032414160"/>
        <c:scaling>
          <c:orientation val="minMax"/>
          <c:min val="0.03"/>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numFmt formatCode="General" sourceLinked="1"/>
        <c:majorTickMark val="out"/>
        <c:minorTickMark val="none"/>
        <c:tickLblPos val="nextTo"/>
        <c:txPr>
          <a:bodyPr/>
          <a:lstStyle/>
          <a:p>
            <a:pPr>
              <a:defRPr sz="900"/>
            </a:pPr>
            <a:endParaRPr lang="nb-NO"/>
          </a:p>
        </c:txPr>
        <c:crossAx val="-2035226832"/>
        <c:crosses val="autoZero"/>
        <c:crossBetween val="between"/>
      </c:valAx>
    </c:plotArea>
    <c:legend>
      <c:legendPos val="b"/>
      <c:layout>
        <c:manualLayout>
          <c:xMode val="edge"/>
          <c:yMode val="edge"/>
          <c:x val="0.0499999450006105"/>
          <c:y val="0.880081926923945"/>
          <c:w val="0.899999972500306"/>
          <c:h val="0.103884501048705"/>
        </c:manualLayout>
      </c:layout>
      <c:overlay val="0"/>
      <c:txPr>
        <a:bodyPr/>
        <a:lstStyle/>
        <a:p>
          <a:pPr>
            <a:defRPr sz="1000"/>
          </a:pPr>
          <a:endParaRPr lang="nb-NO"/>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1" Type="http://schemas.openxmlformats.org/officeDocument/2006/relationships/image" Target="../media/image2.wmf"/><Relationship Id="rId2"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en-US"/>
          </a:p>
        </p:txBody>
      </p:sp>
      <p:sp>
        <p:nvSpPr>
          <p:cNvPr id="4" name="Date Placeholder 3"/>
          <p:cNvSpPr>
            <a:spLocks noGrp="1"/>
          </p:cNvSpPr>
          <p:nvPr>
            <p:ph type="dt" sz="half" idx="10"/>
          </p:nvPr>
        </p:nvSpPr>
        <p:spPr/>
        <p:txBody>
          <a:bodyPr/>
          <a:lstStyle/>
          <a:p>
            <a:fld id="{4730B699-15A6-7B49-89C0-4ADF2E3523D9}"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55872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p>
            <a:fld id="{4730B699-15A6-7B49-89C0-4ADF2E3523D9}"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3247456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p>
            <a:fld id="{4730B699-15A6-7B49-89C0-4ADF2E3523D9}"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200097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p>
            <a:fld id="{4730B699-15A6-7B49-89C0-4ADF2E3523D9}"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123893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4" name="Date Placeholder 3"/>
          <p:cNvSpPr>
            <a:spLocks noGrp="1"/>
          </p:cNvSpPr>
          <p:nvPr>
            <p:ph type="dt" sz="half" idx="10"/>
          </p:nvPr>
        </p:nvSpPr>
        <p:spPr/>
        <p:txBody>
          <a:bodyPr/>
          <a:lstStyle/>
          <a:p>
            <a:fld id="{4730B699-15A6-7B49-89C0-4ADF2E3523D9}"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1072552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5" name="Date Placeholder 4"/>
          <p:cNvSpPr>
            <a:spLocks noGrp="1"/>
          </p:cNvSpPr>
          <p:nvPr>
            <p:ph type="dt" sz="half" idx="10"/>
          </p:nvPr>
        </p:nvSpPr>
        <p:spPr/>
        <p:txBody>
          <a:bodyPr/>
          <a:lstStyle/>
          <a:p>
            <a:fld id="{4730B699-15A6-7B49-89C0-4ADF2E3523D9}"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3494236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7" name="Date Placeholder 6"/>
          <p:cNvSpPr>
            <a:spLocks noGrp="1"/>
          </p:cNvSpPr>
          <p:nvPr>
            <p:ph type="dt" sz="half" idx="10"/>
          </p:nvPr>
        </p:nvSpPr>
        <p:spPr/>
        <p:txBody>
          <a:bodyPr/>
          <a:lstStyle/>
          <a:p>
            <a:fld id="{4730B699-15A6-7B49-89C0-4ADF2E3523D9}" type="datetimeFigureOut">
              <a:rPr lang="en-US" smtClean="0"/>
              <a:t>1/11/17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3999200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Date Placeholder 2"/>
          <p:cNvSpPr>
            <a:spLocks noGrp="1"/>
          </p:cNvSpPr>
          <p:nvPr>
            <p:ph type="dt" sz="half" idx="10"/>
          </p:nvPr>
        </p:nvSpPr>
        <p:spPr/>
        <p:txBody>
          <a:bodyPr/>
          <a:lstStyle/>
          <a:p>
            <a:fld id="{4730B699-15A6-7B49-89C0-4ADF2E3523D9}" type="datetimeFigureOut">
              <a:rPr lang="en-US" smtClean="0"/>
              <a:t>1/11/17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167114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0B699-15A6-7B49-89C0-4ADF2E3523D9}" type="datetimeFigureOut">
              <a:rPr lang="en-US" smtClean="0"/>
              <a:t>1/11/17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3794884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4"/>
          <p:cNvSpPr>
            <a:spLocks noGrp="1"/>
          </p:cNvSpPr>
          <p:nvPr>
            <p:ph type="dt" sz="half" idx="10"/>
          </p:nvPr>
        </p:nvSpPr>
        <p:spPr/>
        <p:txBody>
          <a:bodyPr/>
          <a:lstStyle/>
          <a:p>
            <a:fld id="{4730B699-15A6-7B49-89C0-4ADF2E3523D9}"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474234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4"/>
          <p:cNvSpPr>
            <a:spLocks noGrp="1"/>
          </p:cNvSpPr>
          <p:nvPr>
            <p:ph type="dt" sz="half" idx="10"/>
          </p:nvPr>
        </p:nvSpPr>
        <p:spPr/>
        <p:txBody>
          <a:bodyPr/>
          <a:lstStyle/>
          <a:p>
            <a:fld id="{4730B699-15A6-7B49-89C0-4ADF2E3523D9}"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CFA072-4D73-8F4A-8707-3585002F8428}" type="slidenum">
              <a:rPr lang="en-US" smtClean="0"/>
              <a:t>‹#›</a:t>
            </a:fld>
            <a:endParaRPr lang="en-US"/>
          </a:p>
        </p:txBody>
      </p:sp>
    </p:spTree>
    <p:extLst>
      <p:ext uri="{BB962C8B-B14F-4D97-AF65-F5344CB8AC3E}">
        <p14:creationId xmlns:p14="http://schemas.microsoft.com/office/powerpoint/2010/main" val="3534581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0B699-15A6-7B49-89C0-4ADF2E3523D9}" type="datetimeFigureOut">
              <a:rPr lang="en-US" smtClean="0"/>
              <a:t>1/11/17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FA072-4D73-8F4A-8707-3585002F8428}" type="slidenum">
              <a:rPr lang="en-US" smtClean="0"/>
              <a:t>‹#›</a:t>
            </a:fld>
            <a:endParaRPr lang="en-US"/>
          </a:p>
        </p:txBody>
      </p:sp>
    </p:spTree>
    <p:extLst>
      <p:ext uri="{BB962C8B-B14F-4D97-AF65-F5344CB8AC3E}">
        <p14:creationId xmlns:p14="http://schemas.microsoft.com/office/powerpoint/2010/main" val="254583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8.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9.wmf"/><Relationship Id="rId5" Type="http://schemas.openxmlformats.org/officeDocument/2006/relationships/oleObject" Target="../embeddings/oleObject9.bin"/><Relationship Id="rId6" Type="http://schemas.openxmlformats.org/officeDocument/2006/relationships/image" Target="../media/image10.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wmf"/><Relationship Id="rId5" Type="http://schemas.openxmlformats.org/officeDocument/2006/relationships/oleObject" Target="../embeddings/oleObject3.bin"/><Relationship Id="rId6" Type="http://schemas.openxmlformats.org/officeDocument/2006/relationships/image" Target="../media/image3.wmf"/><Relationship Id="rId7" Type="http://schemas.openxmlformats.org/officeDocument/2006/relationships/oleObject" Target="../embeddings/oleObject4.bin"/><Relationship Id="rId8" Type="http://schemas.openxmlformats.org/officeDocument/2006/relationships/image" Target="../media/image4.wmf"/><Relationship Id="rId9" Type="http://schemas.openxmlformats.org/officeDocument/2006/relationships/oleObject" Target="../embeddings/oleObject5.bin"/><Relationship Id="rId10" Type="http://schemas.openxmlformats.org/officeDocument/2006/relationships/image" Target="../media/image5.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1772817"/>
            <a:ext cx="7772400" cy="3312368"/>
          </a:xfrm>
        </p:spPr>
        <p:txBody>
          <a:bodyPr>
            <a:normAutofit fontScale="90000"/>
          </a:bodyPr>
          <a:lstStyle/>
          <a:p>
            <a:r>
              <a:rPr lang="en-US" dirty="0" smtClean="0"/>
              <a:t>Carlsen, Rattsø, and Stokke: Education, experience, and urban wage premium</a:t>
            </a:r>
            <a:br>
              <a:rPr lang="en-US" dirty="0" smtClean="0"/>
            </a:br>
            <a:r>
              <a:rPr lang="en-US" dirty="0" smtClean="0"/>
              <a:t>(</a:t>
            </a:r>
            <a:r>
              <a:rPr lang="en-US" i="1" dirty="0" smtClean="0"/>
              <a:t>Regional Science and Urban Economics, 2016)</a:t>
            </a:r>
            <a:endParaRPr lang="en-US" i="1" dirty="0"/>
          </a:p>
        </p:txBody>
      </p:sp>
    </p:spTree>
    <p:extLst>
      <p:ext uri="{BB962C8B-B14F-4D97-AF65-F5344CB8AC3E}">
        <p14:creationId xmlns:p14="http://schemas.microsoft.com/office/powerpoint/2010/main" val="1067093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ssholder for innhold 3"/>
          <p:cNvGraphicFramePr>
            <a:graphicFrameLocks noGrp="1"/>
          </p:cNvGraphicFramePr>
          <p:nvPr>
            <p:ph idx="1"/>
            <p:extLst/>
          </p:nvPr>
        </p:nvGraphicFramePr>
        <p:xfrm>
          <a:off x="331416" y="908720"/>
          <a:ext cx="8352929" cy="5562600"/>
        </p:xfrm>
        <a:graphic>
          <a:graphicData uri="http://schemas.openxmlformats.org/drawingml/2006/table">
            <a:tbl>
              <a:tblPr firstRow="1" bandRow="1">
                <a:tableStyleId>{5C22544A-7EE6-4342-B048-85BDC9FD1C3A}</a:tableStyleId>
              </a:tblPr>
              <a:tblGrid>
                <a:gridCol w="2808313"/>
                <a:gridCol w="1728192"/>
                <a:gridCol w="1800200"/>
                <a:gridCol w="2016224"/>
              </a:tblGrid>
              <a:tr h="370840">
                <a:tc>
                  <a:txBody>
                    <a:bodyPr/>
                    <a:lstStyle/>
                    <a:p>
                      <a:r>
                        <a:rPr lang="en-US" sz="1800" dirty="0" smtClean="0"/>
                        <a:t>Dependent variable</a:t>
                      </a:r>
                      <a:endParaRPr lang="en-US" sz="1800" dirty="0"/>
                    </a:p>
                  </a:txBody>
                  <a:tcPr/>
                </a:tc>
                <a:tc>
                  <a:txBody>
                    <a:bodyPr/>
                    <a:lstStyle/>
                    <a:p>
                      <a:pPr algn="ctr"/>
                      <a:r>
                        <a:rPr lang="en-US" sz="1800" dirty="0" smtClean="0"/>
                        <a:t>Log hourly wage</a:t>
                      </a:r>
                      <a:endParaRPr lang="en-US" sz="1800" dirty="0"/>
                    </a:p>
                  </a:txBody>
                  <a:tcPr/>
                </a:tc>
                <a:tc>
                  <a:txBody>
                    <a:bodyPr/>
                    <a:lstStyle/>
                    <a:p>
                      <a:pPr algn="ctr"/>
                      <a:r>
                        <a:rPr lang="en-US" sz="1800" dirty="0" smtClean="0"/>
                        <a:t>Log hourly wage</a:t>
                      </a:r>
                      <a:endParaRPr lang="en-US" sz="1800" dirty="0"/>
                    </a:p>
                  </a:txBody>
                  <a:tcPr/>
                </a:tc>
                <a:tc>
                  <a:txBody>
                    <a:bodyPr/>
                    <a:lstStyle/>
                    <a:p>
                      <a:pPr algn="ctr"/>
                      <a:r>
                        <a:rPr lang="en-US" sz="1800" dirty="0" smtClean="0"/>
                        <a:t>Log hourly wage</a:t>
                      </a:r>
                      <a:endParaRPr lang="en-US" sz="1800" dirty="0"/>
                    </a:p>
                  </a:txBody>
                  <a:tcPr/>
                </a:tc>
              </a:tr>
              <a:tr h="370840">
                <a:tc>
                  <a:txBody>
                    <a:bodyPr/>
                    <a:lstStyle/>
                    <a:p>
                      <a:r>
                        <a:rPr lang="en-US" sz="1800" dirty="0" smtClean="0"/>
                        <a:t>Oslo</a:t>
                      </a:r>
                      <a:endParaRPr lang="en-US" sz="1800" dirty="0"/>
                    </a:p>
                  </a:txBody>
                  <a:tcPr/>
                </a:tc>
                <a:tc>
                  <a:txBody>
                    <a:bodyPr/>
                    <a:lstStyle/>
                    <a:p>
                      <a:pPr algn="ctr"/>
                      <a:r>
                        <a:rPr lang="en-US" sz="1800" dirty="0" smtClean="0"/>
                        <a:t>0.187***</a:t>
                      </a:r>
                      <a:endParaRPr lang="en-US" sz="1800" dirty="0"/>
                    </a:p>
                  </a:txBody>
                  <a:tcPr/>
                </a:tc>
                <a:tc>
                  <a:txBody>
                    <a:bodyPr/>
                    <a:lstStyle/>
                    <a:p>
                      <a:pPr algn="ctr"/>
                      <a:r>
                        <a:rPr lang="en-US" sz="1800" dirty="0" smtClean="0"/>
                        <a:t>0.108***</a:t>
                      </a:r>
                      <a:endParaRPr lang="en-US" sz="1800" dirty="0"/>
                    </a:p>
                  </a:txBody>
                  <a:tcPr/>
                </a:tc>
                <a:tc>
                  <a:txBody>
                    <a:bodyPr/>
                    <a:lstStyle/>
                    <a:p>
                      <a:pPr algn="ctr"/>
                      <a:r>
                        <a:rPr lang="en-US" sz="1800" dirty="0" smtClean="0"/>
                        <a:t>0.065***</a:t>
                      </a:r>
                      <a:endParaRPr lang="en-US" sz="1800" dirty="0"/>
                    </a:p>
                  </a:txBody>
                  <a:tcPr/>
                </a:tc>
              </a:tr>
              <a:tr h="370840">
                <a:tc>
                  <a:txBody>
                    <a:bodyPr/>
                    <a:lstStyle/>
                    <a:p>
                      <a:r>
                        <a:rPr lang="en-US" sz="1800" dirty="0" smtClean="0"/>
                        <a:t>Six other large cities</a:t>
                      </a:r>
                      <a:endParaRPr lang="en-US" sz="1800" dirty="0"/>
                    </a:p>
                  </a:txBody>
                  <a:tcPr/>
                </a:tc>
                <a:tc>
                  <a:txBody>
                    <a:bodyPr/>
                    <a:lstStyle/>
                    <a:p>
                      <a:pPr algn="ctr"/>
                      <a:r>
                        <a:rPr lang="en-US" sz="1800" dirty="0" smtClean="0"/>
                        <a:t>0.127***</a:t>
                      </a:r>
                      <a:endParaRPr lang="en-US" sz="1800" dirty="0"/>
                    </a:p>
                  </a:txBody>
                  <a:tcPr/>
                </a:tc>
                <a:tc>
                  <a:txBody>
                    <a:bodyPr/>
                    <a:lstStyle/>
                    <a:p>
                      <a:pPr algn="ctr"/>
                      <a:r>
                        <a:rPr lang="en-US" sz="1800" dirty="0" smtClean="0"/>
                        <a:t>0.065***</a:t>
                      </a:r>
                      <a:endParaRPr lang="en-US" sz="1800" dirty="0"/>
                    </a:p>
                  </a:txBody>
                  <a:tcPr/>
                </a:tc>
                <a:tc>
                  <a:txBody>
                    <a:bodyPr/>
                    <a:lstStyle/>
                    <a:p>
                      <a:pPr algn="ctr"/>
                      <a:r>
                        <a:rPr lang="en-US" sz="1800" dirty="0" smtClean="0"/>
                        <a:t>0.045***</a:t>
                      </a:r>
                      <a:endParaRPr lang="en-US" sz="1800" dirty="0"/>
                    </a:p>
                  </a:txBody>
                  <a:tcPr/>
                </a:tc>
              </a:tr>
              <a:tr h="370840">
                <a:tc>
                  <a:txBody>
                    <a:bodyPr/>
                    <a:lstStyle/>
                    <a:p>
                      <a:r>
                        <a:rPr lang="en-US" sz="1800" dirty="0" smtClean="0"/>
                        <a:t>Experience</a:t>
                      </a:r>
                      <a:endParaRPr lang="en-US" sz="1800" dirty="0"/>
                    </a:p>
                  </a:txBody>
                  <a:tcPr/>
                </a:tc>
                <a:tc>
                  <a:txBody>
                    <a:bodyPr/>
                    <a:lstStyle/>
                    <a:p>
                      <a:pPr algn="ctr"/>
                      <a:endParaRPr lang="en-US" sz="1800" dirty="0"/>
                    </a:p>
                  </a:txBody>
                  <a:tcPr/>
                </a:tc>
                <a:tc>
                  <a:txBody>
                    <a:bodyPr/>
                    <a:lstStyle/>
                    <a:p>
                      <a:pPr algn="ctr"/>
                      <a:r>
                        <a:rPr lang="en-US" sz="1800" dirty="0" smtClean="0"/>
                        <a:t>0.016***</a:t>
                      </a:r>
                      <a:endParaRPr lang="en-US" sz="1800" dirty="0"/>
                    </a:p>
                  </a:txBody>
                  <a:tcPr/>
                </a:tc>
                <a:tc>
                  <a:txBody>
                    <a:bodyPr/>
                    <a:lstStyle/>
                    <a:p>
                      <a:pPr algn="ctr"/>
                      <a:r>
                        <a:rPr lang="en-US" sz="1800" dirty="0" smtClean="0"/>
                        <a:t>0.074***</a:t>
                      </a:r>
                      <a:endParaRPr lang="en-US" sz="1800"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(Experience)</a:t>
                      </a:r>
                      <a:r>
                        <a:rPr lang="nb-NO" sz="1800" baseline="30000" dirty="0" smtClean="0">
                          <a:sym typeface="Symbol" pitchFamily="18" charset="2"/>
                        </a:rPr>
                        <a:t>2</a:t>
                      </a:r>
                    </a:p>
                  </a:txBody>
                  <a:tcPr/>
                </a:tc>
                <a:tc>
                  <a:txBody>
                    <a:bodyPr/>
                    <a:lstStyle/>
                    <a:p>
                      <a:pPr algn="ctr"/>
                      <a:endParaRPr lang="en-US" sz="1800" dirty="0"/>
                    </a:p>
                  </a:txBody>
                  <a:tcPr/>
                </a:tc>
                <a:tc>
                  <a:txBody>
                    <a:bodyPr/>
                    <a:lstStyle/>
                    <a:p>
                      <a:pPr algn="ctr"/>
                      <a:r>
                        <a:rPr lang="en-US" sz="1800" dirty="0" smtClean="0"/>
                        <a:t>-0.0004***</a:t>
                      </a:r>
                      <a:endParaRPr lang="en-US" sz="1800" dirty="0"/>
                    </a:p>
                  </a:txBody>
                  <a:tcPr/>
                </a:tc>
                <a:tc>
                  <a:txBody>
                    <a:bodyPr/>
                    <a:lstStyle/>
                    <a:p>
                      <a:pPr algn="ctr"/>
                      <a:r>
                        <a:rPr lang="en-US" sz="1800" dirty="0" smtClean="0"/>
                        <a:t>-0.0007***</a:t>
                      </a:r>
                      <a:endParaRPr lang="en-US" sz="1800" dirty="0"/>
                    </a:p>
                  </a:txBody>
                  <a:tcPr/>
                </a:tc>
              </a:tr>
              <a:tr h="370840">
                <a:tc>
                  <a:txBody>
                    <a:bodyPr/>
                    <a:lstStyle/>
                    <a:p>
                      <a:r>
                        <a:rPr lang="en-US" sz="1800" dirty="0" smtClean="0"/>
                        <a:t>Secondary education</a:t>
                      </a:r>
                      <a:endParaRPr lang="en-US" sz="1800" dirty="0"/>
                    </a:p>
                  </a:txBody>
                  <a:tcPr/>
                </a:tc>
                <a:tc>
                  <a:txBody>
                    <a:bodyPr/>
                    <a:lstStyle/>
                    <a:p>
                      <a:pPr algn="ctr"/>
                      <a:endParaRPr lang="en-US" sz="1800" dirty="0"/>
                    </a:p>
                  </a:txBody>
                  <a:tcPr/>
                </a:tc>
                <a:tc>
                  <a:txBody>
                    <a:bodyPr/>
                    <a:lstStyle/>
                    <a:p>
                      <a:pPr algn="ctr"/>
                      <a:r>
                        <a:rPr lang="en-US" sz="1800" dirty="0" smtClean="0"/>
                        <a:t>0.057***</a:t>
                      </a:r>
                      <a:endParaRPr lang="en-US" sz="1800" dirty="0"/>
                    </a:p>
                  </a:txBody>
                  <a:tcPr/>
                </a:tc>
                <a:tc>
                  <a:txBody>
                    <a:bodyPr/>
                    <a:lstStyle/>
                    <a:p>
                      <a:pPr algn="ctr"/>
                      <a:endParaRPr lang="en-US" sz="1800" dirty="0"/>
                    </a:p>
                  </a:txBody>
                  <a:tcPr/>
                </a:tc>
              </a:tr>
              <a:tr h="370840">
                <a:tc>
                  <a:txBody>
                    <a:bodyPr/>
                    <a:lstStyle/>
                    <a:p>
                      <a:r>
                        <a:rPr lang="en-US" sz="1800" dirty="0" smtClean="0"/>
                        <a:t>College education</a:t>
                      </a:r>
                      <a:endParaRPr lang="en-US" sz="1800" dirty="0"/>
                    </a:p>
                  </a:txBody>
                  <a:tcPr/>
                </a:tc>
                <a:tc>
                  <a:txBody>
                    <a:bodyPr/>
                    <a:lstStyle/>
                    <a:p>
                      <a:pPr algn="ctr"/>
                      <a:endParaRPr lang="en-US" sz="1800" dirty="0"/>
                    </a:p>
                  </a:txBody>
                  <a:tcPr/>
                </a:tc>
                <a:tc>
                  <a:txBody>
                    <a:bodyPr/>
                    <a:lstStyle/>
                    <a:p>
                      <a:pPr algn="ctr"/>
                      <a:r>
                        <a:rPr lang="en-US" sz="1800" dirty="0" smtClean="0"/>
                        <a:t>0.184***</a:t>
                      </a:r>
                      <a:endParaRPr lang="en-US" sz="1800" dirty="0"/>
                    </a:p>
                  </a:txBody>
                  <a:tcPr/>
                </a:tc>
                <a:tc>
                  <a:txBody>
                    <a:bodyPr/>
                    <a:lstStyle/>
                    <a:p>
                      <a:pPr algn="ctr"/>
                      <a:endParaRPr lang="en-US" sz="1800" dirty="0"/>
                    </a:p>
                  </a:txBody>
                  <a:tcPr/>
                </a:tc>
              </a:tr>
              <a:tr h="370840">
                <a:tc>
                  <a:txBody>
                    <a:bodyPr/>
                    <a:lstStyle/>
                    <a:p>
                      <a:r>
                        <a:rPr lang="en-US" sz="1800" dirty="0" smtClean="0"/>
                        <a:t>Male</a:t>
                      </a:r>
                      <a:endParaRPr lang="en-US" sz="1800" dirty="0"/>
                    </a:p>
                  </a:txBody>
                  <a:tcPr/>
                </a:tc>
                <a:tc>
                  <a:txBody>
                    <a:bodyPr/>
                    <a:lstStyle/>
                    <a:p>
                      <a:pPr algn="ctr"/>
                      <a:endParaRPr lang="en-US" sz="1800" dirty="0"/>
                    </a:p>
                  </a:txBody>
                  <a:tcPr/>
                </a:tc>
                <a:tc>
                  <a:txBody>
                    <a:bodyPr/>
                    <a:lstStyle/>
                    <a:p>
                      <a:pPr algn="ctr"/>
                      <a:r>
                        <a:rPr lang="en-US" sz="1800" dirty="0" smtClean="0"/>
                        <a:t>0.144***</a:t>
                      </a:r>
                      <a:endParaRPr lang="en-US" sz="1800" dirty="0"/>
                    </a:p>
                  </a:txBody>
                  <a:tcPr/>
                </a:tc>
                <a:tc>
                  <a:txBody>
                    <a:bodyPr/>
                    <a:lstStyle/>
                    <a:p>
                      <a:pPr algn="ctr"/>
                      <a:endParaRPr lang="en-US" sz="1800" dirty="0"/>
                    </a:p>
                  </a:txBody>
                  <a:tcPr/>
                </a:tc>
              </a:tr>
              <a:tr h="370840">
                <a:tc>
                  <a:txBody>
                    <a:bodyPr/>
                    <a:lstStyle/>
                    <a:p>
                      <a:r>
                        <a:rPr lang="en-US" sz="1800" dirty="0" smtClean="0"/>
                        <a:t>Year fixed effects</a:t>
                      </a:r>
                    </a:p>
                  </a:txBody>
                  <a:tcPr/>
                </a:tc>
                <a:tc>
                  <a:txBody>
                    <a:bodyPr/>
                    <a:lstStyle/>
                    <a:p>
                      <a:pPr algn="ctr"/>
                      <a:r>
                        <a:rPr lang="en-US" sz="1800" dirty="0" smtClean="0"/>
                        <a:t>Yes</a:t>
                      </a:r>
                      <a:endParaRPr lang="en-US" sz="1800" dirty="0"/>
                    </a:p>
                  </a:txBody>
                  <a:tcPr/>
                </a:tc>
                <a:tc>
                  <a:txBody>
                    <a:bodyPr/>
                    <a:lstStyle/>
                    <a:p>
                      <a:pPr algn="ctr"/>
                      <a:r>
                        <a:rPr lang="en-US" sz="1800" dirty="0" smtClean="0"/>
                        <a:t>Yes</a:t>
                      </a:r>
                      <a:endParaRPr lang="en-US" sz="1800" dirty="0"/>
                    </a:p>
                  </a:txBody>
                  <a:tcPr/>
                </a:tc>
                <a:tc>
                  <a:txBody>
                    <a:bodyPr/>
                    <a:lstStyle/>
                    <a:p>
                      <a:pPr algn="ctr"/>
                      <a:r>
                        <a:rPr lang="en-US" sz="1800" dirty="0" smtClean="0"/>
                        <a:t>Yes</a:t>
                      </a:r>
                      <a:endParaRPr 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Sector and occupation FE</a:t>
                      </a:r>
                    </a:p>
                  </a:txBody>
                  <a:tcPr/>
                </a:tc>
                <a:tc>
                  <a:txBody>
                    <a:bodyPr/>
                    <a:lstStyle/>
                    <a:p>
                      <a:pPr algn="ctr"/>
                      <a:r>
                        <a:rPr lang="en-US" sz="1800" dirty="0" smtClean="0"/>
                        <a:t>No</a:t>
                      </a:r>
                      <a:endParaRPr lang="en-US" sz="1800" dirty="0"/>
                    </a:p>
                  </a:txBody>
                  <a:tcPr/>
                </a:tc>
                <a:tc>
                  <a:txBody>
                    <a:bodyPr/>
                    <a:lstStyle/>
                    <a:p>
                      <a:pPr algn="ctr"/>
                      <a:r>
                        <a:rPr lang="en-US" sz="1800" dirty="0" smtClean="0"/>
                        <a:t>Yes</a:t>
                      </a:r>
                      <a:endParaRPr lang="en-US" sz="1800" dirty="0"/>
                    </a:p>
                  </a:txBody>
                  <a:tcPr/>
                </a:tc>
                <a:tc>
                  <a:txBody>
                    <a:bodyPr/>
                    <a:lstStyle/>
                    <a:p>
                      <a:pPr algn="ctr"/>
                      <a:r>
                        <a:rPr lang="en-US" sz="1800" dirty="0" smtClean="0"/>
                        <a:t>Yes</a:t>
                      </a:r>
                      <a:endParaRPr lang="en-US" sz="1800" dirty="0"/>
                    </a:p>
                  </a:txBody>
                  <a:tcPr/>
                </a:tc>
              </a:tr>
              <a:tr h="370840">
                <a:tc>
                  <a:txBody>
                    <a:bodyPr/>
                    <a:lstStyle/>
                    <a:p>
                      <a:r>
                        <a:rPr lang="en-US" sz="1800" dirty="0" smtClean="0"/>
                        <a:t>Age controls</a:t>
                      </a:r>
                    </a:p>
                  </a:txBody>
                  <a:tcPr/>
                </a:tc>
                <a:tc>
                  <a:txBody>
                    <a:bodyPr/>
                    <a:lstStyle/>
                    <a:p>
                      <a:pPr algn="ctr"/>
                      <a:r>
                        <a:rPr lang="en-US" sz="1800" dirty="0" smtClean="0"/>
                        <a:t>No</a:t>
                      </a:r>
                      <a:endParaRPr lang="en-US" sz="1800" dirty="0"/>
                    </a:p>
                  </a:txBody>
                  <a:tcPr/>
                </a:tc>
                <a:tc>
                  <a:txBody>
                    <a:bodyPr/>
                    <a:lstStyle/>
                    <a:p>
                      <a:pPr algn="ctr"/>
                      <a:r>
                        <a:rPr lang="en-US" sz="1800" dirty="0" smtClean="0"/>
                        <a:t>Yes</a:t>
                      </a:r>
                      <a:endParaRPr lang="en-US" sz="1800" dirty="0"/>
                    </a:p>
                  </a:txBody>
                  <a:tcPr/>
                </a:tc>
                <a:tc>
                  <a:txBody>
                    <a:bodyPr/>
                    <a:lstStyle/>
                    <a:p>
                      <a:pPr algn="ctr"/>
                      <a:r>
                        <a:rPr lang="en-US" sz="1800" dirty="0" smtClean="0"/>
                        <a:t>Yes</a:t>
                      </a:r>
                      <a:endParaRPr lang="en-US" sz="1800" dirty="0"/>
                    </a:p>
                  </a:txBody>
                  <a:tcPr/>
                </a:tc>
              </a:tr>
              <a:tr h="370840">
                <a:tc>
                  <a:txBody>
                    <a:bodyPr/>
                    <a:lstStyle/>
                    <a:p>
                      <a:r>
                        <a:rPr lang="en-US" sz="1800" dirty="0" smtClean="0"/>
                        <a:t>Worker fixed</a:t>
                      </a:r>
                      <a:r>
                        <a:rPr lang="en-US" sz="1800" baseline="0" dirty="0" smtClean="0"/>
                        <a:t> effects</a:t>
                      </a:r>
                      <a:endParaRPr lang="en-US" sz="1800" dirty="0" smtClean="0"/>
                    </a:p>
                  </a:txBody>
                  <a:tcPr/>
                </a:tc>
                <a:tc>
                  <a:txBody>
                    <a:bodyPr/>
                    <a:lstStyle/>
                    <a:p>
                      <a:pPr algn="ctr"/>
                      <a:r>
                        <a:rPr lang="en-US" sz="1800" dirty="0" smtClean="0"/>
                        <a:t>No</a:t>
                      </a:r>
                      <a:endParaRPr lang="en-US" sz="1800" dirty="0"/>
                    </a:p>
                  </a:txBody>
                  <a:tcPr/>
                </a:tc>
                <a:tc>
                  <a:txBody>
                    <a:bodyPr/>
                    <a:lstStyle/>
                    <a:p>
                      <a:pPr algn="ctr"/>
                      <a:r>
                        <a:rPr lang="en-US" sz="1800" dirty="0" smtClean="0"/>
                        <a:t>No</a:t>
                      </a:r>
                      <a:endParaRPr lang="en-US" sz="1800" dirty="0"/>
                    </a:p>
                  </a:txBody>
                  <a:tcPr/>
                </a:tc>
                <a:tc>
                  <a:txBody>
                    <a:bodyPr/>
                    <a:lstStyle/>
                    <a:p>
                      <a:pPr algn="ctr"/>
                      <a:r>
                        <a:rPr lang="en-US" sz="1800" dirty="0" smtClean="0"/>
                        <a:t>Yes</a:t>
                      </a:r>
                      <a:endParaRPr lang="en-US" sz="1800" dirty="0"/>
                    </a:p>
                  </a:txBody>
                  <a:tcPr/>
                </a:tc>
              </a:tr>
              <a:tr h="370840">
                <a:tc>
                  <a:txBody>
                    <a:bodyPr/>
                    <a:lstStyle/>
                    <a:p>
                      <a:r>
                        <a:rPr lang="en-US" sz="1800" dirty="0" smtClean="0"/>
                        <a:t>Observations</a:t>
                      </a:r>
                      <a:endParaRPr lang="en-US" sz="1800" dirty="0"/>
                    </a:p>
                  </a:txBody>
                  <a:tcPr/>
                </a:tc>
                <a:tc>
                  <a:txBody>
                    <a:bodyPr/>
                    <a:lstStyle/>
                    <a:p>
                      <a:pPr algn="ctr"/>
                      <a:r>
                        <a:rPr lang="en-US" sz="1800" dirty="0" smtClean="0"/>
                        <a:t>4,131,194</a:t>
                      </a:r>
                      <a:endParaRPr lang="en-US" sz="1800" dirty="0"/>
                    </a:p>
                  </a:txBody>
                  <a:tcPr/>
                </a:tc>
                <a:tc>
                  <a:txBody>
                    <a:bodyPr/>
                    <a:lstStyle/>
                    <a:p>
                      <a:pPr algn="ctr"/>
                      <a:r>
                        <a:rPr lang="en-US" sz="1800" dirty="0" smtClean="0"/>
                        <a:t>4,131,194</a:t>
                      </a:r>
                      <a:endParaRPr lang="en-US" sz="1800" dirty="0"/>
                    </a:p>
                  </a:txBody>
                  <a:tcPr/>
                </a:tc>
                <a:tc>
                  <a:txBody>
                    <a:bodyPr/>
                    <a:lstStyle/>
                    <a:p>
                      <a:pPr algn="ctr"/>
                      <a:r>
                        <a:rPr lang="en-US" sz="1800" dirty="0" smtClean="0"/>
                        <a:t>4,131,194</a:t>
                      </a:r>
                      <a:endParaRPr lang="en-US" sz="1800" dirty="0"/>
                    </a:p>
                  </a:txBody>
                  <a:tcPr/>
                </a:tc>
              </a:tr>
              <a:tr h="370840">
                <a:tc>
                  <a:txBody>
                    <a:bodyPr/>
                    <a:lstStyle/>
                    <a:p>
                      <a:r>
                        <a:rPr lang="en-US" sz="1800" dirty="0" smtClean="0"/>
                        <a:t>Workers</a:t>
                      </a:r>
                      <a:endParaRPr lang="en-US" sz="1800" dirty="0"/>
                    </a:p>
                  </a:txBody>
                  <a:tcPr/>
                </a:tc>
                <a:tc>
                  <a:txBody>
                    <a:bodyPr/>
                    <a:lstStyle/>
                    <a:p>
                      <a:pPr algn="ctr"/>
                      <a:r>
                        <a:rPr lang="en-US" sz="1800" dirty="0" smtClean="0"/>
                        <a:t>850,412</a:t>
                      </a:r>
                      <a:endParaRPr lang="en-US" sz="1800" dirty="0"/>
                    </a:p>
                  </a:txBody>
                  <a:tcPr/>
                </a:tc>
                <a:tc>
                  <a:txBody>
                    <a:bodyPr/>
                    <a:lstStyle/>
                    <a:p>
                      <a:pPr algn="ctr"/>
                      <a:r>
                        <a:rPr lang="en-US" sz="1800" dirty="0" smtClean="0"/>
                        <a:t>850,412</a:t>
                      </a:r>
                      <a:endParaRPr lang="en-US" sz="1800" dirty="0"/>
                    </a:p>
                  </a:txBody>
                  <a:tcPr/>
                </a:tc>
                <a:tc>
                  <a:txBody>
                    <a:bodyPr/>
                    <a:lstStyle/>
                    <a:p>
                      <a:pPr algn="ctr"/>
                      <a:r>
                        <a:rPr lang="en-US" sz="1800" dirty="0" smtClean="0"/>
                        <a:t>850,412</a:t>
                      </a:r>
                      <a:endParaRPr lang="en-US" sz="1800"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R</a:t>
                      </a:r>
                      <a:r>
                        <a:rPr lang="nb-NO" sz="1800" baseline="30000" dirty="0" smtClean="0">
                          <a:sym typeface="Symbol" pitchFamily="18" charset="2"/>
                        </a:rPr>
                        <a:t>2</a:t>
                      </a:r>
                    </a:p>
                  </a:txBody>
                  <a:tcPr/>
                </a:tc>
                <a:tc>
                  <a:txBody>
                    <a:bodyPr/>
                    <a:lstStyle/>
                    <a:p>
                      <a:pPr algn="ctr"/>
                      <a:r>
                        <a:rPr lang="en-US" sz="1800" dirty="0" smtClean="0"/>
                        <a:t>0.10</a:t>
                      </a:r>
                      <a:endParaRPr lang="en-US" sz="1800" dirty="0"/>
                    </a:p>
                  </a:txBody>
                  <a:tcPr/>
                </a:tc>
                <a:tc>
                  <a:txBody>
                    <a:bodyPr/>
                    <a:lstStyle/>
                    <a:p>
                      <a:pPr algn="ctr"/>
                      <a:r>
                        <a:rPr lang="en-US" sz="1800" dirty="0" smtClean="0"/>
                        <a:t>0.44</a:t>
                      </a:r>
                      <a:endParaRPr lang="en-US" sz="1800" dirty="0"/>
                    </a:p>
                  </a:txBody>
                  <a:tcPr/>
                </a:tc>
                <a:tc>
                  <a:txBody>
                    <a:bodyPr/>
                    <a:lstStyle/>
                    <a:p>
                      <a:pPr algn="ctr"/>
                      <a:r>
                        <a:rPr lang="en-US" sz="1800" dirty="0" smtClean="0"/>
                        <a:t>0.82</a:t>
                      </a:r>
                      <a:endParaRPr lang="en-US" sz="1800" dirty="0"/>
                    </a:p>
                  </a:txBody>
                  <a:tcPr/>
                </a:tc>
              </a:tr>
            </a:tbl>
          </a:graphicData>
        </a:graphic>
      </p:graphicFrame>
      <p:sp>
        <p:nvSpPr>
          <p:cNvPr id="8" name="TekstSylinder 7"/>
          <p:cNvSpPr txBox="1"/>
          <p:nvPr/>
        </p:nvSpPr>
        <p:spPr>
          <a:xfrm>
            <a:off x="611560" y="116632"/>
            <a:ext cx="8064896" cy="646331"/>
          </a:xfrm>
          <a:prstGeom prst="rect">
            <a:avLst/>
          </a:prstGeom>
          <a:noFill/>
        </p:spPr>
        <p:txBody>
          <a:bodyPr wrap="square" rtlCol="0">
            <a:spAutoFit/>
          </a:bodyPr>
          <a:lstStyle/>
          <a:p>
            <a:pPr algn="ctr"/>
            <a:r>
              <a:rPr lang="en-US" sz="3600" dirty="0" smtClean="0"/>
              <a:t>Static urban wage premium (Table 2)</a:t>
            </a:r>
            <a:endParaRPr lang="en-US" sz="3600" dirty="0"/>
          </a:p>
        </p:txBody>
      </p:sp>
    </p:spTree>
    <p:extLst>
      <p:ext uri="{BB962C8B-B14F-4D97-AF65-F5344CB8AC3E}">
        <p14:creationId xmlns:p14="http://schemas.microsoft.com/office/powerpoint/2010/main" val="1540452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ssholder for innhold 3"/>
          <p:cNvGraphicFramePr>
            <a:graphicFrameLocks noGrp="1"/>
          </p:cNvGraphicFramePr>
          <p:nvPr>
            <p:ph idx="1"/>
            <p:extLst/>
          </p:nvPr>
        </p:nvGraphicFramePr>
        <p:xfrm>
          <a:off x="215515" y="1223921"/>
          <a:ext cx="8712969" cy="5110480"/>
        </p:xfrm>
        <a:graphic>
          <a:graphicData uri="http://schemas.openxmlformats.org/drawingml/2006/table">
            <a:tbl>
              <a:tblPr firstRow="1" bandRow="1">
                <a:tableStyleId>{5C22544A-7EE6-4342-B048-85BDC9FD1C3A}</a:tableStyleId>
              </a:tblPr>
              <a:tblGrid>
                <a:gridCol w="1699030"/>
                <a:gridCol w="1155221"/>
                <a:gridCol w="1126677"/>
                <a:gridCol w="1201788"/>
                <a:gridCol w="1201788"/>
                <a:gridCol w="1201788"/>
                <a:gridCol w="1126677"/>
              </a:tblGrid>
              <a:tr h="370840">
                <a:tc>
                  <a:txBody>
                    <a:bodyPr/>
                    <a:lstStyle/>
                    <a:p>
                      <a:r>
                        <a:rPr lang="en-US" sz="1600" dirty="0" smtClean="0"/>
                        <a:t>Dependent variable</a:t>
                      </a:r>
                    </a:p>
                    <a:p>
                      <a:r>
                        <a:rPr lang="en-US" sz="1600" dirty="0" smtClean="0"/>
                        <a:t>Education group</a:t>
                      </a:r>
                      <a:endParaRPr lang="en-US" sz="1600" dirty="0"/>
                    </a:p>
                  </a:txBody>
                  <a:tcPr/>
                </a:tc>
                <a:tc>
                  <a:txBody>
                    <a:bodyPr/>
                    <a:lstStyle/>
                    <a:p>
                      <a:pPr algn="ctr"/>
                      <a:r>
                        <a:rPr lang="en-US" sz="1600" dirty="0" smtClean="0"/>
                        <a:t>Log hourly wage</a:t>
                      </a:r>
                    </a:p>
                    <a:p>
                      <a:pPr algn="ctr"/>
                      <a:r>
                        <a:rPr lang="en-US" sz="1600" dirty="0" smtClean="0"/>
                        <a:t>Primary</a:t>
                      </a:r>
                      <a:endParaRPr lang="en-US" sz="1600" dirty="0"/>
                    </a:p>
                  </a:txBody>
                  <a:tcPr/>
                </a:tc>
                <a:tc>
                  <a:txBody>
                    <a:bodyPr/>
                    <a:lstStyle/>
                    <a:p>
                      <a:pPr algn="ctr"/>
                      <a:r>
                        <a:rPr lang="en-US" sz="1600" dirty="0" smtClean="0"/>
                        <a:t>Log hourly wage</a:t>
                      </a:r>
                    </a:p>
                    <a:p>
                      <a:pPr algn="ctr"/>
                      <a:r>
                        <a:rPr lang="en-US" sz="1600" dirty="0" smtClean="0"/>
                        <a:t>Secondary</a:t>
                      </a:r>
                      <a:endParaRPr lang="en-US" sz="1600" dirty="0"/>
                    </a:p>
                  </a:txBody>
                  <a:tcPr/>
                </a:tc>
                <a:tc>
                  <a:txBody>
                    <a:bodyPr/>
                    <a:lstStyle/>
                    <a:p>
                      <a:pPr algn="ctr"/>
                      <a:r>
                        <a:rPr lang="en-US" sz="1600" dirty="0" smtClean="0"/>
                        <a:t>Log hourly wage</a:t>
                      </a:r>
                    </a:p>
                    <a:p>
                      <a:pPr algn="ctr"/>
                      <a:r>
                        <a:rPr lang="en-US" sz="1600" dirty="0" smtClean="0"/>
                        <a:t>College</a:t>
                      </a:r>
                      <a:endParaRPr lang="en-US" sz="1600" dirty="0"/>
                    </a:p>
                  </a:txBody>
                  <a:tcPr/>
                </a:tc>
                <a:tc>
                  <a:txBody>
                    <a:bodyPr/>
                    <a:lstStyle/>
                    <a:p>
                      <a:pPr algn="ctr"/>
                      <a:r>
                        <a:rPr lang="en-US" sz="1600" dirty="0" smtClean="0"/>
                        <a:t>Log hourly wage</a:t>
                      </a:r>
                    </a:p>
                    <a:p>
                      <a:pPr algn="ctr"/>
                      <a:r>
                        <a:rPr lang="en-US" sz="1600" dirty="0" smtClean="0"/>
                        <a:t>Primary</a:t>
                      </a:r>
                      <a:endParaRPr lang="en-US" sz="1600" dirty="0"/>
                    </a:p>
                  </a:txBody>
                  <a:tcPr/>
                </a:tc>
                <a:tc>
                  <a:txBody>
                    <a:bodyPr/>
                    <a:lstStyle/>
                    <a:p>
                      <a:pPr algn="ctr"/>
                      <a:r>
                        <a:rPr lang="en-US" sz="1600" dirty="0" smtClean="0"/>
                        <a:t>Log hourly wage</a:t>
                      </a:r>
                    </a:p>
                    <a:p>
                      <a:pPr algn="ctr"/>
                      <a:r>
                        <a:rPr lang="en-US" sz="1600" dirty="0" smtClean="0"/>
                        <a:t>Secondary</a:t>
                      </a:r>
                      <a:endParaRPr lang="en-US" sz="1600" dirty="0"/>
                    </a:p>
                  </a:txBody>
                  <a:tcPr/>
                </a:tc>
                <a:tc>
                  <a:txBody>
                    <a:bodyPr/>
                    <a:lstStyle/>
                    <a:p>
                      <a:pPr algn="ctr"/>
                      <a:r>
                        <a:rPr lang="en-US" sz="1600" dirty="0" smtClean="0"/>
                        <a:t>Log hourly wage</a:t>
                      </a:r>
                    </a:p>
                    <a:p>
                      <a:pPr algn="ctr"/>
                      <a:r>
                        <a:rPr lang="en-US" sz="1600" dirty="0" smtClean="0"/>
                        <a:t>College</a:t>
                      </a:r>
                      <a:endParaRPr lang="en-US" sz="1600" dirty="0"/>
                    </a:p>
                  </a:txBody>
                  <a:tcPr/>
                </a:tc>
              </a:tr>
              <a:tr h="370840">
                <a:tc>
                  <a:txBody>
                    <a:bodyPr/>
                    <a:lstStyle/>
                    <a:p>
                      <a:r>
                        <a:rPr lang="en-US" sz="1600" dirty="0" smtClean="0"/>
                        <a:t>Oslo</a:t>
                      </a:r>
                      <a:endParaRPr lang="en-US" sz="1600" dirty="0"/>
                    </a:p>
                  </a:txBody>
                  <a:tcPr/>
                </a:tc>
                <a:tc>
                  <a:txBody>
                    <a:bodyPr/>
                    <a:lstStyle/>
                    <a:p>
                      <a:pPr algn="ctr"/>
                      <a:r>
                        <a:rPr lang="en-US" sz="1600" dirty="0" smtClean="0"/>
                        <a:t>0.072***</a:t>
                      </a:r>
                      <a:endParaRPr lang="en-US" sz="1600" dirty="0"/>
                    </a:p>
                  </a:txBody>
                  <a:tcPr/>
                </a:tc>
                <a:tc>
                  <a:txBody>
                    <a:bodyPr/>
                    <a:lstStyle/>
                    <a:p>
                      <a:pPr algn="ctr"/>
                      <a:r>
                        <a:rPr lang="en-US" sz="1600" dirty="0" smtClean="0"/>
                        <a:t>0.099***</a:t>
                      </a:r>
                      <a:endParaRPr lang="en-US" sz="1600" dirty="0"/>
                    </a:p>
                  </a:txBody>
                  <a:tcPr/>
                </a:tc>
                <a:tc>
                  <a:txBody>
                    <a:bodyPr/>
                    <a:lstStyle/>
                    <a:p>
                      <a:pPr algn="ctr"/>
                      <a:r>
                        <a:rPr lang="en-US" sz="1600" dirty="0" smtClean="0"/>
                        <a:t>0.14***</a:t>
                      </a:r>
                      <a:endParaRPr lang="en-US" sz="1600" dirty="0"/>
                    </a:p>
                  </a:txBody>
                  <a:tcPr/>
                </a:tc>
                <a:tc>
                  <a:txBody>
                    <a:bodyPr/>
                    <a:lstStyle/>
                    <a:p>
                      <a:pPr algn="ctr"/>
                      <a:r>
                        <a:rPr lang="en-US" sz="1600" dirty="0" smtClean="0"/>
                        <a:t>0.045***</a:t>
                      </a:r>
                      <a:endParaRPr lang="en-US" sz="1600" dirty="0"/>
                    </a:p>
                  </a:txBody>
                  <a:tcPr/>
                </a:tc>
                <a:tc>
                  <a:txBody>
                    <a:bodyPr/>
                    <a:lstStyle/>
                    <a:p>
                      <a:pPr algn="ctr"/>
                      <a:r>
                        <a:rPr lang="en-US" sz="1600" dirty="0" smtClean="0"/>
                        <a:t>0.05***</a:t>
                      </a:r>
                      <a:endParaRPr lang="en-US" sz="1600" dirty="0"/>
                    </a:p>
                  </a:txBody>
                  <a:tcPr/>
                </a:tc>
                <a:tc>
                  <a:txBody>
                    <a:bodyPr/>
                    <a:lstStyle/>
                    <a:p>
                      <a:pPr algn="ctr"/>
                      <a:r>
                        <a:rPr lang="en-US" sz="1600" dirty="0" smtClean="0"/>
                        <a:t>0.076***</a:t>
                      </a:r>
                      <a:endParaRPr lang="en-US" sz="1600" dirty="0"/>
                    </a:p>
                  </a:txBody>
                  <a:tcPr/>
                </a:tc>
              </a:tr>
              <a:tr h="370840">
                <a:tc>
                  <a:txBody>
                    <a:bodyPr/>
                    <a:lstStyle/>
                    <a:p>
                      <a:r>
                        <a:rPr lang="en-US" sz="1600" dirty="0" smtClean="0"/>
                        <a:t>Six other cities</a:t>
                      </a:r>
                      <a:endParaRPr lang="en-US" sz="1600" dirty="0"/>
                    </a:p>
                  </a:txBody>
                  <a:tcPr/>
                </a:tc>
                <a:tc>
                  <a:txBody>
                    <a:bodyPr/>
                    <a:lstStyle/>
                    <a:p>
                      <a:pPr algn="ctr"/>
                      <a:r>
                        <a:rPr lang="en-US" sz="1600" dirty="0" smtClean="0"/>
                        <a:t>0.044***</a:t>
                      </a:r>
                      <a:endParaRPr lang="en-US" sz="1600" dirty="0"/>
                    </a:p>
                  </a:txBody>
                  <a:tcPr/>
                </a:tc>
                <a:tc>
                  <a:txBody>
                    <a:bodyPr/>
                    <a:lstStyle/>
                    <a:p>
                      <a:pPr algn="ctr"/>
                      <a:r>
                        <a:rPr lang="en-US" sz="1600" dirty="0" smtClean="0"/>
                        <a:t>0.06***</a:t>
                      </a:r>
                      <a:endParaRPr lang="en-US" sz="1600" dirty="0"/>
                    </a:p>
                  </a:txBody>
                  <a:tcPr/>
                </a:tc>
                <a:tc>
                  <a:txBody>
                    <a:bodyPr/>
                    <a:lstStyle/>
                    <a:p>
                      <a:pPr algn="ctr"/>
                      <a:r>
                        <a:rPr lang="en-US" sz="1600" dirty="0" smtClean="0"/>
                        <a:t>0.09***</a:t>
                      </a:r>
                      <a:endParaRPr lang="en-US" sz="1600" dirty="0"/>
                    </a:p>
                  </a:txBody>
                  <a:tcPr/>
                </a:tc>
                <a:tc>
                  <a:txBody>
                    <a:bodyPr/>
                    <a:lstStyle/>
                    <a:p>
                      <a:pPr algn="ctr"/>
                      <a:r>
                        <a:rPr lang="en-US" sz="1600" dirty="0" smtClean="0"/>
                        <a:t>0.03***</a:t>
                      </a:r>
                      <a:endParaRPr lang="en-US" sz="1600" dirty="0"/>
                    </a:p>
                  </a:txBody>
                  <a:tcPr/>
                </a:tc>
                <a:tc>
                  <a:txBody>
                    <a:bodyPr/>
                    <a:lstStyle/>
                    <a:p>
                      <a:pPr algn="ctr"/>
                      <a:r>
                        <a:rPr lang="en-US" sz="1600" dirty="0" smtClean="0"/>
                        <a:t>0.037***</a:t>
                      </a:r>
                      <a:endParaRPr lang="en-US" sz="1600" dirty="0"/>
                    </a:p>
                  </a:txBody>
                  <a:tcPr/>
                </a:tc>
                <a:tc>
                  <a:txBody>
                    <a:bodyPr/>
                    <a:lstStyle/>
                    <a:p>
                      <a:pPr algn="ctr"/>
                      <a:r>
                        <a:rPr lang="en-US" sz="1600" dirty="0" smtClean="0"/>
                        <a:t>0.051***</a:t>
                      </a:r>
                      <a:endParaRPr lang="en-US" sz="1600" dirty="0"/>
                    </a:p>
                  </a:txBody>
                  <a:tcPr/>
                </a:tc>
              </a:tr>
              <a:tr h="370840">
                <a:tc>
                  <a:txBody>
                    <a:bodyPr/>
                    <a:lstStyle/>
                    <a:p>
                      <a:r>
                        <a:rPr lang="en-US" sz="1600" dirty="0" smtClean="0"/>
                        <a:t>Experience</a:t>
                      </a:r>
                      <a:endParaRPr lang="en-US" sz="1600" dirty="0"/>
                    </a:p>
                  </a:txBody>
                  <a:tcPr/>
                </a:tc>
                <a:tc>
                  <a:txBody>
                    <a:bodyPr/>
                    <a:lstStyle/>
                    <a:p>
                      <a:pPr algn="ctr"/>
                      <a:r>
                        <a:rPr lang="en-US" sz="1600" dirty="0" smtClean="0"/>
                        <a:t>0.01***</a:t>
                      </a:r>
                      <a:endParaRPr lang="en-US" sz="1600" dirty="0"/>
                    </a:p>
                  </a:txBody>
                  <a:tcPr/>
                </a:tc>
                <a:tc>
                  <a:txBody>
                    <a:bodyPr/>
                    <a:lstStyle/>
                    <a:p>
                      <a:pPr algn="ctr"/>
                      <a:r>
                        <a:rPr lang="en-US" sz="1600" dirty="0" smtClean="0"/>
                        <a:t>0.01***</a:t>
                      </a:r>
                      <a:endParaRPr lang="en-US" sz="1600" dirty="0"/>
                    </a:p>
                  </a:txBody>
                  <a:tcPr/>
                </a:tc>
                <a:tc>
                  <a:txBody>
                    <a:bodyPr/>
                    <a:lstStyle/>
                    <a:p>
                      <a:pPr algn="ctr"/>
                      <a:r>
                        <a:rPr lang="en-US" sz="1600" dirty="0" smtClean="0"/>
                        <a:t>0.027***</a:t>
                      </a:r>
                      <a:endParaRPr lang="en-US" sz="1600" dirty="0"/>
                    </a:p>
                  </a:txBody>
                  <a:tcPr/>
                </a:tc>
                <a:tc>
                  <a:txBody>
                    <a:bodyPr/>
                    <a:lstStyle/>
                    <a:p>
                      <a:pPr algn="ctr"/>
                      <a:r>
                        <a:rPr lang="en-US" sz="1600" dirty="0" smtClean="0"/>
                        <a:t>0.062***</a:t>
                      </a:r>
                      <a:endParaRPr lang="en-US" sz="1600" dirty="0"/>
                    </a:p>
                  </a:txBody>
                  <a:tcPr/>
                </a:tc>
                <a:tc>
                  <a:txBody>
                    <a:bodyPr/>
                    <a:lstStyle/>
                    <a:p>
                      <a:pPr algn="ctr"/>
                      <a:r>
                        <a:rPr lang="en-US" sz="1600" dirty="0" smtClean="0"/>
                        <a:t>0.066***</a:t>
                      </a:r>
                      <a:endParaRPr lang="en-US" sz="1600" dirty="0"/>
                    </a:p>
                  </a:txBody>
                  <a:tcPr/>
                </a:tc>
                <a:tc>
                  <a:txBody>
                    <a:bodyPr/>
                    <a:lstStyle/>
                    <a:p>
                      <a:pPr algn="ctr"/>
                      <a:r>
                        <a:rPr lang="en-US" sz="1600" dirty="0" smtClean="0"/>
                        <a:t>0.094***</a:t>
                      </a:r>
                      <a:endParaRPr lang="en-US" sz="1600"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(Experience)</a:t>
                      </a:r>
                      <a:r>
                        <a:rPr lang="nb-NO" sz="1600" baseline="30000" dirty="0" smtClean="0">
                          <a:sym typeface="Symbol" pitchFamily="18" charset="2"/>
                        </a:rPr>
                        <a:t>2</a:t>
                      </a:r>
                    </a:p>
                  </a:txBody>
                  <a:tcPr/>
                </a:tc>
                <a:tc>
                  <a:txBody>
                    <a:bodyPr/>
                    <a:lstStyle/>
                    <a:p>
                      <a:pPr algn="ctr"/>
                      <a:r>
                        <a:rPr lang="en-US" sz="1600" dirty="0" smtClean="0"/>
                        <a:t>-0.0001***</a:t>
                      </a:r>
                      <a:endParaRPr lang="en-US" sz="1600" dirty="0"/>
                    </a:p>
                  </a:txBody>
                  <a:tcPr/>
                </a:tc>
                <a:tc>
                  <a:txBody>
                    <a:bodyPr/>
                    <a:lstStyle/>
                    <a:p>
                      <a:pPr algn="ctr"/>
                      <a:r>
                        <a:rPr lang="en-US" sz="1600" dirty="0" smtClean="0"/>
                        <a:t>-0.0001***</a:t>
                      </a:r>
                      <a:endParaRPr lang="en-US" sz="1600" dirty="0"/>
                    </a:p>
                  </a:txBody>
                  <a:tcPr/>
                </a:tc>
                <a:tc>
                  <a:txBody>
                    <a:bodyPr/>
                    <a:lstStyle/>
                    <a:p>
                      <a:pPr algn="ctr"/>
                      <a:r>
                        <a:rPr lang="en-US" sz="1600" dirty="0" smtClean="0"/>
                        <a:t>-0.0007***</a:t>
                      </a:r>
                      <a:endParaRPr lang="en-US" sz="1600" dirty="0"/>
                    </a:p>
                  </a:txBody>
                  <a:tcPr/>
                </a:tc>
                <a:tc>
                  <a:txBody>
                    <a:bodyPr/>
                    <a:lstStyle/>
                    <a:p>
                      <a:pPr algn="ctr"/>
                      <a:r>
                        <a:rPr lang="en-US" sz="1600" dirty="0" smtClean="0"/>
                        <a:t>-0.0005***</a:t>
                      </a:r>
                      <a:endParaRPr lang="en-US" sz="1600" dirty="0"/>
                    </a:p>
                  </a:txBody>
                  <a:tcPr/>
                </a:tc>
                <a:tc>
                  <a:txBody>
                    <a:bodyPr/>
                    <a:lstStyle/>
                    <a:p>
                      <a:pPr algn="ctr"/>
                      <a:r>
                        <a:rPr lang="en-US" sz="1600" dirty="0" smtClean="0"/>
                        <a:t>-0.0005***</a:t>
                      </a:r>
                      <a:endParaRPr lang="en-US" sz="1600" dirty="0"/>
                    </a:p>
                  </a:txBody>
                  <a:tcPr/>
                </a:tc>
                <a:tc>
                  <a:txBody>
                    <a:bodyPr/>
                    <a:lstStyle/>
                    <a:p>
                      <a:pPr algn="ctr"/>
                      <a:r>
                        <a:rPr lang="en-US" sz="1600" dirty="0" smtClean="0"/>
                        <a:t>-0.0012***</a:t>
                      </a:r>
                      <a:endParaRPr lang="en-US" sz="1600" dirty="0"/>
                    </a:p>
                  </a:txBody>
                  <a:tcPr/>
                </a:tc>
              </a:tr>
              <a:tr h="370840">
                <a:tc>
                  <a:txBody>
                    <a:bodyPr/>
                    <a:lstStyle/>
                    <a:p>
                      <a:r>
                        <a:rPr lang="en-US" sz="1600" dirty="0" smtClean="0"/>
                        <a:t>Male</a:t>
                      </a:r>
                      <a:endParaRPr lang="en-US" sz="1600" dirty="0"/>
                    </a:p>
                  </a:txBody>
                  <a:tcPr/>
                </a:tc>
                <a:tc>
                  <a:txBody>
                    <a:bodyPr/>
                    <a:lstStyle/>
                    <a:p>
                      <a:pPr algn="ctr"/>
                      <a:r>
                        <a:rPr lang="en-US" sz="1600" dirty="0" smtClean="0"/>
                        <a:t>0.138***</a:t>
                      </a:r>
                      <a:endParaRPr lang="en-US" sz="1600" dirty="0"/>
                    </a:p>
                  </a:txBody>
                  <a:tcPr/>
                </a:tc>
                <a:tc>
                  <a:txBody>
                    <a:bodyPr/>
                    <a:lstStyle/>
                    <a:p>
                      <a:pPr algn="ctr"/>
                      <a:r>
                        <a:rPr lang="en-US" sz="1600" dirty="0" smtClean="0"/>
                        <a:t>0.151***</a:t>
                      </a:r>
                      <a:endParaRPr lang="en-US" sz="1600" dirty="0"/>
                    </a:p>
                  </a:txBody>
                  <a:tcPr/>
                </a:tc>
                <a:tc>
                  <a:txBody>
                    <a:bodyPr/>
                    <a:lstStyle/>
                    <a:p>
                      <a:pPr algn="ctr"/>
                      <a:r>
                        <a:rPr lang="en-US" sz="1600" dirty="0" smtClean="0"/>
                        <a:t>0.127***</a:t>
                      </a: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r>
              <a:tr h="370840">
                <a:tc>
                  <a:txBody>
                    <a:bodyPr/>
                    <a:lstStyle/>
                    <a:p>
                      <a:r>
                        <a:rPr lang="en-US" sz="1600" dirty="0" smtClean="0"/>
                        <a:t>Year, sector and occupation FE</a:t>
                      </a:r>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r>
              <a:tr h="370840">
                <a:tc>
                  <a:txBody>
                    <a:bodyPr/>
                    <a:lstStyle/>
                    <a:p>
                      <a:r>
                        <a:rPr lang="en-US" sz="1600" dirty="0" smtClean="0"/>
                        <a:t>Age controls</a:t>
                      </a:r>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r>
              <a:tr h="370840">
                <a:tc>
                  <a:txBody>
                    <a:bodyPr/>
                    <a:lstStyle/>
                    <a:p>
                      <a:r>
                        <a:rPr lang="en-US" sz="1600" dirty="0" smtClean="0"/>
                        <a:t>Worker FE</a:t>
                      </a:r>
                    </a:p>
                  </a:txBody>
                  <a:tcPr/>
                </a:tc>
                <a:tc>
                  <a:txBody>
                    <a:bodyPr/>
                    <a:lstStyle/>
                    <a:p>
                      <a:pPr algn="ctr"/>
                      <a:r>
                        <a:rPr lang="en-US" sz="1600" dirty="0" smtClean="0"/>
                        <a:t>No</a:t>
                      </a:r>
                      <a:endParaRPr lang="en-US" sz="1600" dirty="0"/>
                    </a:p>
                  </a:txBody>
                  <a:tcPr/>
                </a:tc>
                <a:tc>
                  <a:txBody>
                    <a:bodyPr/>
                    <a:lstStyle/>
                    <a:p>
                      <a:pPr algn="ctr"/>
                      <a:r>
                        <a:rPr lang="en-US" sz="1600" dirty="0" smtClean="0"/>
                        <a:t>No</a:t>
                      </a:r>
                      <a:endParaRPr lang="en-US" sz="1600" dirty="0"/>
                    </a:p>
                  </a:txBody>
                  <a:tcPr/>
                </a:tc>
                <a:tc>
                  <a:txBody>
                    <a:bodyPr/>
                    <a:lstStyle/>
                    <a:p>
                      <a:pPr algn="ctr"/>
                      <a:r>
                        <a:rPr lang="en-US" sz="1600" dirty="0" smtClean="0"/>
                        <a:t>No</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c>
                  <a:txBody>
                    <a:bodyPr/>
                    <a:lstStyle/>
                    <a:p>
                      <a:pPr algn="ctr"/>
                      <a:r>
                        <a:rPr lang="en-US" sz="1600" dirty="0" smtClean="0"/>
                        <a:t>Yes</a:t>
                      </a:r>
                      <a:endParaRPr lang="en-US" sz="1600" dirty="0"/>
                    </a:p>
                  </a:txBody>
                  <a:tcPr/>
                </a:tc>
              </a:tr>
              <a:tr h="370840">
                <a:tc>
                  <a:txBody>
                    <a:bodyPr/>
                    <a:lstStyle/>
                    <a:p>
                      <a:r>
                        <a:rPr lang="en-US" sz="1600" dirty="0" smtClean="0"/>
                        <a:t>Observations</a:t>
                      </a:r>
                      <a:endParaRPr lang="en-US" sz="1600" dirty="0"/>
                    </a:p>
                  </a:txBody>
                  <a:tcPr/>
                </a:tc>
                <a:tc>
                  <a:txBody>
                    <a:bodyPr/>
                    <a:lstStyle/>
                    <a:p>
                      <a:pPr algn="ctr"/>
                      <a:r>
                        <a:rPr lang="en-US" sz="1600" dirty="0" smtClean="0"/>
                        <a:t>742,262</a:t>
                      </a:r>
                      <a:endParaRPr lang="en-US" sz="1600" dirty="0"/>
                    </a:p>
                  </a:txBody>
                  <a:tcPr/>
                </a:tc>
                <a:tc>
                  <a:txBody>
                    <a:bodyPr/>
                    <a:lstStyle/>
                    <a:p>
                      <a:pPr algn="ctr"/>
                      <a:r>
                        <a:rPr lang="en-US" sz="1600" dirty="0" smtClean="0"/>
                        <a:t>2,249,737</a:t>
                      </a:r>
                      <a:endParaRPr lang="en-US" sz="1600" dirty="0"/>
                    </a:p>
                  </a:txBody>
                  <a:tcPr/>
                </a:tc>
                <a:tc>
                  <a:txBody>
                    <a:bodyPr/>
                    <a:lstStyle/>
                    <a:p>
                      <a:pPr algn="ctr"/>
                      <a:r>
                        <a:rPr lang="en-US" sz="1600" dirty="0" smtClean="0"/>
                        <a:t>1,139,195</a:t>
                      </a:r>
                      <a:endParaRPr lang="en-US" sz="1600" dirty="0"/>
                    </a:p>
                  </a:txBody>
                  <a:tcPr/>
                </a:tc>
                <a:tc>
                  <a:txBody>
                    <a:bodyPr/>
                    <a:lstStyle/>
                    <a:p>
                      <a:pPr algn="ctr"/>
                      <a:r>
                        <a:rPr lang="en-US" sz="1600" dirty="0" smtClean="0"/>
                        <a:t>742,262</a:t>
                      </a:r>
                      <a:endParaRPr lang="en-US" sz="1600" dirty="0"/>
                    </a:p>
                  </a:txBody>
                  <a:tcPr/>
                </a:tc>
                <a:tc>
                  <a:txBody>
                    <a:bodyPr/>
                    <a:lstStyle/>
                    <a:p>
                      <a:pPr algn="ctr"/>
                      <a:r>
                        <a:rPr lang="en-US" sz="1600" dirty="0" smtClean="0"/>
                        <a:t>2,249,737</a:t>
                      </a:r>
                      <a:endParaRPr lang="en-US" sz="1600" dirty="0"/>
                    </a:p>
                  </a:txBody>
                  <a:tcPr/>
                </a:tc>
                <a:tc>
                  <a:txBody>
                    <a:bodyPr/>
                    <a:lstStyle/>
                    <a:p>
                      <a:pPr algn="ctr"/>
                      <a:r>
                        <a:rPr lang="en-US" sz="1600" dirty="0" smtClean="0"/>
                        <a:t>1,139,195</a:t>
                      </a:r>
                      <a:endParaRPr lang="en-US" sz="1600" dirty="0"/>
                    </a:p>
                  </a:txBody>
                  <a:tcPr/>
                </a:tc>
              </a:tr>
              <a:tr h="370840">
                <a:tc>
                  <a:txBody>
                    <a:bodyPr/>
                    <a:lstStyle/>
                    <a:p>
                      <a:r>
                        <a:rPr lang="en-US" sz="1600" dirty="0" smtClean="0"/>
                        <a:t>Workers</a:t>
                      </a:r>
                      <a:endParaRPr lang="en-US" sz="1600" dirty="0"/>
                    </a:p>
                  </a:txBody>
                  <a:tcPr/>
                </a:tc>
                <a:tc>
                  <a:txBody>
                    <a:bodyPr/>
                    <a:lstStyle/>
                    <a:p>
                      <a:pPr algn="ctr"/>
                      <a:r>
                        <a:rPr lang="en-US" sz="1600" dirty="0" smtClean="0"/>
                        <a:t>165,741</a:t>
                      </a:r>
                      <a:endParaRPr lang="en-US" sz="1600" dirty="0"/>
                    </a:p>
                  </a:txBody>
                  <a:tcPr/>
                </a:tc>
                <a:tc>
                  <a:txBody>
                    <a:bodyPr/>
                    <a:lstStyle/>
                    <a:p>
                      <a:pPr algn="ctr"/>
                      <a:r>
                        <a:rPr lang="en-US" sz="1600" dirty="0" smtClean="0"/>
                        <a:t>447,692</a:t>
                      </a:r>
                      <a:endParaRPr lang="en-US" sz="1600" dirty="0"/>
                    </a:p>
                  </a:txBody>
                  <a:tcPr/>
                </a:tc>
                <a:tc>
                  <a:txBody>
                    <a:bodyPr/>
                    <a:lstStyle/>
                    <a:p>
                      <a:pPr algn="ctr"/>
                      <a:r>
                        <a:rPr lang="en-US" sz="1600" dirty="0" smtClean="0"/>
                        <a:t>236,979</a:t>
                      </a:r>
                      <a:endParaRPr lang="en-US" sz="1600" dirty="0"/>
                    </a:p>
                  </a:txBody>
                  <a:tcPr/>
                </a:tc>
                <a:tc>
                  <a:txBody>
                    <a:bodyPr/>
                    <a:lstStyle/>
                    <a:p>
                      <a:pPr algn="ctr"/>
                      <a:r>
                        <a:rPr lang="en-US" sz="1600" dirty="0" smtClean="0"/>
                        <a:t>165,741</a:t>
                      </a:r>
                      <a:endParaRPr lang="en-US" sz="1600" dirty="0"/>
                    </a:p>
                  </a:txBody>
                  <a:tcPr/>
                </a:tc>
                <a:tc>
                  <a:txBody>
                    <a:bodyPr/>
                    <a:lstStyle/>
                    <a:p>
                      <a:pPr algn="ctr"/>
                      <a:r>
                        <a:rPr lang="en-US" sz="1600" dirty="0" smtClean="0"/>
                        <a:t>447,692</a:t>
                      </a:r>
                      <a:endParaRPr lang="en-US" sz="1600" dirty="0"/>
                    </a:p>
                  </a:txBody>
                  <a:tcPr/>
                </a:tc>
                <a:tc>
                  <a:txBody>
                    <a:bodyPr/>
                    <a:lstStyle/>
                    <a:p>
                      <a:pPr algn="ctr"/>
                      <a:r>
                        <a:rPr lang="en-US" sz="1600" dirty="0" smtClean="0"/>
                        <a:t>236,979</a:t>
                      </a:r>
                      <a:endParaRPr lang="en-US" sz="1600"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t>R</a:t>
                      </a:r>
                      <a:r>
                        <a:rPr lang="nb-NO" sz="1600" baseline="30000" dirty="0" smtClean="0">
                          <a:sym typeface="Symbol" pitchFamily="18" charset="2"/>
                        </a:rPr>
                        <a:t>2</a:t>
                      </a:r>
                    </a:p>
                  </a:txBody>
                  <a:tcPr/>
                </a:tc>
                <a:tc>
                  <a:txBody>
                    <a:bodyPr/>
                    <a:lstStyle/>
                    <a:p>
                      <a:pPr algn="ctr"/>
                      <a:r>
                        <a:rPr lang="en-US" sz="1600" dirty="0" smtClean="0"/>
                        <a:t>0.30</a:t>
                      </a:r>
                      <a:endParaRPr lang="en-US" sz="1600" dirty="0"/>
                    </a:p>
                  </a:txBody>
                  <a:tcPr/>
                </a:tc>
                <a:tc>
                  <a:txBody>
                    <a:bodyPr/>
                    <a:lstStyle/>
                    <a:p>
                      <a:pPr algn="ctr"/>
                      <a:r>
                        <a:rPr lang="en-US" sz="1600" dirty="0" smtClean="0"/>
                        <a:t>0.38</a:t>
                      </a:r>
                      <a:endParaRPr lang="en-US" sz="1600" dirty="0"/>
                    </a:p>
                  </a:txBody>
                  <a:tcPr/>
                </a:tc>
                <a:tc>
                  <a:txBody>
                    <a:bodyPr/>
                    <a:lstStyle/>
                    <a:p>
                      <a:pPr algn="ctr"/>
                      <a:r>
                        <a:rPr lang="en-US" sz="1600" dirty="0" smtClean="0"/>
                        <a:t>0.41</a:t>
                      </a:r>
                      <a:endParaRPr lang="en-US" sz="1600" dirty="0"/>
                    </a:p>
                  </a:txBody>
                  <a:tcPr/>
                </a:tc>
                <a:tc>
                  <a:txBody>
                    <a:bodyPr/>
                    <a:lstStyle/>
                    <a:p>
                      <a:pPr algn="ctr"/>
                      <a:r>
                        <a:rPr lang="en-US" sz="1600" dirty="0" smtClean="0"/>
                        <a:t>0.75</a:t>
                      </a:r>
                      <a:endParaRPr lang="en-US" sz="1600" dirty="0"/>
                    </a:p>
                  </a:txBody>
                  <a:tcPr/>
                </a:tc>
                <a:tc>
                  <a:txBody>
                    <a:bodyPr/>
                    <a:lstStyle/>
                    <a:p>
                      <a:pPr algn="ctr"/>
                      <a:r>
                        <a:rPr lang="en-US" sz="1600" dirty="0" smtClean="0"/>
                        <a:t>0.80</a:t>
                      </a:r>
                      <a:endParaRPr lang="en-US" sz="1600" dirty="0"/>
                    </a:p>
                  </a:txBody>
                  <a:tcPr/>
                </a:tc>
                <a:tc>
                  <a:txBody>
                    <a:bodyPr/>
                    <a:lstStyle/>
                    <a:p>
                      <a:pPr algn="ctr"/>
                      <a:r>
                        <a:rPr lang="en-US" sz="1600" dirty="0" smtClean="0"/>
                        <a:t>0.83</a:t>
                      </a:r>
                      <a:endParaRPr lang="en-US" sz="1600" dirty="0"/>
                    </a:p>
                  </a:txBody>
                  <a:tcPr/>
                </a:tc>
              </a:tr>
            </a:tbl>
          </a:graphicData>
        </a:graphic>
      </p:graphicFrame>
      <p:sp>
        <p:nvSpPr>
          <p:cNvPr id="8" name="TekstSylinder 7"/>
          <p:cNvSpPr txBox="1"/>
          <p:nvPr/>
        </p:nvSpPr>
        <p:spPr>
          <a:xfrm>
            <a:off x="467544" y="113912"/>
            <a:ext cx="8208912" cy="1077218"/>
          </a:xfrm>
          <a:prstGeom prst="rect">
            <a:avLst/>
          </a:prstGeom>
          <a:noFill/>
        </p:spPr>
        <p:txBody>
          <a:bodyPr wrap="square" rtlCol="0">
            <a:spAutoFit/>
          </a:bodyPr>
          <a:lstStyle/>
          <a:p>
            <a:pPr algn="ctr"/>
            <a:r>
              <a:rPr lang="en-US" sz="3200" dirty="0" smtClean="0"/>
              <a:t>Static urban wage premium </a:t>
            </a:r>
          </a:p>
          <a:p>
            <a:pPr algn="ctr"/>
            <a:r>
              <a:rPr lang="en-US" sz="3200" dirty="0" smtClean="0"/>
              <a:t>– by education groups (Table 3)</a:t>
            </a:r>
            <a:endParaRPr lang="en-US" sz="3200" dirty="0"/>
          </a:p>
        </p:txBody>
      </p:sp>
    </p:spTree>
    <p:extLst>
      <p:ext uri="{BB962C8B-B14F-4D97-AF65-F5344CB8AC3E}">
        <p14:creationId xmlns:p14="http://schemas.microsoft.com/office/powerpoint/2010/main" val="643382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ssholder for innhold 3"/>
          <p:cNvGraphicFramePr>
            <a:graphicFrameLocks noGrp="1"/>
          </p:cNvGraphicFramePr>
          <p:nvPr>
            <p:ph idx="1"/>
            <p:extLst/>
          </p:nvPr>
        </p:nvGraphicFramePr>
        <p:xfrm>
          <a:off x="512548" y="980728"/>
          <a:ext cx="8190911" cy="4724400"/>
        </p:xfrm>
        <a:graphic>
          <a:graphicData uri="http://schemas.openxmlformats.org/drawingml/2006/table">
            <a:tbl>
              <a:tblPr firstRow="1" bandRow="1">
                <a:tableStyleId>{5C22544A-7EE6-4342-B048-85BDC9FD1C3A}</a:tableStyleId>
              </a:tblPr>
              <a:tblGrid>
                <a:gridCol w="2763308"/>
                <a:gridCol w="1368152"/>
                <a:gridCol w="1512168"/>
                <a:gridCol w="1296144"/>
                <a:gridCol w="1251139"/>
              </a:tblGrid>
              <a:tr h="859731">
                <a:tc>
                  <a:txBody>
                    <a:bodyPr/>
                    <a:lstStyle/>
                    <a:p>
                      <a:r>
                        <a:rPr lang="en-US" sz="1700" dirty="0" smtClean="0"/>
                        <a:t>Dependent variable</a:t>
                      </a:r>
                    </a:p>
                    <a:p>
                      <a:endParaRPr lang="en-US" sz="1700" dirty="0" smtClean="0"/>
                    </a:p>
                    <a:p>
                      <a:r>
                        <a:rPr lang="en-US" sz="1700" dirty="0" smtClean="0"/>
                        <a:t>Education group</a:t>
                      </a:r>
                      <a:endParaRPr lang="en-US" sz="1700" dirty="0"/>
                    </a:p>
                  </a:txBody>
                  <a:tcPr/>
                </a:tc>
                <a:tc>
                  <a:txBody>
                    <a:bodyPr/>
                    <a:lstStyle/>
                    <a:p>
                      <a:pPr algn="ctr"/>
                      <a:r>
                        <a:rPr lang="en-US" sz="1700" dirty="0" smtClean="0"/>
                        <a:t>Log hourly wage</a:t>
                      </a:r>
                    </a:p>
                    <a:p>
                      <a:pPr algn="ctr"/>
                      <a:r>
                        <a:rPr lang="en-US" sz="1700" dirty="0" smtClean="0"/>
                        <a:t>All</a:t>
                      </a:r>
                      <a:endParaRPr lang="en-US" sz="1700" dirty="0"/>
                    </a:p>
                  </a:txBody>
                  <a:tcPr/>
                </a:tc>
                <a:tc>
                  <a:txBody>
                    <a:bodyPr/>
                    <a:lstStyle/>
                    <a:p>
                      <a:pPr algn="ctr"/>
                      <a:r>
                        <a:rPr lang="en-US" sz="1700" dirty="0" smtClean="0"/>
                        <a:t>Log hourly wage</a:t>
                      </a:r>
                    </a:p>
                    <a:p>
                      <a:pPr algn="ctr"/>
                      <a:r>
                        <a:rPr lang="en-US" sz="1700" dirty="0" smtClean="0"/>
                        <a:t>Primary</a:t>
                      </a:r>
                      <a:endParaRPr lang="en-US" sz="1700" dirty="0"/>
                    </a:p>
                  </a:txBody>
                  <a:tcPr/>
                </a:tc>
                <a:tc>
                  <a:txBody>
                    <a:bodyPr/>
                    <a:lstStyle/>
                    <a:p>
                      <a:pPr algn="ctr"/>
                      <a:r>
                        <a:rPr lang="en-US" sz="1700" dirty="0" smtClean="0"/>
                        <a:t>Log hourly wage</a:t>
                      </a:r>
                    </a:p>
                    <a:p>
                      <a:pPr algn="ctr"/>
                      <a:r>
                        <a:rPr lang="en-US" sz="1700" dirty="0" smtClean="0"/>
                        <a:t>Secondary</a:t>
                      </a:r>
                      <a:endParaRPr lang="en-US" sz="1700" dirty="0"/>
                    </a:p>
                  </a:txBody>
                  <a:tcPr/>
                </a:tc>
                <a:tc>
                  <a:txBody>
                    <a:bodyPr/>
                    <a:lstStyle/>
                    <a:p>
                      <a:pPr algn="ctr"/>
                      <a:r>
                        <a:rPr lang="en-US" sz="1700" dirty="0" smtClean="0"/>
                        <a:t>Log hourly wage</a:t>
                      </a:r>
                    </a:p>
                    <a:p>
                      <a:pPr algn="ctr"/>
                      <a:r>
                        <a:rPr lang="en-US" sz="1700" dirty="0" smtClean="0"/>
                        <a:t>College</a:t>
                      </a:r>
                      <a:endParaRPr lang="en-US" sz="1700" dirty="0"/>
                    </a:p>
                  </a:txBody>
                  <a:tcPr/>
                </a:tc>
              </a:tr>
              <a:tr h="343892">
                <a:tc>
                  <a:txBody>
                    <a:bodyPr/>
                    <a:lstStyle/>
                    <a:p>
                      <a:r>
                        <a:rPr lang="en-US" sz="1700" dirty="0" smtClean="0"/>
                        <a:t>Oslo</a:t>
                      </a:r>
                      <a:endParaRPr lang="en-US" sz="1700" dirty="0"/>
                    </a:p>
                  </a:txBody>
                  <a:tcPr/>
                </a:tc>
                <a:tc>
                  <a:txBody>
                    <a:bodyPr/>
                    <a:lstStyle/>
                    <a:p>
                      <a:pPr algn="ctr"/>
                      <a:r>
                        <a:rPr lang="en-US" sz="1700" dirty="0" smtClean="0"/>
                        <a:t>0.07***</a:t>
                      </a:r>
                      <a:endParaRPr lang="en-US" sz="1700" dirty="0"/>
                    </a:p>
                  </a:txBody>
                  <a:tcPr/>
                </a:tc>
                <a:tc>
                  <a:txBody>
                    <a:bodyPr/>
                    <a:lstStyle/>
                    <a:p>
                      <a:pPr algn="ctr"/>
                      <a:r>
                        <a:rPr lang="en-US" sz="1700" dirty="0" smtClean="0"/>
                        <a:t>0.04***</a:t>
                      </a:r>
                      <a:endParaRPr lang="en-US" sz="1700" dirty="0"/>
                    </a:p>
                  </a:txBody>
                  <a:tcPr/>
                </a:tc>
                <a:tc>
                  <a:txBody>
                    <a:bodyPr/>
                    <a:lstStyle/>
                    <a:p>
                      <a:pPr algn="ctr"/>
                      <a:r>
                        <a:rPr lang="en-US" sz="1700" dirty="0" smtClean="0"/>
                        <a:t>0.049***</a:t>
                      </a:r>
                      <a:endParaRPr lang="en-US" sz="1700" dirty="0"/>
                    </a:p>
                  </a:txBody>
                  <a:tcPr/>
                </a:tc>
                <a:tc>
                  <a:txBody>
                    <a:bodyPr/>
                    <a:lstStyle/>
                    <a:p>
                      <a:pPr algn="ctr"/>
                      <a:r>
                        <a:rPr lang="en-US" sz="1700" dirty="0" smtClean="0"/>
                        <a:t>0.082***</a:t>
                      </a:r>
                      <a:endParaRPr lang="en-US" sz="1700" dirty="0"/>
                    </a:p>
                  </a:txBody>
                  <a:tcPr/>
                </a:tc>
              </a:tr>
              <a:tr h="343892">
                <a:tc>
                  <a:txBody>
                    <a:bodyPr/>
                    <a:lstStyle/>
                    <a:p>
                      <a:r>
                        <a:rPr lang="en-US" sz="1700" dirty="0" smtClean="0"/>
                        <a:t>Six other large cities</a:t>
                      </a:r>
                      <a:endParaRPr lang="en-US" sz="1700" dirty="0"/>
                    </a:p>
                  </a:txBody>
                  <a:tcPr/>
                </a:tc>
                <a:tc>
                  <a:txBody>
                    <a:bodyPr/>
                    <a:lstStyle/>
                    <a:p>
                      <a:pPr algn="ctr"/>
                      <a:r>
                        <a:rPr lang="en-US" sz="1700" dirty="0" smtClean="0"/>
                        <a:t>0.045***</a:t>
                      </a:r>
                      <a:endParaRPr lang="en-US" sz="1700" dirty="0"/>
                    </a:p>
                  </a:txBody>
                  <a:tcPr/>
                </a:tc>
                <a:tc>
                  <a:txBody>
                    <a:bodyPr/>
                    <a:lstStyle/>
                    <a:p>
                      <a:pPr algn="ctr"/>
                      <a:r>
                        <a:rPr lang="en-US" sz="1700" dirty="0" smtClean="0"/>
                        <a:t>0.026***</a:t>
                      </a:r>
                      <a:endParaRPr lang="en-US" sz="1700" dirty="0"/>
                    </a:p>
                  </a:txBody>
                  <a:tcPr/>
                </a:tc>
                <a:tc>
                  <a:txBody>
                    <a:bodyPr/>
                    <a:lstStyle/>
                    <a:p>
                      <a:pPr algn="ctr"/>
                      <a:r>
                        <a:rPr lang="en-US" sz="1700" dirty="0" smtClean="0"/>
                        <a:t>0.036***</a:t>
                      </a:r>
                      <a:endParaRPr lang="en-US" sz="1700" dirty="0"/>
                    </a:p>
                  </a:txBody>
                  <a:tcPr/>
                </a:tc>
                <a:tc>
                  <a:txBody>
                    <a:bodyPr/>
                    <a:lstStyle/>
                    <a:p>
                      <a:pPr algn="ctr"/>
                      <a:r>
                        <a:rPr lang="en-US" sz="1700" dirty="0" smtClean="0"/>
                        <a:t>0.055***</a:t>
                      </a:r>
                      <a:endParaRPr lang="en-US" sz="1700" dirty="0"/>
                    </a:p>
                  </a:txBody>
                  <a:tcPr/>
                </a:tc>
              </a:tr>
              <a:tr h="343892">
                <a:tc>
                  <a:txBody>
                    <a:bodyPr/>
                    <a:lstStyle/>
                    <a:p>
                      <a:r>
                        <a:rPr lang="en-US" sz="1700" dirty="0" smtClean="0"/>
                        <a:t>Experience</a:t>
                      </a:r>
                      <a:endParaRPr lang="en-US" sz="1700" dirty="0"/>
                    </a:p>
                  </a:txBody>
                  <a:tcPr/>
                </a:tc>
                <a:tc>
                  <a:txBody>
                    <a:bodyPr/>
                    <a:lstStyle/>
                    <a:p>
                      <a:pPr algn="ctr"/>
                      <a:r>
                        <a:rPr lang="en-US" sz="1700" dirty="0" smtClean="0"/>
                        <a:t>0.073***</a:t>
                      </a:r>
                      <a:endParaRPr lang="en-US" sz="1700" dirty="0"/>
                    </a:p>
                  </a:txBody>
                  <a:tcPr/>
                </a:tc>
                <a:tc>
                  <a:txBody>
                    <a:bodyPr/>
                    <a:lstStyle/>
                    <a:p>
                      <a:pPr algn="ctr"/>
                      <a:r>
                        <a:rPr lang="en-US" sz="1700" dirty="0" smtClean="0"/>
                        <a:t>0.068***</a:t>
                      </a:r>
                      <a:endParaRPr lang="en-US" sz="1700" dirty="0"/>
                    </a:p>
                  </a:txBody>
                  <a:tcPr/>
                </a:tc>
                <a:tc>
                  <a:txBody>
                    <a:bodyPr/>
                    <a:lstStyle/>
                    <a:p>
                      <a:pPr algn="ctr"/>
                      <a:r>
                        <a:rPr lang="en-US" sz="1700" dirty="0" smtClean="0"/>
                        <a:t>0.069***</a:t>
                      </a:r>
                      <a:endParaRPr lang="en-US" sz="1700" dirty="0"/>
                    </a:p>
                  </a:txBody>
                  <a:tcPr/>
                </a:tc>
                <a:tc>
                  <a:txBody>
                    <a:bodyPr/>
                    <a:lstStyle/>
                    <a:p>
                      <a:pPr algn="ctr"/>
                      <a:r>
                        <a:rPr lang="en-US" sz="1700" dirty="0" smtClean="0"/>
                        <a:t>0.091***</a:t>
                      </a:r>
                      <a:endParaRPr lang="en-US" sz="1700" dirty="0"/>
                    </a:p>
                  </a:txBody>
                  <a:tcPr/>
                </a:tc>
              </a:tr>
              <a:tr h="343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Experience in Oslo</a:t>
                      </a:r>
                    </a:p>
                  </a:txBody>
                  <a:tcPr/>
                </a:tc>
                <a:tc>
                  <a:txBody>
                    <a:bodyPr/>
                    <a:lstStyle/>
                    <a:p>
                      <a:pPr algn="ctr"/>
                      <a:r>
                        <a:rPr lang="en-US" sz="1700" dirty="0" smtClean="0"/>
                        <a:t>0.021***</a:t>
                      </a:r>
                      <a:endParaRPr lang="en-US" sz="1700" dirty="0"/>
                    </a:p>
                  </a:txBody>
                  <a:tcPr/>
                </a:tc>
                <a:tc>
                  <a:txBody>
                    <a:bodyPr/>
                    <a:lstStyle/>
                    <a:p>
                      <a:pPr algn="ctr"/>
                      <a:r>
                        <a:rPr lang="en-US" sz="1700" dirty="0" smtClean="0"/>
                        <a:t>0.007***</a:t>
                      </a:r>
                      <a:endParaRPr lang="en-US" sz="1700" dirty="0"/>
                    </a:p>
                  </a:txBody>
                  <a:tcPr/>
                </a:tc>
                <a:tc>
                  <a:txBody>
                    <a:bodyPr/>
                    <a:lstStyle/>
                    <a:p>
                      <a:pPr algn="ctr"/>
                      <a:r>
                        <a:rPr lang="en-US" sz="1700" dirty="0" smtClean="0"/>
                        <a:t>0.008***</a:t>
                      </a:r>
                      <a:endParaRPr lang="en-US" sz="1700" dirty="0"/>
                    </a:p>
                  </a:txBody>
                  <a:tcPr/>
                </a:tc>
                <a:tc>
                  <a:txBody>
                    <a:bodyPr/>
                    <a:lstStyle/>
                    <a:p>
                      <a:pPr algn="ctr"/>
                      <a:r>
                        <a:rPr lang="en-US" sz="1700" dirty="0" smtClean="0"/>
                        <a:t>0.013***</a:t>
                      </a:r>
                      <a:endParaRPr lang="en-US" sz="1700" dirty="0"/>
                    </a:p>
                  </a:txBody>
                  <a:tcPr/>
                </a:tc>
              </a:tr>
              <a:tr h="343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Experience in six</a:t>
                      </a:r>
                      <a:r>
                        <a:rPr lang="en-US" sz="1700" baseline="0" dirty="0" smtClean="0"/>
                        <a:t> other cities</a:t>
                      </a:r>
                      <a:endParaRPr lang="en-US" sz="1700" dirty="0" smtClean="0"/>
                    </a:p>
                  </a:txBody>
                  <a:tcPr/>
                </a:tc>
                <a:tc>
                  <a:txBody>
                    <a:bodyPr/>
                    <a:lstStyle/>
                    <a:p>
                      <a:pPr algn="ctr"/>
                      <a:r>
                        <a:rPr lang="en-US" sz="1700" dirty="0" smtClean="0"/>
                        <a:t>0.009***</a:t>
                      </a:r>
                      <a:endParaRPr lang="en-US" sz="1700" dirty="0"/>
                    </a:p>
                  </a:txBody>
                  <a:tcPr/>
                </a:tc>
                <a:tc>
                  <a:txBody>
                    <a:bodyPr/>
                    <a:lstStyle/>
                    <a:p>
                      <a:pPr algn="ctr"/>
                      <a:r>
                        <a:rPr lang="en-US" sz="1700" dirty="0" smtClean="0"/>
                        <a:t>0.003***</a:t>
                      </a:r>
                      <a:endParaRPr lang="en-US" sz="1700" dirty="0"/>
                    </a:p>
                  </a:txBody>
                  <a:tcPr/>
                </a:tc>
                <a:tc>
                  <a:txBody>
                    <a:bodyPr/>
                    <a:lstStyle/>
                    <a:p>
                      <a:pPr algn="ctr"/>
                      <a:r>
                        <a:rPr lang="en-US" sz="1700" dirty="0" smtClean="0"/>
                        <a:t>0.004***</a:t>
                      </a:r>
                      <a:endParaRPr lang="en-US" sz="1700" dirty="0"/>
                    </a:p>
                  </a:txBody>
                  <a:tcPr/>
                </a:tc>
                <a:tc>
                  <a:txBody>
                    <a:bodyPr/>
                    <a:lstStyle/>
                    <a:p>
                      <a:pPr algn="ctr"/>
                      <a:r>
                        <a:rPr lang="en-US" sz="1700" dirty="0" smtClean="0"/>
                        <a:t>0.009***</a:t>
                      </a:r>
                      <a:endParaRPr lang="en-US" sz="1700" dirty="0"/>
                    </a:p>
                  </a:txBody>
                  <a:tcPr/>
                </a:tc>
              </a:tr>
              <a:tr h="343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Job tenure</a:t>
                      </a:r>
                      <a:endParaRPr lang="en-US" sz="1700" dirty="0"/>
                    </a:p>
                  </a:txBody>
                  <a:tcPr/>
                </a:tc>
                <a:tc>
                  <a:txBody>
                    <a:bodyPr/>
                    <a:lstStyle/>
                    <a:p>
                      <a:pPr algn="ctr"/>
                      <a:r>
                        <a:rPr lang="en-US" sz="1700" dirty="0" smtClean="0"/>
                        <a:t>-0.003***</a:t>
                      </a:r>
                      <a:endParaRPr lang="en-US" sz="1700" dirty="0"/>
                    </a:p>
                  </a:txBody>
                  <a:tcPr/>
                </a:tc>
                <a:tc>
                  <a:txBody>
                    <a:bodyPr/>
                    <a:lstStyle/>
                    <a:p>
                      <a:pPr algn="ctr"/>
                      <a:r>
                        <a:rPr lang="en-US" sz="1700" dirty="0" smtClean="0"/>
                        <a:t>-0.006***</a:t>
                      </a:r>
                      <a:endParaRPr lang="en-US" sz="1700" dirty="0"/>
                    </a:p>
                  </a:txBody>
                  <a:tcPr/>
                </a:tc>
                <a:tc>
                  <a:txBody>
                    <a:bodyPr/>
                    <a:lstStyle/>
                    <a:p>
                      <a:pPr algn="ctr"/>
                      <a:r>
                        <a:rPr lang="en-US" sz="1700" dirty="0" smtClean="0"/>
                        <a:t>-0.004***</a:t>
                      </a:r>
                      <a:endParaRPr lang="en-US" sz="1700" dirty="0"/>
                    </a:p>
                  </a:txBody>
                  <a:tcPr/>
                </a:tc>
                <a:tc>
                  <a:txBody>
                    <a:bodyPr/>
                    <a:lstStyle/>
                    <a:p>
                      <a:pPr algn="ctr"/>
                      <a:r>
                        <a:rPr lang="en-US" sz="1700" dirty="0" smtClean="0"/>
                        <a:t>-0.001**</a:t>
                      </a:r>
                      <a:endParaRPr lang="en-US" sz="1700" dirty="0"/>
                    </a:p>
                  </a:txBody>
                  <a:tcPr/>
                </a:tc>
              </a:tr>
              <a:tr h="343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Job tenure x Oslo</a:t>
                      </a:r>
                    </a:p>
                  </a:txBody>
                  <a:tcPr/>
                </a:tc>
                <a:tc>
                  <a:txBody>
                    <a:bodyPr/>
                    <a:lstStyle/>
                    <a:p>
                      <a:pPr algn="ctr"/>
                      <a:r>
                        <a:rPr lang="en-US" sz="1700" dirty="0" smtClean="0"/>
                        <a:t>-0.000</a:t>
                      </a:r>
                      <a:endParaRPr lang="en-US" sz="1700" dirty="0"/>
                    </a:p>
                  </a:txBody>
                  <a:tcPr/>
                </a:tc>
                <a:tc>
                  <a:txBody>
                    <a:bodyPr/>
                    <a:lstStyle/>
                    <a:p>
                      <a:pPr algn="ctr"/>
                      <a:r>
                        <a:rPr lang="en-US" sz="1700" dirty="0" smtClean="0"/>
                        <a:t>0.003**</a:t>
                      </a:r>
                      <a:endParaRPr lang="en-US" sz="1700" dirty="0"/>
                    </a:p>
                  </a:txBody>
                  <a:tcPr/>
                </a:tc>
                <a:tc>
                  <a:txBody>
                    <a:bodyPr/>
                    <a:lstStyle/>
                    <a:p>
                      <a:pPr algn="ctr"/>
                      <a:r>
                        <a:rPr lang="en-US" sz="1700" dirty="0" smtClean="0"/>
                        <a:t>0.000</a:t>
                      </a:r>
                      <a:endParaRPr lang="en-US" sz="1700" dirty="0"/>
                    </a:p>
                  </a:txBody>
                  <a:tcPr/>
                </a:tc>
                <a:tc>
                  <a:txBody>
                    <a:bodyPr/>
                    <a:lstStyle/>
                    <a:p>
                      <a:pPr algn="ctr"/>
                      <a:r>
                        <a:rPr lang="en-US" sz="1700" dirty="0" smtClean="0"/>
                        <a:t>-0.003***</a:t>
                      </a:r>
                      <a:endParaRPr lang="en-US" sz="1700" dirty="0"/>
                    </a:p>
                  </a:txBody>
                  <a:tcPr/>
                </a:tc>
              </a:tr>
              <a:tr h="343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Job tenure x Six</a:t>
                      </a:r>
                      <a:r>
                        <a:rPr lang="en-US" sz="1700" baseline="0" dirty="0" smtClean="0"/>
                        <a:t> other cities</a:t>
                      </a:r>
                      <a:endParaRPr lang="en-US" sz="1700" dirty="0" smtClean="0"/>
                    </a:p>
                  </a:txBody>
                  <a:tcPr/>
                </a:tc>
                <a:tc>
                  <a:txBody>
                    <a:bodyPr/>
                    <a:lstStyle/>
                    <a:p>
                      <a:pPr algn="ctr"/>
                      <a:r>
                        <a:rPr lang="en-US" sz="1700" dirty="0" smtClean="0"/>
                        <a:t>0.001**</a:t>
                      </a:r>
                      <a:endParaRPr lang="en-US" sz="1700" dirty="0"/>
                    </a:p>
                  </a:txBody>
                  <a:tcPr/>
                </a:tc>
                <a:tc>
                  <a:txBody>
                    <a:bodyPr/>
                    <a:lstStyle/>
                    <a:p>
                      <a:pPr algn="ctr"/>
                      <a:r>
                        <a:rPr lang="en-US" sz="1700" dirty="0" smtClean="0"/>
                        <a:t>0.003***</a:t>
                      </a:r>
                      <a:endParaRPr lang="en-US" sz="1700" dirty="0"/>
                    </a:p>
                  </a:txBody>
                  <a:tcPr/>
                </a:tc>
                <a:tc>
                  <a:txBody>
                    <a:bodyPr/>
                    <a:lstStyle/>
                    <a:p>
                      <a:pPr algn="ctr"/>
                      <a:r>
                        <a:rPr lang="en-US" sz="1700" dirty="0" smtClean="0"/>
                        <a:t>0.001***</a:t>
                      </a:r>
                      <a:endParaRPr lang="en-US" sz="1700" dirty="0"/>
                    </a:p>
                  </a:txBody>
                  <a:tcPr/>
                </a:tc>
                <a:tc>
                  <a:txBody>
                    <a:bodyPr/>
                    <a:lstStyle/>
                    <a:p>
                      <a:pPr algn="ctr"/>
                      <a:r>
                        <a:rPr lang="en-US" sz="1700" dirty="0" smtClean="0"/>
                        <a:t>-0.002**</a:t>
                      </a:r>
                      <a:endParaRPr lang="en-US" sz="1700" dirty="0"/>
                    </a:p>
                  </a:txBody>
                  <a:tcPr/>
                </a:tc>
              </a:tr>
              <a:tr h="343892">
                <a:tc>
                  <a:txBody>
                    <a:bodyPr/>
                    <a:lstStyle/>
                    <a:p>
                      <a:r>
                        <a:rPr lang="en-US" sz="1700" dirty="0" smtClean="0"/>
                        <a:t>Observations</a:t>
                      </a:r>
                      <a:endParaRPr lang="en-US" sz="1700" dirty="0"/>
                    </a:p>
                  </a:txBody>
                  <a:tcPr/>
                </a:tc>
                <a:tc>
                  <a:txBody>
                    <a:bodyPr/>
                    <a:lstStyle/>
                    <a:p>
                      <a:pPr algn="ctr"/>
                      <a:r>
                        <a:rPr lang="en-US" sz="1700" dirty="0" smtClean="0"/>
                        <a:t>4,131,194</a:t>
                      </a:r>
                      <a:endParaRPr lang="en-US" sz="1700" dirty="0"/>
                    </a:p>
                  </a:txBody>
                  <a:tcPr/>
                </a:tc>
                <a:tc>
                  <a:txBody>
                    <a:bodyPr/>
                    <a:lstStyle/>
                    <a:p>
                      <a:pPr algn="ctr"/>
                      <a:r>
                        <a:rPr lang="en-US" sz="1700" dirty="0" smtClean="0"/>
                        <a:t>742,262</a:t>
                      </a:r>
                      <a:endParaRPr lang="en-US" sz="1700" dirty="0"/>
                    </a:p>
                  </a:txBody>
                  <a:tcPr/>
                </a:tc>
                <a:tc>
                  <a:txBody>
                    <a:bodyPr/>
                    <a:lstStyle/>
                    <a:p>
                      <a:pPr algn="ctr"/>
                      <a:r>
                        <a:rPr lang="en-US" sz="1700" dirty="0" smtClean="0"/>
                        <a:t>2,249,737</a:t>
                      </a:r>
                      <a:endParaRPr lang="en-US" sz="1700" dirty="0"/>
                    </a:p>
                  </a:txBody>
                  <a:tcPr/>
                </a:tc>
                <a:tc>
                  <a:txBody>
                    <a:bodyPr/>
                    <a:lstStyle/>
                    <a:p>
                      <a:pPr algn="ctr"/>
                      <a:r>
                        <a:rPr lang="en-US" sz="1700" dirty="0" smtClean="0"/>
                        <a:t>1,139,195</a:t>
                      </a:r>
                      <a:endParaRPr lang="en-US" sz="1700" dirty="0"/>
                    </a:p>
                  </a:txBody>
                  <a:tcPr/>
                </a:tc>
              </a:tr>
              <a:tr h="343892">
                <a:tc>
                  <a:txBody>
                    <a:bodyPr/>
                    <a:lstStyle/>
                    <a:p>
                      <a:r>
                        <a:rPr lang="en-US" sz="1700" dirty="0" smtClean="0"/>
                        <a:t>Workers</a:t>
                      </a:r>
                      <a:endParaRPr lang="en-US" sz="1700" dirty="0"/>
                    </a:p>
                  </a:txBody>
                  <a:tcPr/>
                </a:tc>
                <a:tc>
                  <a:txBody>
                    <a:bodyPr/>
                    <a:lstStyle/>
                    <a:p>
                      <a:pPr algn="ctr"/>
                      <a:r>
                        <a:rPr lang="en-US" sz="1700" dirty="0" smtClean="0"/>
                        <a:t>850,412</a:t>
                      </a:r>
                      <a:endParaRPr lang="en-US" sz="1700" dirty="0"/>
                    </a:p>
                  </a:txBody>
                  <a:tcPr/>
                </a:tc>
                <a:tc>
                  <a:txBody>
                    <a:bodyPr/>
                    <a:lstStyle/>
                    <a:p>
                      <a:pPr algn="ctr"/>
                      <a:r>
                        <a:rPr lang="en-US" sz="1700" dirty="0" smtClean="0"/>
                        <a:t>165,741</a:t>
                      </a:r>
                      <a:endParaRPr lang="en-US" sz="1700" dirty="0"/>
                    </a:p>
                  </a:txBody>
                  <a:tcPr/>
                </a:tc>
                <a:tc>
                  <a:txBody>
                    <a:bodyPr/>
                    <a:lstStyle/>
                    <a:p>
                      <a:pPr algn="ctr"/>
                      <a:r>
                        <a:rPr lang="en-US" sz="1700" dirty="0" smtClean="0"/>
                        <a:t>447,692</a:t>
                      </a:r>
                      <a:endParaRPr lang="en-US" sz="1700" dirty="0"/>
                    </a:p>
                  </a:txBody>
                  <a:tcPr/>
                </a:tc>
                <a:tc>
                  <a:txBody>
                    <a:bodyPr/>
                    <a:lstStyle/>
                    <a:p>
                      <a:pPr algn="ctr"/>
                      <a:r>
                        <a:rPr lang="en-US" sz="1700" dirty="0" smtClean="0"/>
                        <a:t>236,979</a:t>
                      </a:r>
                      <a:endParaRPr lang="en-US" sz="1700" dirty="0"/>
                    </a:p>
                  </a:txBody>
                  <a:tcPr/>
                </a:tc>
              </a:tr>
              <a:tr h="343892">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700" dirty="0" smtClean="0"/>
                        <a:t>R</a:t>
                      </a:r>
                      <a:r>
                        <a:rPr lang="nb-NO" sz="1700" baseline="30000" dirty="0" smtClean="0">
                          <a:sym typeface="Symbol" pitchFamily="18" charset="2"/>
                        </a:rPr>
                        <a:t>2</a:t>
                      </a:r>
                    </a:p>
                  </a:txBody>
                  <a:tcPr/>
                </a:tc>
                <a:tc>
                  <a:txBody>
                    <a:bodyPr/>
                    <a:lstStyle/>
                    <a:p>
                      <a:pPr algn="ctr"/>
                      <a:r>
                        <a:rPr lang="en-US" sz="1700" dirty="0" smtClean="0"/>
                        <a:t>0.82</a:t>
                      </a:r>
                      <a:endParaRPr lang="en-US" sz="1700" dirty="0"/>
                    </a:p>
                  </a:txBody>
                  <a:tcPr/>
                </a:tc>
                <a:tc>
                  <a:txBody>
                    <a:bodyPr/>
                    <a:lstStyle/>
                    <a:p>
                      <a:pPr algn="ctr"/>
                      <a:r>
                        <a:rPr lang="en-US" sz="1700" dirty="0" smtClean="0"/>
                        <a:t>0.75</a:t>
                      </a:r>
                      <a:endParaRPr lang="en-US" sz="1700" dirty="0"/>
                    </a:p>
                  </a:txBody>
                  <a:tcPr/>
                </a:tc>
                <a:tc>
                  <a:txBody>
                    <a:bodyPr/>
                    <a:lstStyle/>
                    <a:p>
                      <a:pPr algn="ctr"/>
                      <a:r>
                        <a:rPr lang="en-US" sz="1700" dirty="0" smtClean="0"/>
                        <a:t>0.80</a:t>
                      </a:r>
                      <a:endParaRPr lang="en-US" sz="1700" dirty="0"/>
                    </a:p>
                  </a:txBody>
                  <a:tcPr/>
                </a:tc>
                <a:tc>
                  <a:txBody>
                    <a:bodyPr/>
                    <a:lstStyle/>
                    <a:p>
                      <a:pPr algn="ctr"/>
                      <a:r>
                        <a:rPr lang="en-US" sz="1700" dirty="0" smtClean="0"/>
                        <a:t>0.83</a:t>
                      </a:r>
                      <a:endParaRPr lang="en-US" sz="1700" dirty="0"/>
                    </a:p>
                  </a:txBody>
                  <a:tcPr/>
                </a:tc>
              </a:tr>
            </a:tbl>
          </a:graphicData>
        </a:graphic>
      </p:graphicFrame>
      <p:sp>
        <p:nvSpPr>
          <p:cNvPr id="8" name="TekstSylinder 7"/>
          <p:cNvSpPr txBox="1"/>
          <p:nvPr/>
        </p:nvSpPr>
        <p:spPr>
          <a:xfrm>
            <a:off x="251520" y="116632"/>
            <a:ext cx="8712968" cy="646331"/>
          </a:xfrm>
          <a:prstGeom prst="rect">
            <a:avLst/>
          </a:prstGeom>
          <a:noFill/>
        </p:spPr>
        <p:txBody>
          <a:bodyPr wrap="square" rtlCol="0">
            <a:spAutoFit/>
          </a:bodyPr>
          <a:lstStyle/>
          <a:p>
            <a:pPr algn="ctr"/>
            <a:r>
              <a:rPr lang="en-US" sz="3600" dirty="0" smtClean="0"/>
              <a:t>Including dynamic learning effects (Table 4)</a:t>
            </a:r>
            <a:endParaRPr lang="en-US" sz="3600" dirty="0"/>
          </a:p>
        </p:txBody>
      </p:sp>
      <p:sp>
        <p:nvSpPr>
          <p:cNvPr id="2" name="TekstSylinder 1"/>
          <p:cNvSpPr txBox="1"/>
          <p:nvPr/>
        </p:nvSpPr>
        <p:spPr>
          <a:xfrm>
            <a:off x="169641" y="5949280"/>
            <a:ext cx="8784976" cy="707886"/>
          </a:xfrm>
          <a:prstGeom prst="rect">
            <a:avLst/>
          </a:prstGeom>
          <a:noFill/>
        </p:spPr>
        <p:txBody>
          <a:bodyPr wrap="square" rtlCol="0">
            <a:spAutoFit/>
          </a:bodyPr>
          <a:lstStyle/>
          <a:p>
            <a:r>
              <a:rPr lang="en-US" sz="2000" dirty="0" smtClean="0"/>
              <a:t>All regressions include year, sector, occupation, and worker FEs, age controls, and squared experience and job tenure terms (also interactions)</a:t>
            </a:r>
            <a:endParaRPr lang="en-US" sz="2000" dirty="0"/>
          </a:p>
        </p:txBody>
      </p:sp>
    </p:spTree>
    <p:extLst>
      <p:ext uri="{BB962C8B-B14F-4D97-AF65-F5344CB8AC3E}">
        <p14:creationId xmlns:p14="http://schemas.microsoft.com/office/powerpoint/2010/main" val="471309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1520" y="274638"/>
            <a:ext cx="8712968" cy="1143000"/>
          </a:xfrm>
        </p:spPr>
        <p:txBody>
          <a:bodyPr>
            <a:normAutofit fontScale="90000"/>
          </a:bodyPr>
          <a:lstStyle/>
          <a:p>
            <a:r>
              <a:rPr lang="en-US" sz="3600" dirty="0" smtClean="0"/>
              <a:t>Urban wage premium trajectories for primary- and college-educated workers, years after move to Oslo</a:t>
            </a:r>
            <a:endParaRPr lang="en-US" sz="3600" dirty="0"/>
          </a:p>
        </p:txBody>
      </p:sp>
      <p:graphicFrame>
        <p:nvGraphicFramePr>
          <p:cNvPr id="4" name="Diagram 3"/>
          <p:cNvGraphicFramePr/>
          <p:nvPr>
            <p:extLst/>
          </p:nvPr>
        </p:nvGraphicFramePr>
        <p:xfrm>
          <a:off x="683568" y="1700808"/>
          <a:ext cx="7272808"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182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sz="4000" dirty="0" smtClean="0"/>
              <a:t>Sorting on unobservable abilities within education groups</a:t>
            </a:r>
            <a:endParaRPr lang="en-US" sz="4000" dirty="0"/>
          </a:p>
        </p:txBody>
      </p:sp>
      <p:sp>
        <p:nvSpPr>
          <p:cNvPr id="3" name="Plassholder for innhold 2"/>
          <p:cNvSpPr>
            <a:spLocks noGrp="1"/>
          </p:cNvSpPr>
          <p:nvPr>
            <p:ph idx="1"/>
          </p:nvPr>
        </p:nvSpPr>
        <p:spPr>
          <a:xfrm>
            <a:off x="457200" y="1700808"/>
            <a:ext cx="8229600" cy="4425355"/>
          </a:xfrm>
        </p:spPr>
        <p:txBody>
          <a:bodyPr>
            <a:normAutofit/>
          </a:bodyPr>
          <a:lstStyle/>
          <a:p>
            <a:r>
              <a:rPr lang="en-US" sz="2800" dirty="0" smtClean="0"/>
              <a:t>We use the estimated worker fixed effects from the wage regressions of Table 4 as a proxy of unobserved ability</a:t>
            </a:r>
          </a:p>
          <a:p>
            <a:r>
              <a:rPr lang="en-US" sz="2800" dirty="0" smtClean="0"/>
              <a:t>The analysis covers 850,000 different workers</a:t>
            </a:r>
          </a:p>
          <a:p>
            <a:r>
              <a:rPr lang="en-US" sz="2800" dirty="0" smtClean="0"/>
              <a:t>Compare distributions of unobserved ability between cities (Oslo and the six other large cities) and the rest of the country, by education group</a:t>
            </a:r>
          </a:p>
          <a:p>
            <a:r>
              <a:rPr lang="en-US" sz="2800" dirty="0" smtClean="0"/>
              <a:t>Estimate shift and dilation parameters to formally compare the distributions</a:t>
            </a:r>
            <a:endParaRPr lang="en-US" sz="2800" dirty="0"/>
          </a:p>
        </p:txBody>
      </p:sp>
    </p:spTree>
    <p:extLst>
      <p:ext uri="{BB962C8B-B14F-4D97-AF65-F5344CB8AC3E}">
        <p14:creationId xmlns:p14="http://schemas.microsoft.com/office/powerpoint/2010/main" val="1590608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1520" y="260648"/>
            <a:ext cx="8568952" cy="1143000"/>
          </a:xfrm>
        </p:spPr>
        <p:txBody>
          <a:bodyPr>
            <a:noAutofit/>
          </a:bodyPr>
          <a:lstStyle/>
          <a:p>
            <a:r>
              <a:rPr lang="en-US" sz="3500" dirty="0" smtClean="0"/>
              <a:t>Primary-educated workers: The distribution of worker FEs is similar in cities and the rest</a:t>
            </a:r>
            <a:endParaRPr lang="en-US" sz="3500" dirty="0"/>
          </a:p>
        </p:txBody>
      </p:sp>
      <p:pic>
        <p:nvPicPr>
          <p:cNvPr id="4" name="Bilde 3"/>
          <p:cNvPicPr/>
          <p:nvPr/>
        </p:nvPicPr>
        <p:blipFill>
          <a:blip r:embed="rId2">
            <a:extLst>
              <a:ext uri="{28A0092B-C50C-407E-A947-70E740481C1C}">
                <a14:useLocalDpi xmlns:a14="http://schemas.microsoft.com/office/drawing/2010/main" val="0"/>
              </a:ext>
            </a:extLst>
          </a:blip>
          <a:srcRect/>
          <a:stretch>
            <a:fillRect/>
          </a:stretch>
        </p:blipFill>
        <p:spPr bwMode="auto">
          <a:xfrm>
            <a:off x="971600" y="1628800"/>
            <a:ext cx="6696744" cy="4608512"/>
          </a:xfrm>
          <a:prstGeom prst="rect">
            <a:avLst/>
          </a:prstGeom>
          <a:noFill/>
          <a:ln>
            <a:noFill/>
          </a:ln>
        </p:spPr>
      </p:pic>
    </p:spTree>
    <p:extLst>
      <p:ext uri="{BB962C8B-B14F-4D97-AF65-F5344CB8AC3E}">
        <p14:creationId xmlns:p14="http://schemas.microsoft.com/office/powerpoint/2010/main" val="1440835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435280" cy="1143000"/>
          </a:xfrm>
        </p:spPr>
        <p:txBody>
          <a:bodyPr>
            <a:normAutofit fontScale="90000"/>
          </a:bodyPr>
          <a:lstStyle/>
          <a:p>
            <a:r>
              <a:rPr lang="en-US" sz="3500" dirty="0" smtClean="0"/>
              <a:t>College-educated: The ability distribution in cities is shifted 5% to the right compared to the rest </a:t>
            </a:r>
            <a:endParaRPr lang="en-US" sz="3500" dirty="0"/>
          </a:p>
        </p:txBody>
      </p:sp>
      <p:pic>
        <p:nvPicPr>
          <p:cNvPr id="4" name="Bilde 3"/>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700808"/>
            <a:ext cx="6552728" cy="4608512"/>
          </a:xfrm>
          <a:prstGeom prst="rect">
            <a:avLst/>
          </a:prstGeom>
          <a:noFill/>
          <a:ln>
            <a:noFill/>
          </a:ln>
        </p:spPr>
      </p:pic>
    </p:spTree>
    <p:extLst>
      <p:ext uri="{BB962C8B-B14F-4D97-AF65-F5344CB8AC3E}">
        <p14:creationId xmlns:p14="http://schemas.microsoft.com/office/powerpoint/2010/main" val="251754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4000" dirty="0" smtClean="0"/>
              <a:t>Main findings</a:t>
            </a:r>
            <a:endParaRPr lang="en-US" sz="4000" dirty="0"/>
          </a:p>
        </p:txBody>
      </p:sp>
      <p:sp>
        <p:nvSpPr>
          <p:cNvPr id="3" name="Plassholder for innhold 2"/>
          <p:cNvSpPr>
            <a:spLocks noGrp="1"/>
          </p:cNvSpPr>
          <p:nvPr>
            <p:ph idx="1"/>
          </p:nvPr>
        </p:nvSpPr>
        <p:spPr>
          <a:xfrm>
            <a:off x="457200" y="1600200"/>
            <a:ext cx="8229600" cy="4997152"/>
          </a:xfrm>
        </p:spPr>
        <p:txBody>
          <a:bodyPr>
            <a:normAutofit lnSpcReduction="10000"/>
          </a:bodyPr>
          <a:lstStyle/>
          <a:p>
            <a:r>
              <a:rPr lang="en-US" sz="2800" dirty="0" smtClean="0"/>
              <a:t>College-educated workers benefit most from working in cities, and the extra city wage premium they enjoy over low-educated workers is increasing with city work experience</a:t>
            </a:r>
          </a:p>
          <a:p>
            <a:r>
              <a:rPr lang="en-US" sz="2800" dirty="0" smtClean="0"/>
              <a:t>The city wage premium of low-educated workers is increasing in job tenure, while the college educated gain more from shifting jobs between firms</a:t>
            </a:r>
          </a:p>
          <a:p>
            <a:r>
              <a:rPr lang="en-US" sz="2800" dirty="0" smtClean="0"/>
              <a:t>We find sorting with respect to unobserved abilities even when taking dynamic learning effects into account (contrary to De la Roca and </a:t>
            </a:r>
            <a:r>
              <a:rPr lang="en-US" sz="2800" dirty="0" err="1" smtClean="0"/>
              <a:t>Puga</a:t>
            </a:r>
            <a:r>
              <a:rPr lang="en-US" sz="2800" dirty="0" smtClean="0"/>
              <a:t>, 2016)</a:t>
            </a:r>
          </a:p>
          <a:p>
            <a:r>
              <a:rPr lang="en-US" sz="2800" dirty="0" smtClean="0"/>
              <a:t>The sorting is driven by the college educated</a:t>
            </a:r>
            <a:endParaRPr lang="en-US" sz="2800" dirty="0"/>
          </a:p>
        </p:txBody>
      </p:sp>
    </p:spTree>
    <p:extLst>
      <p:ext uri="{BB962C8B-B14F-4D97-AF65-F5344CB8AC3E}">
        <p14:creationId xmlns:p14="http://schemas.microsoft.com/office/powerpoint/2010/main" val="119317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Private sector valuation of public sector experience: The role of education and geography</a:t>
            </a:r>
            <a:endParaRPr lang="en-US" dirty="0"/>
          </a:p>
        </p:txBody>
      </p:sp>
      <p:sp>
        <p:nvSpPr>
          <p:cNvPr id="3" name="Subtitle 2"/>
          <p:cNvSpPr>
            <a:spLocks noGrp="1"/>
          </p:cNvSpPr>
          <p:nvPr>
            <p:ph type="subTitle" idx="1"/>
          </p:nvPr>
        </p:nvSpPr>
        <p:spPr/>
        <p:txBody>
          <a:bodyPr/>
          <a:lstStyle/>
          <a:p>
            <a:r>
              <a:rPr lang="en-US" dirty="0" err="1" smtClean="0"/>
              <a:t>Jørn</a:t>
            </a:r>
            <a:r>
              <a:rPr lang="en-US" dirty="0" smtClean="0"/>
              <a:t> </a:t>
            </a:r>
            <a:r>
              <a:rPr lang="en-US" dirty="0" err="1" smtClean="0"/>
              <a:t>Rattsø</a:t>
            </a:r>
            <a:r>
              <a:rPr lang="en-US" dirty="0" smtClean="0"/>
              <a:t> and </a:t>
            </a:r>
            <a:r>
              <a:rPr lang="en-US" dirty="0" err="1" smtClean="0"/>
              <a:t>Hildegunn</a:t>
            </a:r>
            <a:r>
              <a:rPr lang="en-US" dirty="0" smtClean="0"/>
              <a:t> </a:t>
            </a:r>
            <a:r>
              <a:rPr lang="en-US" dirty="0" err="1" smtClean="0"/>
              <a:t>Stokke</a:t>
            </a:r>
            <a:r>
              <a:rPr lang="en-US" dirty="0" smtClean="0"/>
              <a:t>, NTNU Norway</a:t>
            </a:r>
          </a:p>
          <a:p>
            <a:r>
              <a:rPr lang="en-US" dirty="0" err="1" smtClean="0"/>
              <a:t>Canazei</a:t>
            </a:r>
            <a:r>
              <a:rPr lang="en-US" dirty="0" smtClean="0"/>
              <a:t>, January 2017</a:t>
            </a:r>
            <a:endParaRPr lang="en-US" dirty="0"/>
          </a:p>
        </p:txBody>
      </p:sp>
    </p:spTree>
    <p:extLst>
      <p:ext uri="{BB962C8B-B14F-4D97-AF65-F5344CB8AC3E}">
        <p14:creationId xmlns:p14="http://schemas.microsoft.com/office/powerpoint/2010/main" val="1339455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write this paper?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Return to education and experience, what about the public sector?</a:t>
            </a:r>
          </a:p>
          <a:p>
            <a:r>
              <a:rPr lang="en-US" dirty="0"/>
              <a:t>P</a:t>
            </a:r>
            <a:r>
              <a:rPr lang="en-US" dirty="0" smtClean="0"/>
              <a:t>rivate-public wage gap, public sector wage setting different</a:t>
            </a:r>
          </a:p>
          <a:p>
            <a:r>
              <a:rPr lang="en-US" dirty="0" smtClean="0"/>
              <a:t>Geography aspect, uniform national public wages, private wages varying across regions (</a:t>
            </a:r>
            <a:r>
              <a:rPr lang="en-US" dirty="0" err="1" smtClean="0"/>
              <a:t>Propper</a:t>
            </a:r>
            <a:r>
              <a:rPr lang="en-US" dirty="0" smtClean="0"/>
              <a:t> and Van </a:t>
            </a:r>
            <a:r>
              <a:rPr lang="en-US" dirty="0" err="1" smtClean="0"/>
              <a:t>Reenen</a:t>
            </a:r>
            <a:r>
              <a:rPr lang="en-US" dirty="0" smtClean="0"/>
              <a:t>, 2010, Can pay regulation kill? </a:t>
            </a:r>
            <a:r>
              <a:rPr lang="en-US" dirty="0" err="1" smtClean="0"/>
              <a:t>Albouy</a:t>
            </a:r>
            <a:r>
              <a:rPr lang="en-US" dirty="0" smtClean="0"/>
              <a:t>, 2009, regional price levels differ)</a:t>
            </a:r>
          </a:p>
          <a:p>
            <a:r>
              <a:rPr lang="en-US" dirty="0" smtClean="0"/>
              <a:t>Our interest:</a:t>
            </a:r>
            <a:r>
              <a:rPr lang="en-US" dirty="0"/>
              <a:t> </a:t>
            </a:r>
            <a:r>
              <a:rPr lang="en-US" dirty="0" smtClean="0"/>
              <a:t>Return to public sector experience in public sector gives ‘wrong’ measure of the return </a:t>
            </a:r>
          </a:p>
          <a:p>
            <a:r>
              <a:rPr lang="en-US" dirty="0" smtClean="0"/>
              <a:t>Analyze market valuation of public experience, that is private sector return to public sector experience, study shifters from public to private sector</a:t>
            </a:r>
            <a:endParaRPr lang="en-US" dirty="0"/>
          </a:p>
        </p:txBody>
      </p:sp>
    </p:spTree>
    <p:extLst>
      <p:ext uri="{BB962C8B-B14F-4D97-AF65-F5344CB8AC3E}">
        <p14:creationId xmlns:p14="http://schemas.microsoft.com/office/powerpoint/2010/main" val="2975124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Why</a:t>
            </a:r>
            <a:r>
              <a:rPr lang="nb-NO" dirty="0" smtClean="0"/>
              <a:t> </a:t>
            </a:r>
            <a:r>
              <a:rPr lang="nb-NO" dirty="0" err="1" smtClean="0"/>
              <a:t>did</a:t>
            </a:r>
            <a:r>
              <a:rPr lang="nb-NO" dirty="0" smtClean="0"/>
              <a:t> </a:t>
            </a:r>
            <a:r>
              <a:rPr lang="nb-NO" dirty="0" err="1" smtClean="0"/>
              <a:t>we</a:t>
            </a:r>
            <a:r>
              <a:rPr lang="nb-NO" dirty="0" smtClean="0"/>
              <a:t> </a:t>
            </a:r>
            <a:r>
              <a:rPr lang="nb-NO" dirty="0" err="1" smtClean="0"/>
              <a:t>write</a:t>
            </a:r>
            <a:r>
              <a:rPr lang="nb-NO" dirty="0" smtClean="0"/>
              <a:t> </a:t>
            </a:r>
            <a:r>
              <a:rPr lang="nb-NO" dirty="0" err="1" smtClean="0"/>
              <a:t>the</a:t>
            </a:r>
            <a:r>
              <a:rPr lang="nb-NO" dirty="0" smtClean="0"/>
              <a:t> </a:t>
            </a:r>
            <a:r>
              <a:rPr lang="nb-NO" dirty="0" err="1" smtClean="0"/>
              <a:t>paper</a:t>
            </a:r>
            <a:r>
              <a:rPr lang="nb-NO" dirty="0" smtClean="0"/>
              <a:t>?</a:t>
            </a:r>
            <a:endParaRPr lang="nb-NO" dirty="0"/>
          </a:p>
        </p:txBody>
      </p:sp>
      <p:sp>
        <p:nvSpPr>
          <p:cNvPr id="3" name="Plassholder for innhold 2"/>
          <p:cNvSpPr>
            <a:spLocks noGrp="1"/>
          </p:cNvSpPr>
          <p:nvPr>
            <p:ph idx="1"/>
          </p:nvPr>
        </p:nvSpPr>
        <p:spPr/>
        <p:txBody>
          <a:bodyPr/>
          <a:lstStyle/>
          <a:p>
            <a:r>
              <a:rPr lang="nb-NO" dirty="0" smtClean="0"/>
              <a:t>Smart </a:t>
            </a:r>
            <a:r>
              <a:rPr lang="nb-NO" dirty="0" err="1" smtClean="0"/>
              <a:t>cities</a:t>
            </a:r>
            <a:r>
              <a:rPr lang="nb-NO" dirty="0" smtClean="0"/>
              <a:t>/ </a:t>
            </a:r>
            <a:r>
              <a:rPr lang="nb-NO" dirty="0" err="1" smtClean="0"/>
              <a:t>skilled</a:t>
            </a:r>
            <a:r>
              <a:rPr lang="nb-NO" dirty="0" smtClean="0"/>
              <a:t> </a:t>
            </a:r>
            <a:r>
              <a:rPr lang="nb-NO" dirty="0" err="1" smtClean="0"/>
              <a:t>cities</a:t>
            </a:r>
            <a:r>
              <a:rPr lang="nb-NO" dirty="0" smtClean="0"/>
              <a:t> (</a:t>
            </a:r>
            <a:r>
              <a:rPr lang="nb-NO" dirty="0" err="1" smtClean="0"/>
              <a:t>Glaeser</a:t>
            </a:r>
            <a:r>
              <a:rPr lang="nb-NO" dirty="0" smtClean="0"/>
              <a:t> and </a:t>
            </a:r>
            <a:r>
              <a:rPr lang="nb-NO" dirty="0" err="1" smtClean="0"/>
              <a:t>Saitz</a:t>
            </a:r>
            <a:r>
              <a:rPr lang="nb-NO" dirty="0" smtClean="0"/>
              <a:t> 2004, </a:t>
            </a:r>
            <a:r>
              <a:rPr lang="nb-NO" dirty="0" err="1" smtClean="0"/>
              <a:t>Shapiro</a:t>
            </a:r>
            <a:r>
              <a:rPr lang="nb-NO" dirty="0" smtClean="0"/>
              <a:t> 2006, Winters 2011)</a:t>
            </a:r>
          </a:p>
          <a:p>
            <a:r>
              <a:rPr lang="nb-NO" dirty="0" smtClean="0"/>
              <a:t>Urban </a:t>
            </a:r>
            <a:r>
              <a:rPr lang="nb-NO" dirty="0" err="1" smtClean="0"/>
              <a:t>wage</a:t>
            </a:r>
            <a:r>
              <a:rPr lang="nb-NO" dirty="0" smtClean="0"/>
              <a:t> </a:t>
            </a:r>
            <a:r>
              <a:rPr lang="nb-NO" dirty="0" err="1" smtClean="0"/>
              <a:t>premium</a:t>
            </a:r>
            <a:r>
              <a:rPr lang="nb-NO" dirty="0" smtClean="0"/>
              <a:t>/ </a:t>
            </a:r>
            <a:r>
              <a:rPr lang="nb-NO" dirty="0" err="1" smtClean="0"/>
              <a:t>agglomeration</a:t>
            </a:r>
            <a:r>
              <a:rPr lang="nb-NO" dirty="0" smtClean="0"/>
              <a:t> </a:t>
            </a:r>
            <a:r>
              <a:rPr lang="nb-NO" dirty="0" err="1" smtClean="0"/>
              <a:t>effect</a:t>
            </a:r>
            <a:r>
              <a:rPr lang="nb-NO" dirty="0" smtClean="0"/>
              <a:t> </a:t>
            </a:r>
            <a:r>
              <a:rPr lang="nb-NO" dirty="0" err="1" smtClean="0"/>
              <a:t>related</a:t>
            </a:r>
            <a:r>
              <a:rPr lang="nb-NO" dirty="0" smtClean="0"/>
              <a:t> to </a:t>
            </a:r>
            <a:r>
              <a:rPr lang="nb-NO" dirty="0" err="1" smtClean="0"/>
              <a:t>education</a:t>
            </a:r>
            <a:r>
              <a:rPr lang="nb-NO" dirty="0" smtClean="0"/>
              <a:t>?</a:t>
            </a:r>
          </a:p>
          <a:p>
            <a:r>
              <a:rPr lang="nb-NO" dirty="0" err="1" smtClean="0"/>
              <a:t>Existing</a:t>
            </a:r>
            <a:r>
              <a:rPr lang="nb-NO" dirty="0" smtClean="0"/>
              <a:t> </a:t>
            </a:r>
            <a:r>
              <a:rPr lang="nb-NO" dirty="0" err="1" smtClean="0"/>
              <a:t>literature</a:t>
            </a:r>
            <a:r>
              <a:rPr lang="nb-NO" dirty="0" smtClean="0"/>
              <a:t> </a:t>
            </a:r>
            <a:r>
              <a:rPr lang="nb-NO" dirty="0" err="1" smtClean="0"/>
              <a:t>limited</a:t>
            </a:r>
            <a:endParaRPr lang="nb-NO" dirty="0" smtClean="0"/>
          </a:p>
          <a:p>
            <a:r>
              <a:rPr lang="nb-NO" dirty="0" smtClean="0"/>
              <a:t>Rich administrative data for Norway</a:t>
            </a:r>
          </a:p>
          <a:p>
            <a:r>
              <a:rPr lang="nb-NO" dirty="0" err="1" smtClean="0"/>
              <a:t>Combining</a:t>
            </a:r>
            <a:r>
              <a:rPr lang="nb-NO" dirty="0" smtClean="0"/>
              <a:t> </a:t>
            </a:r>
            <a:r>
              <a:rPr lang="nb-NO" dirty="0" err="1" smtClean="0"/>
              <a:t>education</a:t>
            </a:r>
            <a:r>
              <a:rPr lang="nb-NO" dirty="0" smtClean="0"/>
              <a:t> and </a:t>
            </a:r>
            <a:r>
              <a:rPr lang="nb-NO" dirty="0" err="1" smtClean="0"/>
              <a:t>experience</a:t>
            </a:r>
            <a:r>
              <a:rPr lang="nb-NO" dirty="0" smtClean="0"/>
              <a:t> data to </a:t>
            </a:r>
            <a:r>
              <a:rPr lang="nb-NO" dirty="0" err="1" smtClean="0"/>
              <a:t>dynamic</a:t>
            </a:r>
            <a:r>
              <a:rPr lang="nb-NO" dirty="0" smtClean="0"/>
              <a:t> </a:t>
            </a:r>
            <a:r>
              <a:rPr lang="nb-NO" dirty="0" err="1" smtClean="0"/>
              <a:t>agglomeration</a:t>
            </a:r>
            <a:r>
              <a:rPr lang="nb-NO" dirty="0" smtClean="0"/>
              <a:t> </a:t>
            </a:r>
            <a:r>
              <a:rPr lang="nb-NO" dirty="0" err="1" smtClean="0"/>
              <a:t>effect</a:t>
            </a:r>
            <a:endParaRPr lang="nb-NO" dirty="0" smtClean="0"/>
          </a:p>
          <a:p>
            <a:endParaRPr lang="nb-NO" dirty="0"/>
          </a:p>
        </p:txBody>
      </p:sp>
    </p:spTree>
    <p:extLst>
      <p:ext uri="{BB962C8B-B14F-4D97-AF65-F5344CB8AC3E}">
        <p14:creationId xmlns:p14="http://schemas.microsoft.com/office/powerpoint/2010/main" val="1871521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Private-public gap</a:t>
            </a:r>
            <a:endParaRPr lang="en-US" dirty="0"/>
          </a:p>
        </p:txBody>
      </p:sp>
      <p:sp>
        <p:nvSpPr>
          <p:cNvPr id="3" name="Content Placeholder 2"/>
          <p:cNvSpPr>
            <a:spLocks noGrp="1"/>
          </p:cNvSpPr>
          <p:nvPr>
            <p:ph idx="1"/>
          </p:nvPr>
        </p:nvSpPr>
        <p:spPr/>
        <p:txBody>
          <a:bodyPr>
            <a:normAutofit fontScale="85000" lnSpcReduction="10000"/>
          </a:bodyPr>
          <a:lstStyle/>
          <a:p>
            <a:pPr>
              <a:buFontTx/>
              <a:buChar char="•"/>
            </a:pPr>
            <a:r>
              <a:rPr lang="en-US" dirty="0" smtClean="0"/>
              <a:t>Static private </a:t>
            </a:r>
            <a:r>
              <a:rPr lang="mr-IN" dirty="0" smtClean="0"/>
              <a:t>–</a:t>
            </a:r>
            <a:r>
              <a:rPr lang="en-US" dirty="0" smtClean="0"/>
              <a:t> public wage gap (Katz and </a:t>
            </a:r>
            <a:r>
              <a:rPr lang="en-US" dirty="0" err="1" smtClean="0"/>
              <a:t>Kreuger</a:t>
            </a:r>
            <a:r>
              <a:rPr lang="en-US" dirty="0" smtClean="0"/>
              <a:t> 1991, </a:t>
            </a:r>
            <a:r>
              <a:rPr lang="en-US" dirty="0" err="1" smtClean="0"/>
              <a:t>Schanzenbach</a:t>
            </a:r>
            <a:r>
              <a:rPr lang="en-US" dirty="0" smtClean="0"/>
              <a:t> JHR 2015)</a:t>
            </a:r>
          </a:p>
          <a:p>
            <a:pPr>
              <a:buFontTx/>
              <a:buChar char="•"/>
            </a:pPr>
            <a:r>
              <a:rPr lang="en-US" dirty="0" smtClean="0"/>
              <a:t>Wage dynamics of gap (</a:t>
            </a:r>
            <a:r>
              <a:rPr lang="en-US" dirty="0" err="1" smtClean="0"/>
              <a:t>Cappellari</a:t>
            </a:r>
            <a:r>
              <a:rPr lang="en-US" dirty="0"/>
              <a:t> LE </a:t>
            </a:r>
            <a:r>
              <a:rPr lang="en-US" dirty="0" smtClean="0"/>
              <a:t>2002, </a:t>
            </a:r>
            <a:r>
              <a:rPr lang="en-US" dirty="0" err="1" smtClean="0"/>
              <a:t>Postel</a:t>
            </a:r>
            <a:r>
              <a:rPr lang="en-US" dirty="0" smtClean="0"/>
              <a:t>-Vinay </a:t>
            </a:r>
            <a:r>
              <a:rPr lang="en-US" dirty="0"/>
              <a:t>and Tyron EJ </a:t>
            </a:r>
            <a:r>
              <a:rPr lang="en-US" dirty="0" smtClean="0"/>
              <a:t>2007, Dickson et al. LE 2014)</a:t>
            </a:r>
          </a:p>
          <a:p>
            <a:r>
              <a:rPr lang="en-US" dirty="0" smtClean="0"/>
              <a:t>Relative wage compression in public sector: Public higher wages for low-skill, lower wages for high skill</a:t>
            </a:r>
          </a:p>
          <a:p>
            <a:r>
              <a:rPr lang="en-US" dirty="0" smtClean="0"/>
              <a:t>Education/ skill-biased </a:t>
            </a:r>
            <a:r>
              <a:rPr lang="en-US" dirty="0" err="1" smtClean="0"/>
              <a:t>sectoral</a:t>
            </a:r>
            <a:r>
              <a:rPr lang="en-US" dirty="0" smtClean="0"/>
              <a:t> selection, higher education/ skill level in public sector</a:t>
            </a:r>
          </a:p>
          <a:p>
            <a:r>
              <a:rPr lang="en-US" dirty="0" smtClean="0"/>
              <a:t>Public sector has lower income mobility, income volatility, job loss risk</a:t>
            </a:r>
          </a:p>
          <a:p>
            <a:endParaRPr lang="en-US" dirty="0" smtClean="0"/>
          </a:p>
        </p:txBody>
      </p:sp>
    </p:spTree>
    <p:extLst>
      <p:ext uri="{BB962C8B-B14F-4D97-AF65-F5344CB8AC3E}">
        <p14:creationId xmlns:p14="http://schemas.microsoft.com/office/powerpoint/2010/main" val="914450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Return to experience</a:t>
            </a:r>
            <a:endParaRPr lang="en-US" dirty="0"/>
          </a:p>
        </p:txBody>
      </p:sp>
      <p:sp>
        <p:nvSpPr>
          <p:cNvPr id="3" name="Content Placeholder 2"/>
          <p:cNvSpPr>
            <a:spLocks noGrp="1"/>
          </p:cNvSpPr>
          <p:nvPr>
            <p:ph idx="1"/>
          </p:nvPr>
        </p:nvSpPr>
        <p:spPr/>
        <p:txBody>
          <a:bodyPr>
            <a:normAutofit/>
          </a:bodyPr>
          <a:lstStyle/>
          <a:p>
            <a:r>
              <a:rPr lang="en-US" dirty="0" smtClean="0"/>
              <a:t>Experience important for skilled workers, tenure for unskilled (</a:t>
            </a:r>
            <a:r>
              <a:rPr lang="en-US" dirty="0" err="1" smtClean="0"/>
              <a:t>Dustmann</a:t>
            </a:r>
            <a:r>
              <a:rPr lang="en-US" dirty="0" smtClean="0"/>
              <a:t> and </a:t>
            </a:r>
            <a:r>
              <a:rPr lang="en-US" dirty="0" err="1" smtClean="0"/>
              <a:t>Meghir</a:t>
            </a:r>
            <a:r>
              <a:rPr lang="en-US" dirty="0" smtClean="0"/>
              <a:t> RES 2005)</a:t>
            </a:r>
          </a:p>
          <a:p>
            <a:r>
              <a:rPr lang="en-US" dirty="0" smtClean="0"/>
              <a:t>College premium increasing for young workers, age premium declining for old workers (</a:t>
            </a:r>
            <a:r>
              <a:rPr lang="en-US" dirty="0" err="1" smtClean="0"/>
              <a:t>Jeong</a:t>
            </a:r>
            <a:r>
              <a:rPr lang="en-US" dirty="0" smtClean="0"/>
              <a:t>, Kim and </a:t>
            </a:r>
            <a:r>
              <a:rPr lang="en-US" dirty="0" err="1" smtClean="0"/>
              <a:t>Manovskii</a:t>
            </a:r>
            <a:r>
              <a:rPr lang="en-US" dirty="0" smtClean="0"/>
              <a:t> AER 2015) </a:t>
            </a:r>
          </a:p>
          <a:p>
            <a:r>
              <a:rPr lang="en-US" dirty="0"/>
              <a:t>C</a:t>
            </a:r>
            <a:r>
              <a:rPr lang="en-US" dirty="0" smtClean="0"/>
              <a:t>hanging  price (supply of experience), quantity (human capital) or cohort quality?</a:t>
            </a:r>
            <a:endParaRPr lang="en-US" dirty="0"/>
          </a:p>
        </p:txBody>
      </p:sp>
    </p:spTree>
    <p:extLst>
      <p:ext uri="{BB962C8B-B14F-4D97-AF65-F5344CB8AC3E}">
        <p14:creationId xmlns:p14="http://schemas.microsoft.com/office/powerpoint/2010/main" val="4002934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 Experience and geography</a:t>
            </a:r>
            <a:endParaRPr lang="en-US" dirty="0"/>
          </a:p>
        </p:txBody>
      </p:sp>
      <p:sp>
        <p:nvSpPr>
          <p:cNvPr id="3" name="Content Placeholder 2"/>
          <p:cNvSpPr>
            <a:spLocks noGrp="1"/>
          </p:cNvSpPr>
          <p:nvPr>
            <p:ph idx="1"/>
          </p:nvPr>
        </p:nvSpPr>
        <p:spPr/>
        <p:txBody>
          <a:bodyPr/>
          <a:lstStyle/>
          <a:p>
            <a:r>
              <a:rPr lang="en-US" dirty="0" smtClean="0"/>
              <a:t>Experience in cities </a:t>
            </a:r>
            <a:r>
              <a:rPr lang="en-US" dirty="0" err="1" smtClean="0"/>
              <a:t>vs</a:t>
            </a:r>
            <a:r>
              <a:rPr lang="en-US" dirty="0" smtClean="0"/>
              <a:t> rest (</a:t>
            </a:r>
            <a:r>
              <a:rPr lang="en-US" dirty="0" err="1" smtClean="0"/>
              <a:t>Glaeser</a:t>
            </a:r>
            <a:r>
              <a:rPr lang="en-US" dirty="0" smtClean="0"/>
              <a:t> and Mare JLE 2001, Gould RES 2007, Baum-Snow and </a:t>
            </a:r>
            <a:r>
              <a:rPr lang="en-US" dirty="0" err="1" smtClean="0"/>
              <a:t>Pavan</a:t>
            </a:r>
            <a:r>
              <a:rPr lang="en-US" dirty="0" smtClean="0"/>
              <a:t> RES 2012, </a:t>
            </a:r>
            <a:r>
              <a:rPr lang="en-US" dirty="0" err="1" smtClean="0"/>
              <a:t>Matano</a:t>
            </a:r>
            <a:r>
              <a:rPr lang="en-US" dirty="0" smtClean="0"/>
              <a:t> and </a:t>
            </a:r>
            <a:r>
              <a:rPr lang="en-US" dirty="0" err="1" smtClean="0"/>
              <a:t>Naticchioni</a:t>
            </a:r>
            <a:r>
              <a:rPr lang="en-US" dirty="0" smtClean="0"/>
              <a:t> JRS 2016)</a:t>
            </a:r>
          </a:p>
          <a:p>
            <a:r>
              <a:rPr lang="en-US" dirty="0" smtClean="0"/>
              <a:t>Experience as </a:t>
            </a:r>
            <a:r>
              <a:rPr lang="en-US" dirty="0"/>
              <a:t>d</a:t>
            </a:r>
            <a:r>
              <a:rPr lang="en-US" dirty="0" smtClean="0"/>
              <a:t>ynamic agglomeration effect with city premium (De la Roca and </a:t>
            </a:r>
            <a:r>
              <a:rPr lang="en-US" dirty="0" err="1" smtClean="0"/>
              <a:t>Puga</a:t>
            </a:r>
            <a:r>
              <a:rPr lang="en-US" dirty="0" smtClean="0"/>
              <a:t> RES 2016, </a:t>
            </a:r>
            <a:r>
              <a:rPr lang="en-US" dirty="0" err="1" smtClean="0"/>
              <a:t>Carlsen</a:t>
            </a:r>
            <a:r>
              <a:rPr lang="en-US" dirty="0" smtClean="0"/>
              <a:t>, </a:t>
            </a:r>
            <a:r>
              <a:rPr lang="en-US" dirty="0" err="1" smtClean="0"/>
              <a:t>Rattsø</a:t>
            </a:r>
            <a:r>
              <a:rPr lang="en-US" dirty="0" smtClean="0"/>
              <a:t> and </a:t>
            </a:r>
            <a:r>
              <a:rPr lang="en-US" dirty="0" err="1" smtClean="0"/>
              <a:t>Stokke</a:t>
            </a:r>
            <a:r>
              <a:rPr lang="en-US" dirty="0" smtClean="0"/>
              <a:t> RSUE 2016)</a:t>
            </a:r>
          </a:p>
          <a:p>
            <a:endParaRPr lang="en-US" dirty="0"/>
          </a:p>
        </p:txBody>
      </p:sp>
    </p:spTree>
    <p:extLst>
      <p:ext uri="{BB962C8B-B14F-4D97-AF65-F5344CB8AC3E}">
        <p14:creationId xmlns:p14="http://schemas.microsoft.com/office/powerpoint/2010/main" val="29622581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(planned) paper</a:t>
            </a:r>
            <a:endParaRPr lang="en-US" dirty="0"/>
          </a:p>
        </p:txBody>
      </p:sp>
      <p:sp>
        <p:nvSpPr>
          <p:cNvPr id="3" name="Content Placeholder 2"/>
          <p:cNvSpPr>
            <a:spLocks noGrp="1"/>
          </p:cNvSpPr>
          <p:nvPr>
            <p:ph idx="1"/>
          </p:nvPr>
        </p:nvSpPr>
        <p:spPr/>
        <p:txBody>
          <a:bodyPr/>
          <a:lstStyle/>
          <a:p>
            <a:r>
              <a:rPr lang="en-US" dirty="0" smtClean="0"/>
              <a:t>1) Return to experience in private versus public sector, by education groups</a:t>
            </a:r>
          </a:p>
          <a:p>
            <a:r>
              <a:rPr lang="en-US" dirty="0" smtClean="0"/>
              <a:t>2) Private sector valuation of public sector experience, study shifters from public to private sector</a:t>
            </a:r>
          </a:p>
          <a:p>
            <a:r>
              <a:rPr lang="en-US" dirty="0" smtClean="0"/>
              <a:t>3) Age and experience, cohort analysis</a:t>
            </a:r>
          </a:p>
          <a:p>
            <a:r>
              <a:rPr lang="en-US" dirty="0" smtClean="0"/>
              <a:t>4) Geography and experience, city effect</a:t>
            </a:r>
            <a:endParaRPr lang="en-US" dirty="0"/>
          </a:p>
        </p:txBody>
      </p:sp>
    </p:spTree>
    <p:extLst>
      <p:ext uri="{BB962C8B-B14F-4D97-AF65-F5344CB8AC3E}">
        <p14:creationId xmlns:p14="http://schemas.microsoft.com/office/powerpoint/2010/main" val="4247450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What</a:t>
            </a:r>
            <a:r>
              <a:rPr lang="nb-NO" dirty="0" smtClean="0"/>
              <a:t> to </a:t>
            </a:r>
            <a:r>
              <a:rPr lang="nb-NO" dirty="0" err="1" smtClean="0"/>
              <a:t>expect</a:t>
            </a:r>
            <a:r>
              <a:rPr lang="nb-NO" dirty="0" smtClean="0"/>
              <a:t>?</a:t>
            </a:r>
            <a:endParaRPr lang="nb-NO" dirty="0"/>
          </a:p>
        </p:txBody>
      </p:sp>
      <p:sp>
        <p:nvSpPr>
          <p:cNvPr id="3" name="Plassholder for innhold 2"/>
          <p:cNvSpPr>
            <a:spLocks noGrp="1"/>
          </p:cNvSpPr>
          <p:nvPr>
            <p:ph idx="1"/>
          </p:nvPr>
        </p:nvSpPr>
        <p:spPr/>
        <p:txBody>
          <a:bodyPr/>
          <a:lstStyle/>
          <a:p>
            <a:r>
              <a:rPr lang="nb-NO" dirty="0" smtClean="0"/>
              <a:t>Private and </a:t>
            </a:r>
            <a:r>
              <a:rPr lang="nb-NO" dirty="0" err="1" smtClean="0"/>
              <a:t>public</a:t>
            </a:r>
            <a:r>
              <a:rPr lang="nb-NO" dirty="0" smtClean="0"/>
              <a:t> </a:t>
            </a:r>
            <a:r>
              <a:rPr lang="nb-NO" dirty="0" err="1" smtClean="0"/>
              <a:t>sectors</a:t>
            </a:r>
            <a:r>
              <a:rPr lang="nb-NO" dirty="0" smtClean="0"/>
              <a:t> </a:t>
            </a:r>
            <a:r>
              <a:rPr lang="nb-NO" dirty="0" err="1" smtClean="0"/>
              <a:t>compete</a:t>
            </a:r>
            <a:r>
              <a:rPr lang="nb-NO" dirty="0" smtClean="0"/>
              <a:t> for </a:t>
            </a:r>
            <a:r>
              <a:rPr lang="nb-NO" dirty="0" err="1" smtClean="0"/>
              <a:t>labor</a:t>
            </a:r>
            <a:r>
              <a:rPr lang="nb-NO" dirty="0" smtClean="0"/>
              <a:t>, </a:t>
            </a:r>
            <a:r>
              <a:rPr lang="nb-NO" dirty="0" err="1" smtClean="0"/>
              <a:t>return</a:t>
            </a:r>
            <a:r>
              <a:rPr lang="nb-NO" dirty="0" smtClean="0"/>
              <a:t> to </a:t>
            </a:r>
            <a:r>
              <a:rPr lang="nb-NO" dirty="0" err="1" smtClean="0"/>
              <a:t>experience</a:t>
            </a:r>
            <a:r>
              <a:rPr lang="nb-NO" dirty="0" smtClean="0"/>
              <a:t> not </a:t>
            </a:r>
            <a:r>
              <a:rPr lang="nb-NO" dirty="0" err="1" smtClean="0"/>
              <a:t>too</a:t>
            </a:r>
            <a:r>
              <a:rPr lang="nb-NO" dirty="0" smtClean="0"/>
              <a:t> different</a:t>
            </a:r>
          </a:p>
          <a:p>
            <a:r>
              <a:rPr lang="nb-NO" dirty="0" smtClean="0"/>
              <a:t>Public </a:t>
            </a:r>
            <a:r>
              <a:rPr lang="nb-NO" dirty="0" err="1" smtClean="0"/>
              <a:t>sector</a:t>
            </a:r>
            <a:r>
              <a:rPr lang="nb-NO" dirty="0" smtClean="0"/>
              <a:t> </a:t>
            </a:r>
            <a:r>
              <a:rPr lang="nb-NO" dirty="0" err="1" smtClean="0"/>
              <a:t>treats</a:t>
            </a:r>
            <a:r>
              <a:rPr lang="nb-NO" dirty="0" smtClean="0"/>
              <a:t> </a:t>
            </a:r>
            <a:r>
              <a:rPr lang="nb-NO" dirty="0" err="1" smtClean="0"/>
              <a:t>low</a:t>
            </a:r>
            <a:r>
              <a:rPr lang="nb-NO" dirty="0" smtClean="0"/>
              <a:t> </a:t>
            </a:r>
            <a:r>
              <a:rPr lang="nb-NO" dirty="0" err="1" smtClean="0"/>
              <a:t>educated</a:t>
            </a:r>
            <a:r>
              <a:rPr lang="nb-NO" dirty="0" smtClean="0"/>
              <a:t> </a:t>
            </a:r>
            <a:r>
              <a:rPr lang="nb-NO" dirty="0" err="1" smtClean="0"/>
              <a:t>well</a:t>
            </a:r>
            <a:r>
              <a:rPr lang="nb-NO" dirty="0" smtClean="0"/>
              <a:t>, and </a:t>
            </a:r>
            <a:r>
              <a:rPr lang="nb-NO" dirty="0" err="1" smtClean="0"/>
              <a:t>they</a:t>
            </a:r>
            <a:r>
              <a:rPr lang="nb-NO" dirty="0" smtClean="0"/>
              <a:t> </a:t>
            </a:r>
            <a:r>
              <a:rPr lang="nb-NO" dirty="0" err="1" smtClean="0"/>
              <a:t>are</a:t>
            </a:r>
            <a:r>
              <a:rPr lang="nb-NO" dirty="0" smtClean="0"/>
              <a:t> given </a:t>
            </a:r>
            <a:r>
              <a:rPr lang="nb-NO" dirty="0" err="1" smtClean="0"/>
              <a:t>high</a:t>
            </a:r>
            <a:r>
              <a:rPr lang="nb-NO" dirty="0" smtClean="0"/>
              <a:t> </a:t>
            </a:r>
            <a:r>
              <a:rPr lang="nb-NO" dirty="0" err="1" smtClean="0"/>
              <a:t>return</a:t>
            </a:r>
            <a:r>
              <a:rPr lang="nb-NO" dirty="0" smtClean="0"/>
              <a:t> to </a:t>
            </a:r>
            <a:r>
              <a:rPr lang="nb-NO" dirty="0" err="1" smtClean="0"/>
              <a:t>experience</a:t>
            </a:r>
            <a:endParaRPr lang="nb-NO" dirty="0" smtClean="0"/>
          </a:p>
          <a:p>
            <a:r>
              <a:rPr lang="nb-NO" dirty="0" smtClean="0"/>
              <a:t>High </a:t>
            </a:r>
            <a:r>
              <a:rPr lang="nb-NO" dirty="0" err="1" smtClean="0"/>
              <a:t>educated</a:t>
            </a:r>
            <a:r>
              <a:rPr lang="nb-NO" dirty="0"/>
              <a:t> </a:t>
            </a:r>
            <a:r>
              <a:rPr lang="nb-NO" dirty="0" err="1" smtClean="0"/>
              <a:t>public</a:t>
            </a:r>
            <a:r>
              <a:rPr lang="nb-NO" dirty="0" smtClean="0"/>
              <a:t> </a:t>
            </a:r>
            <a:r>
              <a:rPr lang="nb-NO" dirty="0" err="1" smtClean="0"/>
              <a:t>employees</a:t>
            </a:r>
            <a:r>
              <a:rPr lang="nb-NO" dirty="0" smtClean="0"/>
              <a:t> </a:t>
            </a:r>
            <a:r>
              <a:rPr lang="nb-NO" dirty="0" err="1" smtClean="0"/>
              <a:t>much</a:t>
            </a:r>
            <a:r>
              <a:rPr lang="nb-NO" dirty="0" smtClean="0"/>
              <a:t> </a:t>
            </a:r>
            <a:r>
              <a:rPr lang="nb-NO" dirty="0" err="1" smtClean="0"/>
              <a:t>lower</a:t>
            </a:r>
            <a:r>
              <a:rPr lang="nb-NO" dirty="0" smtClean="0"/>
              <a:t> </a:t>
            </a:r>
            <a:r>
              <a:rPr lang="nb-NO" dirty="0" err="1" smtClean="0"/>
              <a:t>return</a:t>
            </a:r>
            <a:r>
              <a:rPr lang="nb-NO" dirty="0" smtClean="0"/>
              <a:t> to </a:t>
            </a:r>
            <a:r>
              <a:rPr lang="nb-NO" dirty="0" err="1" smtClean="0"/>
              <a:t>experience</a:t>
            </a:r>
            <a:r>
              <a:rPr lang="nb-NO" dirty="0" smtClean="0"/>
              <a:t> </a:t>
            </a:r>
            <a:r>
              <a:rPr lang="nb-NO" dirty="0" err="1" smtClean="0"/>
              <a:t>than</a:t>
            </a:r>
            <a:r>
              <a:rPr lang="nb-NO" dirty="0" smtClean="0"/>
              <a:t> in private </a:t>
            </a:r>
            <a:r>
              <a:rPr lang="nb-NO" dirty="0" err="1" smtClean="0"/>
              <a:t>sector</a:t>
            </a:r>
            <a:endParaRPr lang="nb-NO" dirty="0" smtClean="0"/>
          </a:p>
          <a:p>
            <a:r>
              <a:rPr lang="nb-NO" dirty="0" err="1" smtClean="0"/>
              <a:t>Low</a:t>
            </a:r>
            <a:r>
              <a:rPr lang="nb-NO" dirty="0" smtClean="0"/>
              <a:t> </a:t>
            </a:r>
            <a:r>
              <a:rPr lang="nb-NO" dirty="0" err="1" smtClean="0"/>
              <a:t>educated</a:t>
            </a:r>
            <a:r>
              <a:rPr lang="nb-NO" dirty="0" smtClean="0"/>
              <a:t> </a:t>
            </a:r>
            <a:r>
              <a:rPr lang="nb-NO" dirty="0" err="1" smtClean="0"/>
              <a:t>shifters</a:t>
            </a:r>
            <a:r>
              <a:rPr lang="nb-NO" dirty="0" smtClean="0"/>
              <a:t> to </a:t>
            </a:r>
            <a:r>
              <a:rPr lang="nb-NO" dirty="0" err="1" smtClean="0"/>
              <a:t>the</a:t>
            </a:r>
            <a:r>
              <a:rPr lang="nb-NO" dirty="0" smtClean="0"/>
              <a:t> private </a:t>
            </a:r>
            <a:r>
              <a:rPr lang="nb-NO" dirty="0" err="1" smtClean="0"/>
              <a:t>sector</a:t>
            </a:r>
            <a:r>
              <a:rPr lang="nb-NO" dirty="0" smtClean="0"/>
              <a:t> lose </a:t>
            </a:r>
            <a:r>
              <a:rPr lang="nb-NO" dirty="0" err="1" smtClean="0"/>
              <a:t>return</a:t>
            </a:r>
            <a:r>
              <a:rPr lang="nb-NO" dirty="0" smtClean="0"/>
              <a:t> to </a:t>
            </a:r>
            <a:r>
              <a:rPr lang="nb-NO" dirty="0" err="1" smtClean="0"/>
              <a:t>experience</a:t>
            </a:r>
            <a:r>
              <a:rPr lang="nb-NO" dirty="0" smtClean="0"/>
              <a:t>, </a:t>
            </a:r>
            <a:r>
              <a:rPr lang="nb-NO" dirty="0" err="1" smtClean="0"/>
              <a:t>high</a:t>
            </a:r>
            <a:r>
              <a:rPr lang="nb-NO" dirty="0" smtClean="0"/>
              <a:t> </a:t>
            </a:r>
            <a:r>
              <a:rPr lang="nb-NO" dirty="0" err="1" smtClean="0"/>
              <a:t>educated</a:t>
            </a:r>
            <a:r>
              <a:rPr lang="nb-NO" dirty="0" smtClean="0"/>
              <a:t> </a:t>
            </a:r>
            <a:r>
              <a:rPr lang="nb-NO" dirty="0" err="1" smtClean="0"/>
              <a:t>gain</a:t>
            </a:r>
            <a:endParaRPr lang="nb-NO" dirty="0"/>
          </a:p>
        </p:txBody>
      </p:sp>
    </p:spTree>
    <p:extLst>
      <p:ext uri="{BB962C8B-B14F-4D97-AF65-F5344CB8AC3E}">
        <p14:creationId xmlns:p14="http://schemas.microsoft.com/office/powerpoint/2010/main" val="1410522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Methodological challenges</a:t>
            </a:r>
            <a:endParaRPr lang="en-US" dirty="0"/>
          </a:p>
        </p:txBody>
      </p:sp>
      <p:sp>
        <p:nvSpPr>
          <p:cNvPr id="3" name="Content Placeholder 2"/>
          <p:cNvSpPr>
            <a:spLocks noGrp="1"/>
          </p:cNvSpPr>
          <p:nvPr>
            <p:ph idx="1"/>
          </p:nvPr>
        </p:nvSpPr>
        <p:spPr/>
        <p:txBody>
          <a:bodyPr>
            <a:normAutofit/>
          </a:bodyPr>
          <a:lstStyle/>
          <a:p>
            <a:r>
              <a:rPr lang="en-US" dirty="0" smtClean="0"/>
              <a:t>Observed education, work experience and location is result of individual choices</a:t>
            </a:r>
          </a:p>
          <a:p>
            <a:r>
              <a:rPr lang="en-US" dirty="0" smtClean="0"/>
              <a:t>Endogenous shift from public to private sector; non-random assignment to treatment (shift to private sector</a:t>
            </a:r>
            <a:r>
              <a:rPr lang="en-US" dirty="0" smtClean="0"/>
              <a:t>)</a:t>
            </a:r>
            <a:endParaRPr lang="en-US" dirty="0" smtClean="0"/>
          </a:p>
          <a:p>
            <a:r>
              <a:rPr lang="en-US" dirty="0" smtClean="0"/>
              <a:t>Standard: Selection on observables and worker fixed effects (unobserved ability)</a:t>
            </a:r>
          </a:p>
          <a:p>
            <a:r>
              <a:rPr lang="en-US" dirty="0" smtClean="0"/>
              <a:t>Do not claim causal effects (now)</a:t>
            </a:r>
            <a:endParaRPr lang="en-US" dirty="0"/>
          </a:p>
          <a:p>
            <a:endParaRPr lang="en-US" dirty="0" smtClean="0"/>
          </a:p>
          <a:p>
            <a:endParaRPr lang="en-US" dirty="0"/>
          </a:p>
        </p:txBody>
      </p:sp>
    </p:spTree>
    <p:extLst>
      <p:ext uri="{BB962C8B-B14F-4D97-AF65-F5344CB8AC3E}">
        <p14:creationId xmlns:p14="http://schemas.microsoft.com/office/powerpoint/2010/main" val="28517879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Identification strategies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Education: School reform, parents</a:t>
            </a:r>
          </a:p>
          <a:p>
            <a:r>
              <a:rPr lang="en-US" dirty="0" smtClean="0"/>
              <a:t>Experience: Closing </a:t>
            </a:r>
            <a:r>
              <a:rPr lang="en-US" dirty="0"/>
              <a:t>of firms, potential </a:t>
            </a:r>
            <a:r>
              <a:rPr lang="en-US" dirty="0" smtClean="0"/>
              <a:t>experience, </a:t>
            </a:r>
            <a:r>
              <a:rPr lang="en-US" dirty="0" err="1" smtClean="0"/>
              <a:t>Altonji-Shakotkho</a:t>
            </a:r>
            <a:r>
              <a:rPr lang="en-US" dirty="0" smtClean="0"/>
              <a:t> (1987)</a:t>
            </a:r>
          </a:p>
          <a:p>
            <a:r>
              <a:rPr lang="en-US" dirty="0" smtClean="0"/>
              <a:t>Sector: </a:t>
            </a:r>
            <a:r>
              <a:rPr lang="en-US" dirty="0" err="1" smtClean="0"/>
              <a:t>Dustmann</a:t>
            </a:r>
            <a:r>
              <a:rPr lang="en-US" dirty="0" smtClean="0"/>
              <a:t> and </a:t>
            </a:r>
            <a:r>
              <a:rPr lang="en-US" dirty="0" err="1" smtClean="0"/>
              <a:t>Soest</a:t>
            </a:r>
            <a:r>
              <a:rPr lang="en-US" dirty="0" smtClean="0"/>
              <a:t> (1998) fathers occupation, Van </a:t>
            </a:r>
            <a:r>
              <a:rPr lang="en-US" dirty="0" err="1" smtClean="0"/>
              <a:t>Ophem</a:t>
            </a:r>
            <a:r>
              <a:rPr lang="en-US" dirty="0" smtClean="0"/>
              <a:t> (1993) switching/ functional form, privatization</a:t>
            </a:r>
          </a:p>
          <a:p>
            <a:r>
              <a:rPr lang="en-US" dirty="0" smtClean="0"/>
              <a:t>Firm: </a:t>
            </a:r>
            <a:r>
              <a:rPr lang="en-US" dirty="0" err="1" smtClean="0"/>
              <a:t>Assortative</a:t>
            </a:r>
            <a:r>
              <a:rPr lang="en-US" dirty="0" smtClean="0"/>
              <a:t> matching</a:t>
            </a:r>
          </a:p>
          <a:p>
            <a:r>
              <a:rPr lang="en-US" dirty="0" smtClean="0"/>
              <a:t>Urban: Historical/ geological</a:t>
            </a:r>
          </a:p>
          <a:p>
            <a:r>
              <a:rPr lang="en-US" dirty="0" smtClean="0"/>
              <a:t>Alternatives: IQ-tests, twins</a:t>
            </a:r>
            <a:endParaRPr lang="en-US" dirty="0"/>
          </a:p>
          <a:p>
            <a:r>
              <a:rPr lang="en-US" dirty="0" smtClean="0"/>
              <a:t>More general: Structural model</a:t>
            </a:r>
            <a:endParaRPr lang="en-US" dirty="0"/>
          </a:p>
        </p:txBody>
      </p:sp>
    </p:spTree>
    <p:extLst>
      <p:ext uri="{BB962C8B-B14F-4D97-AF65-F5344CB8AC3E}">
        <p14:creationId xmlns:p14="http://schemas.microsoft.com/office/powerpoint/2010/main" val="25933360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332656"/>
            <a:ext cx="8229600" cy="864096"/>
          </a:xfrm>
        </p:spPr>
        <p:txBody>
          <a:bodyPr>
            <a:normAutofit/>
          </a:bodyPr>
          <a:lstStyle/>
          <a:p>
            <a:r>
              <a:rPr lang="en-US" dirty="0"/>
              <a:t>D</a:t>
            </a:r>
            <a:r>
              <a:rPr lang="en-US" dirty="0" smtClean="0"/>
              <a:t>ata</a:t>
            </a:r>
            <a:endParaRPr lang="en-US" dirty="0"/>
          </a:p>
        </p:txBody>
      </p:sp>
      <p:sp>
        <p:nvSpPr>
          <p:cNvPr id="3" name="Plassholder for innhold 2"/>
          <p:cNvSpPr>
            <a:spLocks noGrp="1"/>
          </p:cNvSpPr>
          <p:nvPr>
            <p:ph idx="1"/>
          </p:nvPr>
        </p:nvSpPr>
        <p:spPr>
          <a:xfrm>
            <a:off x="467544" y="1412776"/>
            <a:ext cx="8229600" cy="5112568"/>
          </a:xfrm>
        </p:spPr>
        <p:txBody>
          <a:bodyPr>
            <a:noAutofit/>
          </a:bodyPr>
          <a:lstStyle/>
          <a:p>
            <a:r>
              <a:rPr lang="en-US" sz="2400" dirty="0" smtClean="0"/>
              <a:t>Administrative register data for Norway: </a:t>
            </a:r>
          </a:p>
          <a:p>
            <a:pPr>
              <a:buNone/>
            </a:pPr>
            <a:r>
              <a:rPr lang="en-US" sz="2400" dirty="0" smtClean="0"/>
              <a:t>        - All full time workers, age 20-42</a:t>
            </a:r>
          </a:p>
          <a:p>
            <a:pPr>
              <a:buNone/>
            </a:pPr>
            <a:r>
              <a:rPr lang="en-US" sz="2400" dirty="0" smtClean="0"/>
              <a:t>        - 2.7 million worker-year observations 2003-2010</a:t>
            </a:r>
          </a:p>
          <a:p>
            <a:pPr>
              <a:buNone/>
            </a:pPr>
            <a:r>
              <a:rPr lang="en-US" sz="2400" dirty="0" smtClean="0"/>
              <a:t>          (about 600.000 workers)</a:t>
            </a:r>
          </a:p>
          <a:p>
            <a:r>
              <a:rPr lang="en-US" sz="2400" dirty="0" smtClean="0"/>
              <a:t>Data on </a:t>
            </a:r>
          </a:p>
          <a:p>
            <a:pPr>
              <a:buNone/>
            </a:pPr>
            <a:r>
              <a:rPr lang="en-US" sz="2400" dirty="0" smtClean="0"/>
              <a:t>               - hourly wages </a:t>
            </a:r>
          </a:p>
          <a:p>
            <a:pPr>
              <a:buNone/>
            </a:pPr>
            <a:r>
              <a:rPr lang="en-US" sz="2400" dirty="0" smtClean="0"/>
              <a:t>               - level of education (primary/secondary vs. college) </a:t>
            </a:r>
          </a:p>
          <a:p>
            <a:pPr>
              <a:buNone/>
            </a:pPr>
            <a:r>
              <a:rPr lang="en-US" sz="2400" dirty="0" smtClean="0"/>
              <a:t>               - </a:t>
            </a:r>
            <a:r>
              <a:rPr lang="en-US" sz="2400" dirty="0"/>
              <a:t>history of work experience since 1993 (by region </a:t>
            </a:r>
            <a:r>
              <a:rPr lang="en-US" sz="2400" dirty="0" smtClean="0"/>
              <a:t>and</a:t>
            </a:r>
          </a:p>
          <a:p>
            <a:pPr>
              <a:buNone/>
            </a:pPr>
            <a:r>
              <a:rPr lang="en-US" sz="2400" dirty="0"/>
              <a:t> </a:t>
            </a:r>
            <a:r>
              <a:rPr lang="en-US" sz="2400" dirty="0" smtClean="0"/>
              <a:t>                sector)</a:t>
            </a:r>
          </a:p>
          <a:p>
            <a:pPr>
              <a:buNone/>
            </a:pPr>
            <a:r>
              <a:rPr lang="en-US" sz="2400" dirty="0"/>
              <a:t> </a:t>
            </a:r>
            <a:r>
              <a:rPr lang="en-US" sz="2400" dirty="0" smtClean="0"/>
              <a:t>              - 54 industries and 350 occupation groups </a:t>
            </a:r>
          </a:p>
          <a:p>
            <a:pPr>
              <a:buNone/>
            </a:pPr>
            <a:r>
              <a:rPr lang="en-US" sz="2400" dirty="0" smtClean="0"/>
              <a:t>               - worker characteristics (age, gender, education)</a:t>
            </a:r>
          </a:p>
        </p:txBody>
      </p:sp>
    </p:spTree>
    <p:extLst>
      <p:ext uri="{BB962C8B-B14F-4D97-AF65-F5344CB8AC3E}">
        <p14:creationId xmlns:p14="http://schemas.microsoft.com/office/powerpoint/2010/main" val="28428237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857476"/>
          </a:xfrm>
        </p:spPr>
        <p:txBody>
          <a:bodyPr>
            <a:normAutofit/>
          </a:bodyPr>
          <a:lstStyle/>
          <a:p>
            <a:r>
              <a:rPr lang="en-US" dirty="0"/>
              <a:t>Descriptive </a:t>
            </a:r>
            <a:r>
              <a:rPr lang="en-US" dirty="0" smtClean="0"/>
              <a:t>statistics</a:t>
            </a:r>
            <a:endParaRPr lang="nb-NO" dirty="0"/>
          </a:p>
        </p:txBody>
      </p:sp>
      <p:graphicFrame>
        <p:nvGraphicFramePr>
          <p:cNvPr id="4" name="Plassholder for innhold 3"/>
          <p:cNvGraphicFramePr>
            <a:graphicFrameLocks/>
          </p:cNvGraphicFramePr>
          <p:nvPr>
            <p:extLst>
              <p:ext uri="{D42A27DB-BD31-4B8C-83A1-F6EECF244321}">
                <p14:modId xmlns:p14="http://schemas.microsoft.com/office/powerpoint/2010/main" val="58495216"/>
              </p:ext>
            </p:extLst>
          </p:nvPr>
        </p:nvGraphicFramePr>
        <p:xfrm>
          <a:off x="261255" y="1280160"/>
          <a:ext cx="8665033" cy="5090160"/>
        </p:xfrm>
        <a:graphic>
          <a:graphicData uri="http://schemas.openxmlformats.org/drawingml/2006/table">
            <a:tbl>
              <a:tblPr firstRow="1" bandRow="1">
                <a:tableStyleId>{69CF1AB2-1976-4502-BF36-3FF5EA218861}</a:tableStyleId>
              </a:tblPr>
              <a:tblGrid>
                <a:gridCol w="1994265"/>
                <a:gridCol w="1201783"/>
                <a:gridCol w="1088571"/>
                <a:gridCol w="1146573"/>
                <a:gridCol w="1013153"/>
                <a:gridCol w="1142741"/>
                <a:gridCol w="1077947"/>
              </a:tblGrid>
              <a:tr h="634657">
                <a:tc>
                  <a:txBody>
                    <a:bodyPr/>
                    <a:lstStyle/>
                    <a:p>
                      <a:endParaRPr lang="en-US" b="1" dirty="0"/>
                    </a:p>
                  </a:txBody>
                  <a:tcPr/>
                </a:tc>
                <a:tc gridSpan="2">
                  <a:txBody>
                    <a:bodyPr/>
                    <a:lstStyle/>
                    <a:p>
                      <a:pPr algn="ctr"/>
                      <a:r>
                        <a:rPr lang="en-US" b="1" dirty="0" smtClean="0"/>
                        <a:t>Private sector workers</a:t>
                      </a:r>
                      <a:endParaRPr lang="en-US" b="1" dirty="0"/>
                    </a:p>
                  </a:txBody>
                  <a:tcPr/>
                </a:tc>
                <a:tc hMerge="1">
                  <a:txBody>
                    <a:bodyPr/>
                    <a:lstStyle/>
                    <a:p>
                      <a:pPr algn="ctr"/>
                      <a:endParaRPr lang="en-US" dirty="0"/>
                    </a:p>
                  </a:txBody>
                  <a:tcPr/>
                </a:tc>
                <a:tc gridSpan="2">
                  <a:txBody>
                    <a:bodyPr/>
                    <a:lstStyle/>
                    <a:p>
                      <a:pPr algn="ctr"/>
                      <a:r>
                        <a:rPr lang="en-US" b="1" dirty="0" smtClean="0"/>
                        <a:t>Public sector workers</a:t>
                      </a:r>
                      <a:endParaRPr lang="en-US" b="1" dirty="0"/>
                    </a:p>
                  </a:txBody>
                  <a:tcPr/>
                </a:tc>
                <a:tc hMerge="1">
                  <a:txBody>
                    <a:bodyPr/>
                    <a:lstStyle/>
                    <a:p>
                      <a:pPr algn="ctr"/>
                      <a:endParaRPr lang="en-US" dirty="0"/>
                    </a:p>
                  </a:txBody>
                  <a:tcPr/>
                </a:tc>
                <a:tc gridSpan="2">
                  <a:txBody>
                    <a:bodyPr/>
                    <a:lstStyle/>
                    <a:p>
                      <a:pPr algn="ctr"/>
                      <a:r>
                        <a:rPr lang="en-US" b="1" dirty="0" smtClean="0"/>
                        <a:t>Shifters </a:t>
                      </a:r>
                    </a:p>
                    <a:p>
                      <a:pPr algn="ctr"/>
                      <a:r>
                        <a:rPr lang="en-US" b="1" dirty="0" smtClean="0"/>
                        <a:t>public → private</a:t>
                      </a:r>
                      <a:endParaRPr lang="en-US" b="1" dirty="0"/>
                    </a:p>
                  </a:txBody>
                  <a:tcPr/>
                </a:tc>
                <a:tc hMerge="1">
                  <a:txBody>
                    <a:bodyPr/>
                    <a:lstStyle/>
                    <a:p>
                      <a:pPr algn="ctr"/>
                      <a:endParaRPr lang="en-US" dirty="0"/>
                    </a:p>
                  </a:txBody>
                  <a:tcPr/>
                </a:tc>
              </a:tr>
              <a:tr h="370840">
                <a:tc>
                  <a:txBody>
                    <a:bodyPr/>
                    <a:lstStyle/>
                    <a:p>
                      <a:endParaRPr lang="en-US" b="1" dirty="0"/>
                    </a:p>
                  </a:txBody>
                  <a:tcPr/>
                </a:tc>
                <a:tc>
                  <a:txBody>
                    <a:bodyPr/>
                    <a:lstStyle/>
                    <a:p>
                      <a:pPr algn="ctr"/>
                      <a:r>
                        <a:rPr lang="en-US" b="1" dirty="0" smtClean="0"/>
                        <a:t>Male</a:t>
                      </a:r>
                      <a:endParaRPr lang="en-US" b="1" dirty="0"/>
                    </a:p>
                  </a:txBody>
                  <a:tcPr/>
                </a:tc>
                <a:tc>
                  <a:txBody>
                    <a:bodyPr/>
                    <a:lstStyle/>
                    <a:p>
                      <a:pPr algn="ctr"/>
                      <a:r>
                        <a:rPr lang="en-US" b="1" dirty="0" smtClean="0"/>
                        <a:t>Female</a:t>
                      </a:r>
                      <a:endParaRPr lang="en-US" b="1" dirty="0"/>
                    </a:p>
                  </a:txBody>
                  <a:tcPr/>
                </a:tc>
                <a:tc>
                  <a:txBody>
                    <a:bodyPr/>
                    <a:lstStyle/>
                    <a:p>
                      <a:pPr algn="ctr"/>
                      <a:r>
                        <a:rPr lang="en-US" b="1" dirty="0" smtClean="0"/>
                        <a:t>Male</a:t>
                      </a:r>
                      <a:endParaRPr lang="en-US" b="1" dirty="0"/>
                    </a:p>
                  </a:txBody>
                  <a:tcPr/>
                </a:tc>
                <a:tc>
                  <a:txBody>
                    <a:bodyPr/>
                    <a:lstStyle/>
                    <a:p>
                      <a:pPr algn="ctr"/>
                      <a:r>
                        <a:rPr lang="en-US" b="1" dirty="0" smtClean="0"/>
                        <a:t>Female</a:t>
                      </a:r>
                      <a:endParaRPr lang="en-US" b="1" dirty="0"/>
                    </a:p>
                  </a:txBody>
                  <a:tcPr/>
                </a:tc>
                <a:tc>
                  <a:txBody>
                    <a:bodyPr/>
                    <a:lstStyle/>
                    <a:p>
                      <a:pPr algn="ctr"/>
                      <a:r>
                        <a:rPr lang="en-US" b="1" dirty="0" smtClean="0"/>
                        <a:t>Male</a:t>
                      </a:r>
                      <a:endParaRPr lang="en-US" b="1" dirty="0"/>
                    </a:p>
                  </a:txBody>
                  <a:tcPr/>
                </a:tc>
                <a:tc>
                  <a:txBody>
                    <a:bodyPr/>
                    <a:lstStyle/>
                    <a:p>
                      <a:pPr algn="ctr"/>
                      <a:r>
                        <a:rPr lang="en-US" b="1" dirty="0" smtClean="0"/>
                        <a:t>Female</a:t>
                      </a:r>
                      <a:endParaRPr lang="en-US" b="1" dirty="0"/>
                    </a:p>
                  </a:txBody>
                  <a:tcPr/>
                </a:tc>
              </a:tr>
              <a:tr h="370840">
                <a:tc>
                  <a:txBody>
                    <a:bodyPr/>
                    <a:lstStyle/>
                    <a:p>
                      <a:r>
                        <a:rPr lang="en-US" dirty="0" smtClean="0"/>
                        <a:t>Hourly wage (log)</a:t>
                      </a:r>
                      <a:endParaRPr lang="en-US" dirty="0"/>
                    </a:p>
                  </a:txBody>
                  <a:tcPr/>
                </a:tc>
                <a:tc>
                  <a:txBody>
                    <a:bodyPr/>
                    <a:lstStyle/>
                    <a:p>
                      <a:pPr algn="ctr"/>
                      <a:r>
                        <a:rPr lang="en-US" dirty="0" smtClean="0"/>
                        <a:t>5.43</a:t>
                      </a:r>
                      <a:endParaRPr lang="en-US" dirty="0"/>
                    </a:p>
                  </a:txBody>
                  <a:tcPr/>
                </a:tc>
                <a:tc>
                  <a:txBody>
                    <a:bodyPr/>
                    <a:lstStyle/>
                    <a:p>
                      <a:pPr algn="ctr"/>
                      <a:r>
                        <a:rPr lang="en-US" dirty="0" smtClean="0"/>
                        <a:t>5.27</a:t>
                      </a:r>
                      <a:endParaRPr lang="en-US" dirty="0"/>
                    </a:p>
                  </a:txBody>
                  <a:tcPr/>
                </a:tc>
                <a:tc>
                  <a:txBody>
                    <a:bodyPr/>
                    <a:lstStyle/>
                    <a:p>
                      <a:pPr algn="ctr"/>
                      <a:r>
                        <a:rPr lang="en-US" dirty="0" smtClean="0"/>
                        <a:t>5.52</a:t>
                      </a:r>
                      <a:endParaRPr lang="en-US" dirty="0"/>
                    </a:p>
                  </a:txBody>
                  <a:tcPr/>
                </a:tc>
                <a:tc>
                  <a:txBody>
                    <a:bodyPr/>
                    <a:lstStyle/>
                    <a:p>
                      <a:pPr algn="ctr"/>
                      <a:r>
                        <a:rPr lang="en-US" dirty="0" smtClean="0"/>
                        <a:t>5.42</a:t>
                      </a:r>
                      <a:endParaRPr lang="en-US" dirty="0"/>
                    </a:p>
                  </a:txBody>
                  <a:tcPr/>
                </a:tc>
                <a:tc>
                  <a:txBody>
                    <a:bodyPr/>
                    <a:lstStyle/>
                    <a:p>
                      <a:pPr algn="ctr"/>
                      <a:r>
                        <a:rPr lang="en-US" dirty="0" smtClean="0"/>
                        <a:t>5.56</a:t>
                      </a:r>
                      <a:endParaRPr lang="en-US" dirty="0"/>
                    </a:p>
                  </a:txBody>
                  <a:tcPr/>
                </a:tc>
                <a:tc>
                  <a:txBody>
                    <a:bodyPr/>
                    <a:lstStyle/>
                    <a:p>
                      <a:pPr algn="ctr"/>
                      <a:r>
                        <a:rPr lang="en-US" dirty="0" smtClean="0"/>
                        <a:t>5.44</a:t>
                      </a:r>
                      <a:endParaRPr lang="en-US" dirty="0"/>
                    </a:p>
                  </a:txBody>
                  <a:tcPr/>
                </a:tc>
              </a:tr>
              <a:tr h="370840">
                <a:tc>
                  <a:txBody>
                    <a:bodyPr/>
                    <a:lstStyle/>
                    <a:p>
                      <a:r>
                        <a:rPr lang="en-US" dirty="0" smtClean="0"/>
                        <a:t>Low-educated</a:t>
                      </a:r>
                      <a:endParaRPr lang="en-US" dirty="0"/>
                    </a:p>
                  </a:txBody>
                  <a:tcPr/>
                </a:tc>
                <a:tc>
                  <a:txBody>
                    <a:bodyPr/>
                    <a:lstStyle/>
                    <a:p>
                      <a:pPr algn="ctr"/>
                      <a:r>
                        <a:rPr lang="en-US" dirty="0" smtClean="0"/>
                        <a:t>0.78</a:t>
                      </a:r>
                      <a:endParaRPr lang="en-US" dirty="0"/>
                    </a:p>
                  </a:txBody>
                  <a:tcPr/>
                </a:tc>
                <a:tc>
                  <a:txBody>
                    <a:bodyPr/>
                    <a:lstStyle/>
                    <a:p>
                      <a:pPr algn="ctr"/>
                      <a:r>
                        <a:rPr lang="en-US" dirty="0" smtClean="0"/>
                        <a:t>0.64</a:t>
                      </a:r>
                      <a:endParaRPr lang="en-US" dirty="0"/>
                    </a:p>
                  </a:txBody>
                  <a:tcPr/>
                </a:tc>
                <a:tc>
                  <a:txBody>
                    <a:bodyPr/>
                    <a:lstStyle/>
                    <a:p>
                      <a:pPr algn="ctr"/>
                      <a:r>
                        <a:rPr lang="en-US" dirty="0" smtClean="0"/>
                        <a:t>0.39</a:t>
                      </a:r>
                      <a:endParaRPr lang="en-US" dirty="0"/>
                    </a:p>
                  </a:txBody>
                  <a:tcPr/>
                </a:tc>
                <a:tc>
                  <a:txBody>
                    <a:bodyPr/>
                    <a:lstStyle/>
                    <a:p>
                      <a:pPr algn="ctr"/>
                      <a:r>
                        <a:rPr lang="en-US" dirty="0" smtClean="0"/>
                        <a:t>0.28</a:t>
                      </a:r>
                      <a:endParaRPr lang="en-US" dirty="0"/>
                    </a:p>
                  </a:txBody>
                  <a:tcPr/>
                </a:tc>
                <a:tc>
                  <a:txBody>
                    <a:bodyPr/>
                    <a:lstStyle/>
                    <a:p>
                      <a:pPr algn="ctr"/>
                      <a:r>
                        <a:rPr lang="en-US" dirty="0" smtClean="0"/>
                        <a:t>0.50</a:t>
                      </a:r>
                      <a:endParaRPr lang="en-US" dirty="0"/>
                    </a:p>
                  </a:txBody>
                  <a:tcPr/>
                </a:tc>
                <a:tc>
                  <a:txBody>
                    <a:bodyPr/>
                    <a:lstStyle/>
                    <a:p>
                      <a:pPr algn="ctr"/>
                      <a:r>
                        <a:rPr lang="en-US" dirty="0" smtClean="0"/>
                        <a:t>0.38</a:t>
                      </a:r>
                      <a:endParaRPr lang="en-US" dirty="0"/>
                    </a:p>
                  </a:txBody>
                  <a:tcPr/>
                </a:tc>
              </a:tr>
              <a:tr h="370840">
                <a:tc>
                  <a:txBody>
                    <a:bodyPr/>
                    <a:lstStyle/>
                    <a:p>
                      <a:r>
                        <a:rPr lang="en-US" dirty="0" smtClean="0"/>
                        <a:t>High-educated</a:t>
                      </a:r>
                      <a:endParaRPr lang="en-US" dirty="0"/>
                    </a:p>
                  </a:txBody>
                  <a:tcPr/>
                </a:tc>
                <a:tc>
                  <a:txBody>
                    <a:bodyPr/>
                    <a:lstStyle/>
                    <a:p>
                      <a:pPr algn="ctr"/>
                      <a:r>
                        <a:rPr lang="en-US" dirty="0" smtClean="0"/>
                        <a:t>0.22</a:t>
                      </a:r>
                      <a:endParaRPr lang="en-US" dirty="0"/>
                    </a:p>
                  </a:txBody>
                  <a:tcPr/>
                </a:tc>
                <a:tc>
                  <a:txBody>
                    <a:bodyPr/>
                    <a:lstStyle/>
                    <a:p>
                      <a:pPr algn="ctr"/>
                      <a:r>
                        <a:rPr lang="en-US" dirty="0" smtClean="0"/>
                        <a:t>0.36</a:t>
                      </a:r>
                      <a:endParaRPr lang="en-US" dirty="0"/>
                    </a:p>
                  </a:txBody>
                  <a:tcPr/>
                </a:tc>
                <a:tc>
                  <a:txBody>
                    <a:bodyPr/>
                    <a:lstStyle/>
                    <a:p>
                      <a:pPr algn="ctr"/>
                      <a:r>
                        <a:rPr lang="en-US" dirty="0" smtClean="0"/>
                        <a:t>0.61</a:t>
                      </a:r>
                      <a:endParaRPr lang="en-US" dirty="0"/>
                    </a:p>
                  </a:txBody>
                  <a:tcPr/>
                </a:tc>
                <a:tc>
                  <a:txBody>
                    <a:bodyPr/>
                    <a:lstStyle/>
                    <a:p>
                      <a:pPr algn="ctr"/>
                      <a:r>
                        <a:rPr lang="en-US" dirty="0" smtClean="0"/>
                        <a:t>0.72</a:t>
                      </a:r>
                      <a:endParaRPr lang="en-US" dirty="0"/>
                    </a:p>
                  </a:txBody>
                  <a:tcPr/>
                </a:tc>
                <a:tc>
                  <a:txBody>
                    <a:bodyPr/>
                    <a:lstStyle/>
                    <a:p>
                      <a:pPr algn="ctr"/>
                      <a:r>
                        <a:rPr lang="en-US" dirty="0" smtClean="0"/>
                        <a:t>0.50</a:t>
                      </a:r>
                      <a:endParaRPr lang="en-US" dirty="0"/>
                    </a:p>
                  </a:txBody>
                  <a:tcPr/>
                </a:tc>
                <a:tc>
                  <a:txBody>
                    <a:bodyPr/>
                    <a:lstStyle/>
                    <a:p>
                      <a:pPr algn="ctr"/>
                      <a:r>
                        <a:rPr lang="en-US" dirty="0" smtClean="0"/>
                        <a:t>0.62</a:t>
                      </a:r>
                      <a:endParaRPr lang="en-US" dirty="0"/>
                    </a:p>
                  </a:txBody>
                  <a:tcPr/>
                </a:tc>
              </a:tr>
              <a:tr h="370840">
                <a:tc>
                  <a:txBody>
                    <a:bodyPr/>
                    <a:lstStyle/>
                    <a:p>
                      <a:r>
                        <a:rPr lang="en-US" dirty="0" smtClean="0"/>
                        <a:t>Age 20-29</a:t>
                      </a:r>
                      <a:endParaRPr lang="en-US" dirty="0"/>
                    </a:p>
                  </a:txBody>
                  <a:tcPr/>
                </a:tc>
                <a:tc>
                  <a:txBody>
                    <a:bodyPr/>
                    <a:lstStyle/>
                    <a:p>
                      <a:pPr algn="ctr"/>
                      <a:r>
                        <a:rPr lang="en-US" dirty="0" smtClean="0"/>
                        <a:t>0.44</a:t>
                      </a:r>
                      <a:endParaRPr lang="en-US" dirty="0"/>
                    </a:p>
                  </a:txBody>
                  <a:tcPr/>
                </a:tc>
                <a:tc>
                  <a:txBody>
                    <a:bodyPr/>
                    <a:lstStyle/>
                    <a:p>
                      <a:pPr algn="ctr"/>
                      <a:r>
                        <a:rPr lang="en-US" dirty="0" smtClean="0"/>
                        <a:t>0.43</a:t>
                      </a:r>
                      <a:endParaRPr lang="en-US" dirty="0"/>
                    </a:p>
                  </a:txBody>
                  <a:tcPr/>
                </a:tc>
                <a:tc>
                  <a:txBody>
                    <a:bodyPr/>
                    <a:lstStyle/>
                    <a:p>
                      <a:pPr algn="ctr"/>
                      <a:r>
                        <a:rPr lang="en-US" dirty="0" smtClean="0"/>
                        <a:t>0.34</a:t>
                      </a:r>
                      <a:endParaRPr lang="en-US" dirty="0"/>
                    </a:p>
                  </a:txBody>
                  <a:tcPr/>
                </a:tc>
                <a:tc>
                  <a:txBody>
                    <a:bodyPr/>
                    <a:lstStyle/>
                    <a:p>
                      <a:pPr algn="ctr"/>
                      <a:r>
                        <a:rPr lang="en-US" dirty="0" smtClean="0"/>
                        <a:t>0.24</a:t>
                      </a:r>
                      <a:endParaRPr lang="en-US" dirty="0"/>
                    </a:p>
                  </a:txBody>
                  <a:tcPr/>
                </a:tc>
                <a:tc>
                  <a:txBody>
                    <a:bodyPr/>
                    <a:lstStyle/>
                    <a:p>
                      <a:pPr algn="ctr"/>
                      <a:r>
                        <a:rPr lang="en-US" dirty="0" smtClean="0"/>
                        <a:t>0.25</a:t>
                      </a:r>
                      <a:endParaRPr lang="en-US" dirty="0"/>
                    </a:p>
                  </a:txBody>
                  <a:tcPr/>
                </a:tc>
                <a:tc>
                  <a:txBody>
                    <a:bodyPr/>
                    <a:lstStyle/>
                    <a:p>
                      <a:pPr algn="ctr"/>
                      <a:r>
                        <a:rPr lang="en-US" dirty="0" smtClean="0"/>
                        <a:t>0.19</a:t>
                      </a:r>
                      <a:endParaRPr lang="en-US" dirty="0"/>
                    </a:p>
                  </a:txBody>
                  <a:tcPr/>
                </a:tc>
              </a:tr>
              <a:tr h="370840">
                <a:tc>
                  <a:txBody>
                    <a:bodyPr/>
                    <a:lstStyle/>
                    <a:p>
                      <a:r>
                        <a:rPr lang="en-US" dirty="0" smtClean="0"/>
                        <a:t>Age 30-36</a:t>
                      </a:r>
                      <a:endParaRPr lang="en-US" dirty="0"/>
                    </a:p>
                  </a:txBody>
                  <a:tcPr/>
                </a:tc>
                <a:tc>
                  <a:txBody>
                    <a:bodyPr/>
                    <a:lstStyle/>
                    <a:p>
                      <a:pPr algn="ctr"/>
                      <a:r>
                        <a:rPr lang="en-US" dirty="0" smtClean="0"/>
                        <a:t>0.40</a:t>
                      </a:r>
                      <a:endParaRPr lang="en-US" dirty="0"/>
                    </a:p>
                  </a:txBody>
                  <a:tcPr/>
                </a:tc>
                <a:tc>
                  <a:txBody>
                    <a:bodyPr/>
                    <a:lstStyle/>
                    <a:p>
                      <a:pPr algn="ctr"/>
                      <a:r>
                        <a:rPr lang="en-US" dirty="0" smtClean="0"/>
                        <a:t>0.40</a:t>
                      </a:r>
                      <a:endParaRPr lang="en-US" dirty="0"/>
                    </a:p>
                  </a:txBody>
                  <a:tcPr/>
                </a:tc>
                <a:tc>
                  <a:txBody>
                    <a:bodyPr/>
                    <a:lstStyle/>
                    <a:p>
                      <a:pPr algn="ctr"/>
                      <a:r>
                        <a:rPr lang="en-US" dirty="0" smtClean="0"/>
                        <a:t>0.43</a:t>
                      </a:r>
                      <a:endParaRPr lang="en-US" dirty="0"/>
                    </a:p>
                  </a:txBody>
                  <a:tcPr/>
                </a:tc>
                <a:tc>
                  <a:txBody>
                    <a:bodyPr/>
                    <a:lstStyle/>
                    <a:p>
                      <a:pPr algn="ctr"/>
                      <a:r>
                        <a:rPr lang="en-US" dirty="0" smtClean="0"/>
                        <a:t>0.46</a:t>
                      </a:r>
                      <a:endParaRPr lang="en-US" dirty="0"/>
                    </a:p>
                  </a:txBody>
                  <a:tcPr/>
                </a:tc>
                <a:tc>
                  <a:txBody>
                    <a:bodyPr/>
                    <a:lstStyle/>
                    <a:p>
                      <a:pPr algn="ctr"/>
                      <a:r>
                        <a:rPr lang="en-US" dirty="0" smtClean="0"/>
                        <a:t>0.52</a:t>
                      </a:r>
                      <a:endParaRPr lang="en-US" dirty="0"/>
                    </a:p>
                  </a:txBody>
                  <a:tcPr/>
                </a:tc>
                <a:tc>
                  <a:txBody>
                    <a:bodyPr/>
                    <a:lstStyle/>
                    <a:p>
                      <a:pPr algn="ctr"/>
                      <a:r>
                        <a:rPr lang="en-US" dirty="0" smtClean="0"/>
                        <a:t>0.52</a:t>
                      </a:r>
                      <a:endParaRPr lang="en-US" dirty="0"/>
                    </a:p>
                  </a:txBody>
                  <a:tcPr/>
                </a:tc>
              </a:tr>
              <a:tr h="370840">
                <a:tc>
                  <a:txBody>
                    <a:bodyPr/>
                    <a:lstStyle/>
                    <a:p>
                      <a:r>
                        <a:rPr lang="en-US" dirty="0" smtClean="0"/>
                        <a:t>Age 37-42</a:t>
                      </a:r>
                      <a:endParaRPr lang="en-US" dirty="0"/>
                    </a:p>
                  </a:txBody>
                  <a:tcPr/>
                </a:tc>
                <a:tc>
                  <a:txBody>
                    <a:bodyPr/>
                    <a:lstStyle/>
                    <a:p>
                      <a:pPr algn="ctr"/>
                      <a:r>
                        <a:rPr lang="en-US" dirty="0" smtClean="0"/>
                        <a:t>0.16</a:t>
                      </a:r>
                      <a:endParaRPr lang="en-US" dirty="0"/>
                    </a:p>
                  </a:txBody>
                  <a:tcPr/>
                </a:tc>
                <a:tc>
                  <a:txBody>
                    <a:bodyPr/>
                    <a:lstStyle/>
                    <a:p>
                      <a:pPr algn="ctr"/>
                      <a:r>
                        <a:rPr lang="en-US" dirty="0" smtClean="0"/>
                        <a:t>0.17</a:t>
                      </a:r>
                      <a:endParaRPr lang="en-US" dirty="0"/>
                    </a:p>
                  </a:txBody>
                  <a:tcPr/>
                </a:tc>
                <a:tc>
                  <a:txBody>
                    <a:bodyPr/>
                    <a:lstStyle/>
                    <a:p>
                      <a:pPr algn="ctr"/>
                      <a:r>
                        <a:rPr lang="en-US" dirty="0" smtClean="0"/>
                        <a:t>0.23</a:t>
                      </a:r>
                      <a:endParaRPr lang="en-US" dirty="0"/>
                    </a:p>
                  </a:txBody>
                  <a:tcPr/>
                </a:tc>
                <a:tc>
                  <a:txBody>
                    <a:bodyPr/>
                    <a:lstStyle/>
                    <a:p>
                      <a:pPr algn="ctr"/>
                      <a:r>
                        <a:rPr lang="en-US" dirty="0" smtClean="0"/>
                        <a:t>0.30</a:t>
                      </a:r>
                      <a:endParaRPr lang="en-US" dirty="0"/>
                    </a:p>
                  </a:txBody>
                  <a:tcPr/>
                </a:tc>
                <a:tc>
                  <a:txBody>
                    <a:bodyPr/>
                    <a:lstStyle/>
                    <a:p>
                      <a:pPr algn="ctr"/>
                      <a:r>
                        <a:rPr lang="en-US" dirty="0" smtClean="0"/>
                        <a:t>0.23</a:t>
                      </a:r>
                      <a:endParaRPr lang="en-US" dirty="0"/>
                    </a:p>
                  </a:txBody>
                  <a:tcPr/>
                </a:tc>
                <a:tc>
                  <a:txBody>
                    <a:bodyPr/>
                    <a:lstStyle/>
                    <a:p>
                      <a:pPr algn="ctr"/>
                      <a:r>
                        <a:rPr lang="en-US" dirty="0" smtClean="0"/>
                        <a:t>0.29</a:t>
                      </a:r>
                      <a:endParaRPr lang="en-US" dirty="0"/>
                    </a:p>
                  </a:txBody>
                  <a:tcPr/>
                </a:tc>
              </a:tr>
              <a:tr h="370840">
                <a:tc>
                  <a:txBody>
                    <a:bodyPr/>
                    <a:lstStyle/>
                    <a:p>
                      <a:r>
                        <a:rPr lang="en-US" dirty="0" smtClean="0"/>
                        <a:t>Oslo resident</a:t>
                      </a:r>
                      <a:endParaRPr lang="en-US" dirty="0"/>
                    </a:p>
                  </a:txBody>
                  <a:tcPr/>
                </a:tc>
                <a:tc>
                  <a:txBody>
                    <a:bodyPr/>
                    <a:lstStyle/>
                    <a:p>
                      <a:pPr algn="ctr"/>
                      <a:r>
                        <a:rPr lang="en-US" dirty="0" smtClean="0"/>
                        <a:t>0.11</a:t>
                      </a:r>
                      <a:endParaRPr lang="en-US" dirty="0"/>
                    </a:p>
                  </a:txBody>
                  <a:tcPr/>
                </a:tc>
                <a:tc>
                  <a:txBody>
                    <a:bodyPr/>
                    <a:lstStyle/>
                    <a:p>
                      <a:pPr algn="ctr"/>
                      <a:r>
                        <a:rPr lang="en-US" dirty="0" smtClean="0"/>
                        <a:t>0.18</a:t>
                      </a:r>
                      <a:endParaRPr lang="en-US" dirty="0"/>
                    </a:p>
                  </a:txBody>
                  <a:tcPr/>
                </a:tc>
                <a:tc>
                  <a:txBody>
                    <a:bodyPr/>
                    <a:lstStyle/>
                    <a:p>
                      <a:pPr algn="ctr"/>
                      <a:r>
                        <a:rPr lang="en-US" dirty="0" smtClean="0"/>
                        <a:t>0.18</a:t>
                      </a:r>
                      <a:endParaRPr lang="en-US" dirty="0"/>
                    </a:p>
                  </a:txBody>
                  <a:tcPr/>
                </a:tc>
                <a:tc>
                  <a:txBody>
                    <a:bodyPr/>
                    <a:lstStyle/>
                    <a:p>
                      <a:pPr algn="ctr"/>
                      <a:r>
                        <a:rPr lang="en-US" dirty="0" smtClean="0"/>
                        <a:t>0.25</a:t>
                      </a:r>
                      <a:endParaRPr lang="en-US" dirty="0"/>
                    </a:p>
                  </a:txBody>
                  <a:tcPr/>
                </a:tc>
                <a:tc>
                  <a:txBody>
                    <a:bodyPr/>
                    <a:lstStyle/>
                    <a:p>
                      <a:pPr algn="ctr"/>
                      <a:r>
                        <a:rPr lang="en-US" dirty="0" smtClean="0"/>
                        <a:t>0.18</a:t>
                      </a:r>
                      <a:endParaRPr lang="en-US" dirty="0"/>
                    </a:p>
                  </a:txBody>
                  <a:tcPr/>
                </a:tc>
                <a:tc>
                  <a:txBody>
                    <a:bodyPr/>
                    <a:lstStyle/>
                    <a:p>
                      <a:pPr algn="ctr"/>
                      <a:r>
                        <a:rPr lang="en-US" dirty="0" smtClean="0"/>
                        <a:t>0.25</a:t>
                      </a:r>
                      <a:endParaRPr lang="en-US" dirty="0"/>
                    </a:p>
                  </a:txBody>
                  <a:tcPr/>
                </a:tc>
              </a:tr>
              <a:tr h="370840">
                <a:tc>
                  <a:txBody>
                    <a:bodyPr/>
                    <a:lstStyle/>
                    <a:p>
                      <a:r>
                        <a:rPr lang="en-US" dirty="0" smtClean="0"/>
                        <a:t>Other city resident</a:t>
                      </a:r>
                      <a:endParaRPr lang="en-US" dirty="0"/>
                    </a:p>
                  </a:txBody>
                  <a:tcPr/>
                </a:tc>
                <a:tc>
                  <a:txBody>
                    <a:bodyPr/>
                    <a:lstStyle/>
                    <a:p>
                      <a:pPr algn="ctr"/>
                      <a:r>
                        <a:rPr lang="en-US" dirty="0" smtClean="0"/>
                        <a:t>0.44</a:t>
                      </a:r>
                      <a:endParaRPr lang="en-US" dirty="0"/>
                    </a:p>
                  </a:txBody>
                  <a:tcPr/>
                </a:tc>
                <a:tc>
                  <a:txBody>
                    <a:bodyPr/>
                    <a:lstStyle/>
                    <a:p>
                      <a:pPr algn="ctr"/>
                      <a:r>
                        <a:rPr lang="en-US" dirty="0" smtClean="0"/>
                        <a:t>0.45</a:t>
                      </a:r>
                      <a:endParaRPr lang="en-US" dirty="0"/>
                    </a:p>
                  </a:txBody>
                  <a:tcPr/>
                </a:tc>
                <a:tc>
                  <a:txBody>
                    <a:bodyPr/>
                    <a:lstStyle/>
                    <a:p>
                      <a:pPr algn="ctr"/>
                      <a:r>
                        <a:rPr lang="en-US" dirty="0" smtClean="0"/>
                        <a:t>0.37</a:t>
                      </a:r>
                      <a:endParaRPr lang="en-US" dirty="0"/>
                    </a:p>
                  </a:txBody>
                  <a:tcPr/>
                </a:tc>
                <a:tc>
                  <a:txBody>
                    <a:bodyPr/>
                    <a:lstStyle/>
                    <a:p>
                      <a:pPr algn="ctr"/>
                      <a:r>
                        <a:rPr lang="en-US" dirty="0" smtClean="0"/>
                        <a:t>0.37</a:t>
                      </a:r>
                      <a:endParaRPr lang="en-US" dirty="0"/>
                    </a:p>
                  </a:txBody>
                  <a:tcPr/>
                </a:tc>
                <a:tc>
                  <a:txBody>
                    <a:bodyPr/>
                    <a:lstStyle/>
                    <a:p>
                      <a:pPr algn="ctr"/>
                      <a:r>
                        <a:rPr lang="en-US" dirty="0" smtClean="0"/>
                        <a:t>0.43</a:t>
                      </a:r>
                      <a:endParaRPr lang="en-US" dirty="0"/>
                    </a:p>
                  </a:txBody>
                  <a:tcPr/>
                </a:tc>
                <a:tc>
                  <a:txBody>
                    <a:bodyPr/>
                    <a:lstStyle/>
                    <a:p>
                      <a:pPr algn="ctr"/>
                      <a:r>
                        <a:rPr lang="en-US" dirty="0" smtClean="0"/>
                        <a:t>0.41</a:t>
                      </a:r>
                      <a:endParaRPr lang="en-US" dirty="0"/>
                    </a:p>
                  </a:txBody>
                  <a:tcPr/>
                </a:tc>
              </a:tr>
              <a:tr h="370840">
                <a:tc>
                  <a:txBody>
                    <a:bodyPr/>
                    <a:lstStyle/>
                    <a:p>
                      <a:r>
                        <a:rPr lang="en-US" dirty="0" smtClean="0"/>
                        <a:t>Private experience</a:t>
                      </a:r>
                      <a:endParaRPr lang="en-US" dirty="0"/>
                    </a:p>
                  </a:txBody>
                  <a:tcPr/>
                </a:tc>
                <a:tc>
                  <a:txBody>
                    <a:bodyPr/>
                    <a:lstStyle/>
                    <a:p>
                      <a:pPr algn="ctr"/>
                      <a:r>
                        <a:rPr lang="en-US" dirty="0" smtClean="0"/>
                        <a:t>6.7</a:t>
                      </a:r>
                      <a:endParaRPr lang="en-US" dirty="0"/>
                    </a:p>
                  </a:txBody>
                  <a:tcPr/>
                </a:tc>
                <a:tc>
                  <a:txBody>
                    <a:bodyPr/>
                    <a:lstStyle/>
                    <a:p>
                      <a:pPr algn="ctr"/>
                      <a:r>
                        <a:rPr lang="en-US" dirty="0" smtClean="0"/>
                        <a:t>5.5</a:t>
                      </a:r>
                      <a:endParaRPr lang="en-US" dirty="0"/>
                    </a:p>
                  </a:txBody>
                  <a:tcPr/>
                </a:tc>
                <a:tc>
                  <a:txBody>
                    <a:bodyPr/>
                    <a:lstStyle/>
                    <a:p>
                      <a:pPr algn="ctr"/>
                      <a:r>
                        <a:rPr lang="en-US" dirty="0" smtClean="0"/>
                        <a:t>1.5</a:t>
                      </a:r>
                      <a:endParaRPr lang="en-US" dirty="0"/>
                    </a:p>
                  </a:txBody>
                  <a:tcPr/>
                </a:tc>
                <a:tc>
                  <a:txBody>
                    <a:bodyPr/>
                    <a:lstStyle/>
                    <a:p>
                      <a:pPr algn="ctr"/>
                      <a:r>
                        <a:rPr lang="en-US" dirty="0" smtClean="0"/>
                        <a:t>1.7</a:t>
                      </a:r>
                      <a:endParaRPr lang="en-US" dirty="0"/>
                    </a:p>
                  </a:txBody>
                  <a:tcPr/>
                </a:tc>
                <a:tc>
                  <a:txBody>
                    <a:bodyPr/>
                    <a:lstStyle/>
                    <a:p>
                      <a:pPr algn="ctr"/>
                      <a:r>
                        <a:rPr lang="en-US" dirty="0" smtClean="0"/>
                        <a:t>5.6</a:t>
                      </a:r>
                      <a:endParaRPr lang="en-US" dirty="0"/>
                    </a:p>
                  </a:txBody>
                  <a:tcPr/>
                </a:tc>
                <a:tc>
                  <a:txBody>
                    <a:bodyPr/>
                    <a:lstStyle/>
                    <a:p>
                      <a:pPr algn="ctr"/>
                      <a:r>
                        <a:rPr lang="en-US" dirty="0" smtClean="0"/>
                        <a:t>4.8</a:t>
                      </a:r>
                      <a:endParaRPr lang="en-US" dirty="0"/>
                    </a:p>
                  </a:txBody>
                  <a:tcPr/>
                </a:tc>
              </a:tr>
              <a:tr h="370840">
                <a:tc>
                  <a:txBody>
                    <a:bodyPr/>
                    <a:lstStyle/>
                    <a:p>
                      <a:r>
                        <a:rPr lang="en-US" dirty="0" smtClean="0"/>
                        <a:t>Public experience</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5.4</a:t>
                      </a:r>
                      <a:endParaRPr lang="en-US" dirty="0"/>
                    </a:p>
                  </a:txBody>
                  <a:tcPr/>
                </a:tc>
                <a:tc>
                  <a:txBody>
                    <a:bodyPr/>
                    <a:lstStyle/>
                    <a:p>
                      <a:pPr algn="ctr"/>
                      <a:r>
                        <a:rPr lang="en-US" dirty="0" smtClean="0"/>
                        <a:t>4.3</a:t>
                      </a:r>
                      <a:endParaRPr lang="en-US" dirty="0"/>
                    </a:p>
                  </a:txBody>
                  <a:tcPr/>
                </a:tc>
                <a:tc>
                  <a:txBody>
                    <a:bodyPr/>
                    <a:lstStyle/>
                    <a:p>
                      <a:pPr algn="ctr"/>
                      <a:r>
                        <a:rPr lang="en-US" dirty="0" smtClean="0"/>
                        <a:t>2.1</a:t>
                      </a:r>
                      <a:endParaRPr lang="en-US" dirty="0"/>
                    </a:p>
                  </a:txBody>
                  <a:tcPr/>
                </a:tc>
                <a:tc>
                  <a:txBody>
                    <a:bodyPr/>
                    <a:lstStyle/>
                    <a:p>
                      <a:pPr algn="ctr"/>
                      <a:r>
                        <a:rPr lang="en-US" dirty="0" smtClean="0"/>
                        <a:t>2.3</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1,642,243</a:t>
                      </a:r>
                      <a:endParaRPr lang="en-US" dirty="0"/>
                    </a:p>
                  </a:txBody>
                  <a:tcPr/>
                </a:tc>
                <a:tc>
                  <a:txBody>
                    <a:bodyPr/>
                    <a:lstStyle/>
                    <a:p>
                      <a:pPr algn="ctr"/>
                      <a:r>
                        <a:rPr lang="en-US" dirty="0" smtClean="0"/>
                        <a:t>712,716</a:t>
                      </a:r>
                      <a:endParaRPr lang="en-US" dirty="0"/>
                    </a:p>
                  </a:txBody>
                  <a:tcPr/>
                </a:tc>
                <a:tc>
                  <a:txBody>
                    <a:bodyPr/>
                    <a:lstStyle/>
                    <a:p>
                      <a:pPr algn="ctr"/>
                      <a:r>
                        <a:rPr lang="en-US" dirty="0" smtClean="0"/>
                        <a:t>124,879</a:t>
                      </a:r>
                      <a:endParaRPr lang="en-US" dirty="0"/>
                    </a:p>
                  </a:txBody>
                  <a:tcPr/>
                </a:tc>
                <a:tc>
                  <a:txBody>
                    <a:bodyPr/>
                    <a:lstStyle/>
                    <a:p>
                      <a:pPr algn="ctr"/>
                      <a:r>
                        <a:rPr lang="en-US" dirty="0" smtClean="0"/>
                        <a:t>90,336</a:t>
                      </a:r>
                      <a:endParaRPr lang="en-US" dirty="0"/>
                    </a:p>
                  </a:txBody>
                  <a:tcPr/>
                </a:tc>
                <a:tc>
                  <a:txBody>
                    <a:bodyPr/>
                    <a:lstStyle/>
                    <a:p>
                      <a:pPr algn="ctr"/>
                      <a:r>
                        <a:rPr lang="en-US" dirty="0" smtClean="0"/>
                        <a:t>128,871</a:t>
                      </a:r>
                      <a:endParaRPr lang="en-US" dirty="0"/>
                    </a:p>
                  </a:txBody>
                  <a:tcPr/>
                </a:tc>
                <a:tc>
                  <a:txBody>
                    <a:bodyPr/>
                    <a:lstStyle/>
                    <a:p>
                      <a:pPr algn="ctr"/>
                      <a:r>
                        <a:rPr lang="en-US" dirty="0" smtClean="0"/>
                        <a:t>42,244</a:t>
                      </a:r>
                      <a:endParaRPr lang="en-US" dirty="0"/>
                    </a:p>
                  </a:txBody>
                  <a:tcPr/>
                </a:tc>
              </a:tr>
            </a:tbl>
          </a:graphicData>
        </a:graphic>
      </p:graphicFrame>
    </p:spTree>
    <p:extLst>
      <p:ext uri="{BB962C8B-B14F-4D97-AF65-F5344CB8AC3E}">
        <p14:creationId xmlns:p14="http://schemas.microsoft.com/office/powerpoint/2010/main" val="34308858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US" dirty="0" smtClean="0"/>
              <a:t>Econometric strategy I: Worker FE</a:t>
            </a:r>
            <a:endParaRPr lang="en-US" dirty="0"/>
          </a:p>
        </p:txBody>
      </p:sp>
      <p:sp>
        <p:nvSpPr>
          <p:cNvPr id="3" name="Content Placeholder 2"/>
          <p:cNvSpPr>
            <a:spLocks noGrp="1"/>
          </p:cNvSpPr>
          <p:nvPr>
            <p:ph idx="1"/>
          </p:nvPr>
        </p:nvSpPr>
        <p:spPr>
          <a:xfrm>
            <a:off x="457200" y="1340768"/>
            <a:ext cx="8229600" cy="5329998"/>
          </a:xfrm>
        </p:spPr>
        <p:txBody>
          <a:bodyPr>
            <a:normAutofit lnSpcReduction="10000"/>
          </a:bodyPr>
          <a:lstStyle/>
          <a:p>
            <a:r>
              <a:rPr lang="en-US" sz="2400" dirty="0" smtClean="0"/>
              <a:t>Full model controls </a:t>
            </a:r>
            <a:r>
              <a:rPr lang="en-US" sz="2400" dirty="0"/>
              <a:t>for observable worker </a:t>
            </a:r>
            <a:r>
              <a:rPr lang="en-US" sz="2400" dirty="0" smtClean="0"/>
              <a:t>characteristics (</a:t>
            </a:r>
            <a:r>
              <a:rPr lang="en-US" sz="2400" i="1" dirty="0" err="1"/>
              <a:t>X</a:t>
            </a:r>
            <a:r>
              <a:rPr lang="en-US" sz="1400" i="1" dirty="0" err="1"/>
              <a:t>it</a:t>
            </a:r>
            <a:r>
              <a:rPr lang="en-US" sz="2400" dirty="0" smtClean="0"/>
              <a:t>) and regional (</a:t>
            </a:r>
            <a:r>
              <a:rPr lang="el-GR" sz="2400" i="1" dirty="0" smtClean="0"/>
              <a:t>σ</a:t>
            </a:r>
            <a:r>
              <a:rPr lang="nb-NO" sz="1400" i="1" dirty="0" smtClean="0"/>
              <a:t>r</a:t>
            </a:r>
            <a:r>
              <a:rPr lang="nb-NO" sz="2400" dirty="0" smtClean="0"/>
              <a:t>),</a:t>
            </a:r>
            <a:r>
              <a:rPr lang="en-US" sz="2400" dirty="0" smtClean="0"/>
              <a:t> industry</a:t>
            </a:r>
            <a:r>
              <a:rPr lang="en-US" sz="2400" i="1" dirty="0" smtClean="0"/>
              <a:t> </a:t>
            </a:r>
            <a:r>
              <a:rPr lang="en-US" sz="2400" i="1" dirty="0"/>
              <a:t>(</a:t>
            </a:r>
            <a:r>
              <a:rPr lang="en-US" sz="2400" i="1" dirty="0" err="1"/>
              <a:t>μ</a:t>
            </a:r>
            <a:r>
              <a:rPr lang="en-US" sz="1400" i="1" dirty="0" err="1"/>
              <a:t>s</a:t>
            </a:r>
            <a:r>
              <a:rPr lang="en-US" sz="2400" dirty="0"/>
              <a:t>), year (</a:t>
            </a:r>
            <a:r>
              <a:rPr lang="en-US" sz="2400" i="1" dirty="0" err="1" smtClean="0"/>
              <a:t>γ</a:t>
            </a:r>
            <a:r>
              <a:rPr lang="en-US" sz="1400" i="1" dirty="0" err="1" smtClean="0"/>
              <a:t>t</a:t>
            </a:r>
            <a:r>
              <a:rPr lang="en-US" sz="2400" dirty="0" smtClean="0"/>
              <a:t>), </a:t>
            </a:r>
            <a:r>
              <a:rPr lang="en-US" sz="2400" dirty="0"/>
              <a:t>occupation (</a:t>
            </a:r>
            <a:r>
              <a:rPr lang="el-GR" sz="2400" i="1" dirty="0"/>
              <a:t>φ</a:t>
            </a:r>
            <a:r>
              <a:rPr lang="nb-NO" sz="1400" i="1" dirty="0"/>
              <a:t>o</a:t>
            </a:r>
            <a:r>
              <a:rPr lang="en-US" sz="2400" dirty="0" smtClean="0"/>
              <a:t>), and worker (</a:t>
            </a:r>
            <a:r>
              <a:rPr lang="en-US" sz="2400" i="1" dirty="0" err="1"/>
              <a:t>η</a:t>
            </a:r>
            <a:r>
              <a:rPr lang="en-US" sz="1400" i="1" dirty="0" err="1">
                <a:cs typeface="Calibri"/>
              </a:rPr>
              <a:t>i</a:t>
            </a:r>
            <a:r>
              <a:rPr lang="en-US" sz="2400" dirty="0"/>
              <a:t>) </a:t>
            </a:r>
            <a:r>
              <a:rPr lang="en-US" sz="2400" dirty="0" smtClean="0"/>
              <a:t>fixed effects:</a:t>
            </a:r>
          </a:p>
          <a:p>
            <a:endParaRPr lang="en-US" sz="2400" dirty="0"/>
          </a:p>
          <a:p>
            <a:endParaRPr lang="en-US" sz="2400" dirty="0" smtClean="0"/>
          </a:p>
          <a:p>
            <a:pPr marL="0" indent="0">
              <a:buNone/>
            </a:pPr>
            <a:r>
              <a:rPr lang="en-US" sz="2400" dirty="0" smtClean="0"/>
              <a:t>  </a:t>
            </a:r>
          </a:p>
          <a:p>
            <a:pPr marL="0" indent="0">
              <a:buNone/>
            </a:pPr>
            <a:r>
              <a:rPr lang="en-US" sz="2400" i="1" dirty="0" err="1" smtClean="0"/>
              <a:t>e</a:t>
            </a:r>
            <a:r>
              <a:rPr lang="en-US" sz="1400" i="1" dirty="0" err="1" smtClean="0"/>
              <a:t>ijt</a:t>
            </a:r>
            <a:r>
              <a:rPr lang="en-US" sz="2400" dirty="0" smtClean="0"/>
              <a:t> = experience acquired by worker </a:t>
            </a:r>
            <a:r>
              <a:rPr lang="en-US" sz="2400" i="1" dirty="0" err="1" smtClean="0"/>
              <a:t>i</a:t>
            </a:r>
            <a:r>
              <a:rPr lang="en-US" sz="2400" dirty="0" smtClean="0"/>
              <a:t> in sector </a:t>
            </a:r>
            <a:r>
              <a:rPr lang="en-US" sz="2400" i="1" dirty="0" smtClean="0"/>
              <a:t>j </a:t>
            </a:r>
            <a:r>
              <a:rPr lang="en-US" sz="2400" dirty="0" smtClean="0"/>
              <a:t>up until time </a:t>
            </a:r>
            <a:r>
              <a:rPr lang="en-US" sz="2400" i="1" dirty="0" smtClean="0"/>
              <a:t>t </a:t>
            </a:r>
          </a:p>
          <a:p>
            <a:pPr marL="0" indent="0">
              <a:buNone/>
            </a:pPr>
            <a:r>
              <a:rPr lang="en-US" sz="2400" i="1" dirty="0"/>
              <a:t> </a:t>
            </a:r>
            <a:r>
              <a:rPr lang="en-US" sz="2400" i="1" dirty="0" smtClean="0"/>
              <a:t>         </a:t>
            </a:r>
            <a:r>
              <a:rPr lang="en-US" sz="2400" dirty="0" smtClean="0"/>
              <a:t>(</a:t>
            </a:r>
            <a:r>
              <a:rPr lang="en-US" sz="2400" dirty="0"/>
              <a:t>j = private, public</a:t>
            </a:r>
            <a:r>
              <a:rPr lang="en-US" sz="2400" dirty="0" smtClean="0"/>
              <a:t>)</a:t>
            </a:r>
          </a:p>
          <a:p>
            <a:pPr marL="0" indent="0">
              <a:buNone/>
            </a:pPr>
            <a:r>
              <a:rPr lang="en-US" sz="2400" i="1" dirty="0" err="1" smtClean="0"/>
              <a:t>fem</a:t>
            </a:r>
            <a:r>
              <a:rPr lang="en-US" sz="1400" i="1" dirty="0" err="1" smtClean="0"/>
              <a:t>i</a:t>
            </a:r>
            <a:r>
              <a:rPr lang="en-US" sz="2400" dirty="0" smtClean="0"/>
              <a:t> = female worker</a:t>
            </a:r>
            <a:endParaRPr lang="en-US" sz="2400" dirty="0"/>
          </a:p>
          <a:p>
            <a:endParaRPr lang="en-US" sz="2400" dirty="0" smtClean="0"/>
          </a:p>
          <a:p>
            <a:r>
              <a:rPr lang="en-US" sz="2400" dirty="0" smtClean="0"/>
              <a:t>The estimated experience effects controls for sorting of workers based on both time-varying observable characteristics and unobservable characteristics (abilities)    </a:t>
            </a:r>
          </a:p>
          <a:p>
            <a:endParaRPr lang="en-US" dirty="0" smtClean="0"/>
          </a:p>
          <a:p>
            <a:endParaRPr lang="en-US" dirty="0" smtClean="0"/>
          </a:p>
          <a:p>
            <a:pPr marL="0" indent="0">
              <a:buNone/>
            </a:pPr>
            <a:endParaRPr lang="en-US" dirty="0"/>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33" name="Object 9"/>
          <p:cNvGraphicFramePr>
            <a:graphicFrameLocks noChangeAspect="1"/>
          </p:cNvGraphicFramePr>
          <p:nvPr>
            <p:extLst>
              <p:ext uri="{D42A27DB-BD31-4B8C-83A1-F6EECF244321}">
                <p14:modId xmlns:p14="http://schemas.microsoft.com/office/powerpoint/2010/main" val="1751982200"/>
              </p:ext>
            </p:extLst>
          </p:nvPr>
        </p:nvGraphicFramePr>
        <p:xfrm>
          <a:off x="211137" y="2722563"/>
          <a:ext cx="8721725" cy="650875"/>
        </p:xfrm>
        <a:graphic>
          <a:graphicData uri="http://schemas.openxmlformats.org/presentationml/2006/ole">
            <mc:AlternateContent xmlns:mc="http://schemas.openxmlformats.org/markup-compatibility/2006">
              <mc:Choice xmlns:v="urn:schemas-microsoft-com:vml" Requires="v">
                <p:oleObj spid="_x0000_s1190" name="Equation" r:id="rId3" imgW="4457520" imgH="368280" progId="Equation.DSMT4">
                  <p:embed/>
                </p:oleObj>
              </mc:Choice>
              <mc:Fallback>
                <p:oleObj name="Equation" r:id="rId3" imgW="4457520" imgH="368280" progId="Equation.DSMT4">
                  <p:embed/>
                  <p:pic>
                    <p:nvPicPr>
                      <p:cNvPr id="0" name=""/>
                      <p:cNvPicPr>
                        <a:picLocks noChangeAspect="1" noChangeArrowheads="1"/>
                      </p:cNvPicPr>
                      <p:nvPr/>
                    </p:nvPicPr>
                    <p:blipFill>
                      <a:blip r:embed="rId4"/>
                      <a:srcRect/>
                      <a:stretch>
                        <a:fillRect/>
                      </a:stretch>
                    </p:blipFill>
                    <p:spPr bwMode="auto">
                      <a:xfrm>
                        <a:off x="211137" y="2722563"/>
                        <a:ext cx="8721725" cy="650875"/>
                      </a:xfrm>
                      <a:prstGeom prst="rect">
                        <a:avLst/>
                      </a:prstGeom>
                      <a:noFill/>
                      <a:extLst/>
                    </p:spPr>
                  </p:pic>
                </p:oleObj>
              </mc:Fallback>
            </mc:AlternateContent>
          </a:graphicData>
        </a:graphic>
      </p:graphicFrame>
    </p:spTree>
    <p:extLst>
      <p:ext uri="{BB962C8B-B14F-4D97-AF65-F5344CB8AC3E}">
        <p14:creationId xmlns:p14="http://schemas.microsoft.com/office/powerpoint/2010/main" val="1489960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What</a:t>
            </a:r>
            <a:r>
              <a:rPr lang="nb-NO" dirty="0" smtClean="0"/>
              <a:t> to </a:t>
            </a:r>
            <a:r>
              <a:rPr lang="nb-NO" dirty="0" err="1" smtClean="0"/>
              <a:t>expect</a:t>
            </a:r>
            <a:r>
              <a:rPr lang="nb-NO" dirty="0" smtClean="0"/>
              <a:t>?</a:t>
            </a:r>
            <a:endParaRPr lang="nb-NO" dirty="0"/>
          </a:p>
        </p:txBody>
      </p:sp>
      <p:sp>
        <p:nvSpPr>
          <p:cNvPr id="3" name="Plassholder for innhold 2"/>
          <p:cNvSpPr>
            <a:spLocks noGrp="1"/>
          </p:cNvSpPr>
          <p:nvPr>
            <p:ph idx="1"/>
          </p:nvPr>
        </p:nvSpPr>
        <p:spPr/>
        <p:txBody>
          <a:bodyPr/>
          <a:lstStyle/>
          <a:p>
            <a:r>
              <a:rPr lang="nb-NO" dirty="0" smtClean="0"/>
              <a:t>Different </a:t>
            </a:r>
            <a:r>
              <a:rPr lang="nb-NO" dirty="0" err="1" smtClean="0"/>
              <a:t>agglomeration</a:t>
            </a:r>
            <a:r>
              <a:rPr lang="nb-NO" dirty="0" smtClean="0"/>
              <a:t> </a:t>
            </a:r>
            <a:r>
              <a:rPr lang="nb-NO" dirty="0" err="1" smtClean="0"/>
              <a:t>mechanisms</a:t>
            </a:r>
            <a:r>
              <a:rPr lang="nb-NO" dirty="0" smtClean="0"/>
              <a:t> </a:t>
            </a:r>
            <a:r>
              <a:rPr lang="mr-IN" dirty="0" smtClean="0"/>
              <a:t>–</a:t>
            </a:r>
            <a:r>
              <a:rPr lang="nb-NO" dirty="0" smtClean="0"/>
              <a:t> matching, </a:t>
            </a:r>
            <a:r>
              <a:rPr lang="nb-NO" dirty="0" err="1" smtClean="0"/>
              <a:t>sharing</a:t>
            </a:r>
            <a:r>
              <a:rPr lang="nb-NO" dirty="0" smtClean="0"/>
              <a:t>/ </a:t>
            </a:r>
            <a:r>
              <a:rPr lang="nb-NO" dirty="0" err="1" smtClean="0"/>
              <a:t>scale</a:t>
            </a:r>
            <a:r>
              <a:rPr lang="nb-NO" dirty="0" smtClean="0"/>
              <a:t>, </a:t>
            </a:r>
            <a:r>
              <a:rPr lang="nb-NO" dirty="0" err="1" smtClean="0"/>
              <a:t>learning</a:t>
            </a:r>
            <a:endParaRPr lang="nb-NO" dirty="0" smtClean="0"/>
          </a:p>
          <a:p>
            <a:r>
              <a:rPr lang="nb-NO" dirty="0" smtClean="0"/>
              <a:t>How </a:t>
            </a:r>
            <a:r>
              <a:rPr lang="nb-NO" dirty="0" err="1" smtClean="0"/>
              <a:t>are</a:t>
            </a:r>
            <a:r>
              <a:rPr lang="nb-NO" dirty="0" smtClean="0"/>
              <a:t> </a:t>
            </a:r>
            <a:r>
              <a:rPr lang="nb-NO" dirty="0" err="1" smtClean="0"/>
              <a:t>mechanisms</a:t>
            </a:r>
            <a:r>
              <a:rPr lang="nb-NO" dirty="0" smtClean="0"/>
              <a:t> </a:t>
            </a:r>
            <a:r>
              <a:rPr lang="nb-NO" dirty="0" err="1" smtClean="0"/>
              <a:t>related</a:t>
            </a:r>
            <a:r>
              <a:rPr lang="nb-NO" dirty="0" smtClean="0"/>
              <a:t> to different </a:t>
            </a:r>
            <a:r>
              <a:rPr lang="nb-NO" dirty="0" err="1" smtClean="0"/>
              <a:t>groups</a:t>
            </a:r>
            <a:r>
              <a:rPr lang="nb-NO" dirty="0" smtClean="0"/>
              <a:t> </a:t>
            </a:r>
            <a:r>
              <a:rPr lang="mr-IN" dirty="0" smtClean="0"/>
              <a:t>–</a:t>
            </a:r>
            <a:r>
              <a:rPr lang="nb-NO" dirty="0" smtClean="0"/>
              <a:t> </a:t>
            </a:r>
            <a:r>
              <a:rPr lang="nb-NO" dirty="0" err="1" smtClean="0"/>
              <a:t>low</a:t>
            </a:r>
            <a:r>
              <a:rPr lang="nb-NO" dirty="0" smtClean="0"/>
              <a:t>/ </a:t>
            </a:r>
            <a:r>
              <a:rPr lang="nb-NO" dirty="0" err="1" smtClean="0"/>
              <a:t>high</a:t>
            </a:r>
            <a:r>
              <a:rPr lang="nb-NO" dirty="0" smtClean="0"/>
              <a:t> </a:t>
            </a:r>
            <a:r>
              <a:rPr lang="nb-NO" dirty="0" err="1" smtClean="0"/>
              <a:t>education</a:t>
            </a:r>
            <a:r>
              <a:rPr lang="nb-NO" dirty="0" smtClean="0"/>
              <a:t>?</a:t>
            </a:r>
          </a:p>
          <a:p>
            <a:r>
              <a:rPr lang="nb-NO" dirty="0" err="1" smtClean="0"/>
              <a:t>Low</a:t>
            </a:r>
            <a:r>
              <a:rPr lang="nb-NO" dirty="0" smtClean="0"/>
              <a:t> </a:t>
            </a:r>
            <a:r>
              <a:rPr lang="nb-NO" dirty="0" err="1" smtClean="0"/>
              <a:t>educated</a:t>
            </a:r>
            <a:r>
              <a:rPr lang="nb-NO" dirty="0" smtClean="0"/>
              <a:t> </a:t>
            </a:r>
            <a:r>
              <a:rPr lang="nb-NO" dirty="0" err="1" smtClean="0"/>
              <a:t>may</a:t>
            </a:r>
            <a:r>
              <a:rPr lang="nb-NO" dirty="0" smtClean="0"/>
              <a:t> </a:t>
            </a:r>
            <a:r>
              <a:rPr lang="nb-NO" dirty="0" err="1" smtClean="0"/>
              <a:t>gain</a:t>
            </a:r>
            <a:r>
              <a:rPr lang="nb-NO" dirty="0" smtClean="0"/>
              <a:t> from </a:t>
            </a:r>
            <a:r>
              <a:rPr lang="nb-NO" dirty="0" err="1" smtClean="0"/>
              <a:t>sharing</a:t>
            </a:r>
            <a:r>
              <a:rPr lang="nb-NO" dirty="0" smtClean="0"/>
              <a:t>/ </a:t>
            </a:r>
            <a:r>
              <a:rPr lang="nb-NO" dirty="0" err="1" smtClean="0"/>
              <a:t>scale</a:t>
            </a:r>
            <a:endParaRPr lang="nb-NO" dirty="0" smtClean="0"/>
          </a:p>
          <a:p>
            <a:r>
              <a:rPr lang="nb-NO" dirty="0" smtClean="0"/>
              <a:t>High </a:t>
            </a:r>
            <a:r>
              <a:rPr lang="nb-NO" dirty="0" err="1" smtClean="0"/>
              <a:t>educated</a:t>
            </a:r>
            <a:r>
              <a:rPr lang="nb-NO" dirty="0" smtClean="0"/>
              <a:t> </a:t>
            </a:r>
            <a:r>
              <a:rPr lang="nb-NO" dirty="0" err="1" smtClean="0"/>
              <a:t>may</a:t>
            </a:r>
            <a:r>
              <a:rPr lang="nb-NO" dirty="0" smtClean="0"/>
              <a:t> </a:t>
            </a:r>
            <a:r>
              <a:rPr lang="nb-NO" dirty="0" err="1" smtClean="0"/>
              <a:t>gain</a:t>
            </a:r>
            <a:r>
              <a:rPr lang="nb-NO" dirty="0" smtClean="0"/>
              <a:t> from </a:t>
            </a:r>
            <a:r>
              <a:rPr lang="nb-NO" dirty="0" err="1" smtClean="0"/>
              <a:t>learning</a:t>
            </a:r>
            <a:endParaRPr lang="nb-NO" dirty="0" smtClean="0"/>
          </a:p>
          <a:p>
            <a:r>
              <a:rPr lang="nb-NO" dirty="0" err="1" smtClean="0"/>
              <a:t>Earlier</a:t>
            </a:r>
            <a:r>
              <a:rPr lang="nb-NO" dirty="0" smtClean="0"/>
              <a:t> </a:t>
            </a:r>
            <a:r>
              <a:rPr lang="nb-NO" dirty="0" err="1" smtClean="0"/>
              <a:t>literature</a:t>
            </a:r>
            <a:r>
              <a:rPr lang="nb-NO" dirty="0" smtClean="0"/>
              <a:t> </a:t>
            </a:r>
            <a:r>
              <a:rPr lang="nb-NO" dirty="0" err="1" smtClean="0"/>
              <a:t>reaches</a:t>
            </a:r>
            <a:r>
              <a:rPr lang="nb-NO" dirty="0" smtClean="0"/>
              <a:t> different </a:t>
            </a:r>
            <a:r>
              <a:rPr lang="nb-NO" dirty="0" err="1" smtClean="0"/>
              <a:t>conclusions</a:t>
            </a:r>
            <a:endParaRPr lang="nb-NO" dirty="0" smtClean="0"/>
          </a:p>
        </p:txBody>
      </p:sp>
    </p:spTree>
    <p:extLst>
      <p:ext uri="{BB962C8B-B14F-4D97-AF65-F5344CB8AC3E}">
        <p14:creationId xmlns:p14="http://schemas.microsoft.com/office/powerpoint/2010/main" val="310565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US" dirty="0" smtClean="0"/>
              <a:t>Econometric strategy II: Shifters</a:t>
            </a:r>
            <a:endParaRPr lang="en-US" dirty="0"/>
          </a:p>
        </p:txBody>
      </p:sp>
      <p:sp>
        <p:nvSpPr>
          <p:cNvPr id="3" name="Content Placeholder 2"/>
          <p:cNvSpPr>
            <a:spLocks noGrp="1"/>
          </p:cNvSpPr>
          <p:nvPr>
            <p:ph idx="1"/>
          </p:nvPr>
        </p:nvSpPr>
        <p:spPr>
          <a:xfrm>
            <a:off x="457200" y="1340768"/>
            <a:ext cx="8229600" cy="5329998"/>
          </a:xfrm>
        </p:spPr>
        <p:txBody>
          <a:bodyPr>
            <a:normAutofit lnSpcReduction="10000"/>
          </a:bodyPr>
          <a:lstStyle/>
          <a:p>
            <a:r>
              <a:rPr lang="en-US" sz="2400" dirty="0" smtClean="0"/>
              <a:t>To capture the private sector return to public experience we separate between stayers in the private sector, stayers in the public sector, and shifters between sectors (with focus on shifters from the public to the private sector)</a:t>
            </a:r>
          </a:p>
          <a:p>
            <a:r>
              <a:rPr lang="en-US" sz="2400" dirty="0" smtClean="0"/>
              <a:t>We use data on historical experience since 1993, which implies that workers shifting from public to private sector before 2003 will have constant years of public experience during the period of analysis (2003-2010) </a:t>
            </a:r>
          </a:p>
          <a:p>
            <a:r>
              <a:rPr lang="en-US" sz="2400" dirty="0" smtClean="0"/>
              <a:t>Worker fixed effects are therefore not included in this part of the analysis</a:t>
            </a:r>
          </a:p>
          <a:p>
            <a:endParaRPr lang="en-US" sz="2400" dirty="0" smtClean="0"/>
          </a:p>
          <a:p>
            <a:pPr marL="0" indent="0">
              <a:buNone/>
            </a:pPr>
            <a:r>
              <a:rPr lang="en-US" sz="2400" dirty="0" smtClean="0"/>
              <a:t>  </a:t>
            </a:r>
          </a:p>
          <a:p>
            <a:endParaRPr lang="en-US" sz="2400" dirty="0" smtClean="0"/>
          </a:p>
          <a:p>
            <a:pPr marL="0" indent="0">
              <a:buNone/>
            </a:pPr>
            <a:r>
              <a:rPr lang="en-US" sz="2400" dirty="0" smtClean="0"/>
              <a:t>    </a:t>
            </a:r>
          </a:p>
          <a:p>
            <a:endParaRPr lang="en-US" dirty="0" smtClean="0"/>
          </a:p>
          <a:p>
            <a:endParaRPr lang="en-US" dirty="0" smtClean="0"/>
          </a:p>
          <a:p>
            <a:pPr marL="0" indent="0">
              <a:buNone/>
            </a:pPr>
            <a:endParaRPr lang="en-US" dirty="0"/>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33" name="Object 9"/>
          <p:cNvGraphicFramePr>
            <a:graphicFrameLocks noChangeAspect="1"/>
          </p:cNvGraphicFramePr>
          <p:nvPr>
            <p:extLst>
              <p:ext uri="{D42A27DB-BD31-4B8C-83A1-F6EECF244321}">
                <p14:modId xmlns:p14="http://schemas.microsoft.com/office/powerpoint/2010/main" val="388465169"/>
              </p:ext>
            </p:extLst>
          </p:nvPr>
        </p:nvGraphicFramePr>
        <p:xfrm>
          <a:off x="370116" y="5073072"/>
          <a:ext cx="7258593" cy="671914"/>
        </p:xfrm>
        <a:graphic>
          <a:graphicData uri="http://schemas.openxmlformats.org/presentationml/2006/ole">
            <mc:AlternateContent xmlns:mc="http://schemas.openxmlformats.org/markup-compatibility/2006">
              <mc:Choice xmlns:v="urn:schemas-microsoft-com:vml" Requires="v">
                <p:oleObj spid="_x0000_s2188" name="Equation" r:id="rId3" imgW="3593880" imgH="368280" progId="Equation.DSMT4">
                  <p:embed/>
                </p:oleObj>
              </mc:Choice>
              <mc:Fallback>
                <p:oleObj name="Equation" r:id="rId3" imgW="3593880" imgH="368280" progId="Equation.DSMT4">
                  <p:embed/>
                  <p:pic>
                    <p:nvPicPr>
                      <p:cNvPr id="0" name=""/>
                      <p:cNvPicPr>
                        <a:picLocks noChangeAspect="1" noChangeArrowheads="1"/>
                      </p:cNvPicPr>
                      <p:nvPr/>
                    </p:nvPicPr>
                    <p:blipFill>
                      <a:blip r:embed="rId4"/>
                      <a:srcRect/>
                      <a:stretch>
                        <a:fillRect/>
                      </a:stretch>
                    </p:blipFill>
                    <p:spPr bwMode="auto">
                      <a:xfrm>
                        <a:off x="370116" y="5073072"/>
                        <a:ext cx="7258593" cy="671914"/>
                      </a:xfrm>
                      <a:prstGeom prst="rect">
                        <a:avLst/>
                      </a:prstGeom>
                      <a:noFill/>
                      <a:extLst/>
                    </p:spPr>
                  </p:pic>
                </p:oleObj>
              </mc:Fallback>
            </mc:AlternateContent>
          </a:graphicData>
        </a:graphic>
      </p:graphicFrame>
      <p:graphicFrame>
        <p:nvGraphicFramePr>
          <p:cNvPr id="4" name="Objekt 3"/>
          <p:cNvGraphicFramePr>
            <a:graphicFrameLocks noChangeAspect="1"/>
          </p:cNvGraphicFramePr>
          <p:nvPr>
            <p:extLst>
              <p:ext uri="{D42A27DB-BD31-4B8C-83A1-F6EECF244321}">
                <p14:modId xmlns:p14="http://schemas.microsoft.com/office/powerpoint/2010/main" val="3552984085"/>
              </p:ext>
            </p:extLst>
          </p:nvPr>
        </p:nvGraphicFramePr>
        <p:xfrm>
          <a:off x="1356449" y="5924288"/>
          <a:ext cx="7108282" cy="664767"/>
        </p:xfrm>
        <a:graphic>
          <a:graphicData uri="http://schemas.openxmlformats.org/presentationml/2006/ole">
            <mc:AlternateContent xmlns:mc="http://schemas.openxmlformats.org/markup-compatibility/2006">
              <mc:Choice xmlns:v="urn:schemas-microsoft-com:vml" Requires="v">
                <p:oleObj spid="_x0000_s2189" name="Equation" r:id="rId5" imgW="3555720" imgH="368280" progId="Equation.DSMT4">
                  <p:embed/>
                </p:oleObj>
              </mc:Choice>
              <mc:Fallback>
                <p:oleObj name="Equation" r:id="rId5" imgW="3555720" imgH="368280" progId="Equation.DSMT4">
                  <p:embed/>
                  <p:pic>
                    <p:nvPicPr>
                      <p:cNvPr id="0" name="Object 9"/>
                      <p:cNvPicPr>
                        <a:picLocks noChangeAspect="1" noChangeArrowheads="1"/>
                      </p:cNvPicPr>
                      <p:nvPr/>
                    </p:nvPicPr>
                    <p:blipFill>
                      <a:blip r:embed="rId6"/>
                      <a:srcRect/>
                      <a:stretch>
                        <a:fillRect/>
                      </a:stretch>
                    </p:blipFill>
                    <p:spPr bwMode="auto">
                      <a:xfrm>
                        <a:off x="1356449" y="5924288"/>
                        <a:ext cx="7108282" cy="66476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209227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smtClean="0"/>
              <a:t>Result – Stayers in private and public (Table 2)</a:t>
            </a:r>
            <a:endParaRPr lang="en-US" dirty="0"/>
          </a:p>
        </p:txBody>
      </p:sp>
      <p:sp>
        <p:nvSpPr>
          <p:cNvPr id="3" name="Plassholder for innhold 2"/>
          <p:cNvSpPr>
            <a:spLocks noGrp="1"/>
          </p:cNvSpPr>
          <p:nvPr>
            <p:ph idx="1"/>
          </p:nvPr>
        </p:nvSpPr>
        <p:spPr>
          <a:xfrm>
            <a:off x="457200" y="1600200"/>
            <a:ext cx="8229600" cy="5096691"/>
          </a:xfrm>
        </p:spPr>
        <p:txBody>
          <a:bodyPr>
            <a:normAutofit fontScale="92500" lnSpcReduction="20000"/>
          </a:bodyPr>
          <a:lstStyle/>
          <a:p>
            <a:r>
              <a:rPr lang="en-US" dirty="0" smtClean="0"/>
              <a:t>Wage performance 2003-10, including worker fixed effect</a:t>
            </a:r>
          </a:p>
          <a:p>
            <a:r>
              <a:rPr lang="en-US" dirty="0" smtClean="0"/>
              <a:t>Private experience premium for men rising and concave, first year 13.1 %</a:t>
            </a:r>
          </a:p>
          <a:p>
            <a:r>
              <a:rPr lang="en-US" dirty="0"/>
              <a:t>Female workers lower return to private </a:t>
            </a:r>
            <a:r>
              <a:rPr lang="en-US" dirty="0" smtClean="0"/>
              <a:t>experience, </a:t>
            </a:r>
            <a:r>
              <a:rPr lang="en-US" dirty="0"/>
              <a:t>first year 2.2%-point lower</a:t>
            </a:r>
          </a:p>
          <a:p>
            <a:r>
              <a:rPr lang="en-US" dirty="0" smtClean="0"/>
              <a:t>First year public experience premium 90% of private for men, 11.9%</a:t>
            </a:r>
          </a:p>
          <a:p>
            <a:r>
              <a:rPr lang="en-US" dirty="0" smtClean="0"/>
              <a:t>Female workers about same return to public experience as men</a:t>
            </a:r>
          </a:p>
          <a:p>
            <a:r>
              <a:rPr lang="en-US" dirty="0" smtClean="0"/>
              <a:t>Female workers have higher return to public experience than to private experience</a:t>
            </a:r>
          </a:p>
        </p:txBody>
      </p:sp>
    </p:spTree>
    <p:extLst>
      <p:ext uri="{BB962C8B-B14F-4D97-AF65-F5344CB8AC3E}">
        <p14:creationId xmlns:p14="http://schemas.microsoft.com/office/powerpoint/2010/main" val="20672470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smtClean="0"/>
              <a:t>Stayers – Education groups (Table 2)</a:t>
            </a:r>
            <a:endParaRPr lang="en-US" dirty="0"/>
          </a:p>
        </p:txBody>
      </p:sp>
      <p:sp>
        <p:nvSpPr>
          <p:cNvPr id="3" name="Plassholder for innhold 2"/>
          <p:cNvSpPr>
            <a:spLocks noGrp="1"/>
          </p:cNvSpPr>
          <p:nvPr>
            <p:ph idx="1"/>
          </p:nvPr>
        </p:nvSpPr>
        <p:spPr/>
        <p:txBody>
          <a:bodyPr>
            <a:normAutofit fontScale="92500" lnSpcReduction="20000"/>
          </a:bodyPr>
          <a:lstStyle/>
          <a:p>
            <a:r>
              <a:rPr lang="en-US" dirty="0"/>
              <a:t>High educated </a:t>
            </a:r>
            <a:r>
              <a:rPr lang="en-US" dirty="0" smtClean="0"/>
              <a:t>men higher </a:t>
            </a:r>
            <a:r>
              <a:rPr lang="en-US" dirty="0"/>
              <a:t>return to private experience than low </a:t>
            </a:r>
            <a:r>
              <a:rPr lang="en-US" dirty="0" smtClean="0"/>
              <a:t>educated</a:t>
            </a:r>
          </a:p>
          <a:p>
            <a:r>
              <a:rPr lang="en-US" dirty="0" smtClean="0"/>
              <a:t>Return to public experience same for low educated and high educated men</a:t>
            </a:r>
          </a:p>
          <a:p>
            <a:r>
              <a:rPr lang="en-US" dirty="0" smtClean="0"/>
              <a:t>Higher private-public gap in return to experience for high educated men</a:t>
            </a:r>
          </a:p>
          <a:p>
            <a:r>
              <a:rPr lang="en-US" dirty="0" smtClean="0"/>
              <a:t>Gender gap in return to private experience same for low and high educated</a:t>
            </a:r>
          </a:p>
          <a:p>
            <a:r>
              <a:rPr lang="en-US" dirty="0" smtClean="0"/>
              <a:t>Low educated women lower return to experience in public sector</a:t>
            </a:r>
          </a:p>
          <a:p>
            <a:endParaRPr lang="nb-NO" dirty="0"/>
          </a:p>
        </p:txBody>
      </p:sp>
    </p:spTree>
    <p:extLst>
      <p:ext uri="{BB962C8B-B14F-4D97-AF65-F5344CB8AC3E}">
        <p14:creationId xmlns:p14="http://schemas.microsoft.com/office/powerpoint/2010/main" val="9120784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4000" dirty="0" smtClean="0"/>
              <a:t>Table 2 </a:t>
            </a:r>
            <a:r>
              <a:rPr lang="mr-IN" sz="4000" dirty="0" smtClean="0"/>
              <a:t>–</a:t>
            </a:r>
            <a:r>
              <a:rPr lang="en-US" sz="4000" dirty="0" smtClean="0"/>
              <a:t> Stayers, worker fixed effects</a:t>
            </a:r>
            <a:endParaRPr lang="en-US" sz="40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519553001"/>
              </p:ext>
            </p:extLst>
          </p:nvPr>
        </p:nvGraphicFramePr>
        <p:xfrm>
          <a:off x="457200" y="1417638"/>
          <a:ext cx="8229600" cy="3977640"/>
        </p:xfrm>
        <a:graphic>
          <a:graphicData uri="http://schemas.openxmlformats.org/drawingml/2006/table">
            <a:tbl>
              <a:tblPr firstRow="1" bandRow="1">
                <a:tableStyleId>{69CF1AB2-1976-4502-BF36-3FF5EA218861}</a:tableStyleId>
              </a:tblPr>
              <a:tblGrid>
                <a:gridCol w="2799806"/>
                <a:gridCol w="1767840"/>
                <a:gridCol w="1854925"/>
                <a:gridCol w="1807029"/>
              </a:tblGrid>
              <a:tr h="370840">
                <a:tc>
                  <a:txBody>
                    <a:bodyPr/>
                    <a:lstStyle/>
                    <a:p>
                      <a:endParaRPr lang="en-US" dirty="0"/>
                    </a:p>
                  </a:txBody>
                  <a:tcPr/>
                </a:tc>
                <a:tc>
                  <a:txBody>
                    <a:bodyPr/>
                    <a:lstStyle/>
                    <a:p>
                      <a:pPr algn="ctr"/>
                      <a:r>
                        <a:rPr lang="en-US" dirty="0" smtClean="0"/>
                        <a:t>Log hourly</a:t>
                      </a:r>
                      <a:r>
                        <a:rPr lang="en-US" baseline="0" dirty="0" smtClean="0"/>
                        <a:t> wage</a:t>
                      </a:r>
                    </a:p>
                    <a:p>
                      <a:pPr algn="ctr"/>
                      <a:r>
                        <a:rPr lang="en-US" baseline="0" dirty="0" smtClean="0"/>
                        <a:t>Aggregate</a:t>
                      </a:r>
                      <a:endParaRPr lang="en-US" dirty="0"/>
                    </a:p>
                  </a:txBody>
                  <a:tcPr/>
                </a:tc>
                <a:tc>
                  <a:txBody>
                    <a:bodyPr/>
                    <a:lstStyle/>
                    <a:p>
                      <a:pPr algn="ctr"/>
                      <a:r>
                        <a:rPr lang="en-US" dirty="0" smtClean="0"/>
                        <a:t>Log hourly wage</a:t>
                      </a:r>
                    </a:p>
                    <a:p>
                      <a:pPr algn="ctr"/>
                      <a:r>
                        <a:rPr lang="en-US" dirty="0" smtClean="0"/>
                        <a:t>Low-educated</a:t>
                      </a:r>
                      <a:endParaRPr lang="en-US" dirty="0"/>
                    </a:p>
                  </a:txBody>
                  <a:tcPr/>
                </a:tc>
                <a:tc>
                  <a:txBody>
                    <a:bodyPr/>
                    <a:lstStyle/>
                    <a:p>
                      <a:pPr algn="ctr"/>
                      <a:r>
                        <a:rPr lang="en-US" dirty="0" smtClean="0"/>
                        <a:t>Log hourly wage</a:t>
                      </a:r>
                    </a:p>
                    <a:p>
                      <a:pPr algn="ctr"/>
                      <a:r>
                        <a:rPr lang="en-US" dirty="0" smtClean="0"/>
                        <a:t>High-educated</a:t>
                      </a:r>
                      <a:endParaRPr lang="en-US" dirty="0"/>
                    </a:p>
                  </a:txBody>
                  <a:tcPr/>
                </a:tc>
              </a:tr>
              <a:tr h="370840">
                <a:tc>
                  <a:txBody>
                    <a:bodyPr/>
                    <a:lstStyle/>
                    <a:p>
                      <a:r>
                        <a:rPr lang="en-US" dirty="0" smtClean="0"/>
                        <a:t>Private experience</a:t>
                      </a:r>
                      <a:endParaRPr lang="en-US" dirty="0"/>
                    </a:p>
                  </a:txBody>
                  <a:tcPr/>
                </a:tc>
                <a:tc>
                  <a:txBody>
                    <a:bodyPr/>
                    <a:lstStyle/>
                    <a:p>
                      <a:pPr algn="ctr"/>
                      <a:r>
                        <a:rPr lang="en-US" dirty="0" smtClean="0"/>
                        <a:t>0.131***</a:t>
                      </a:r>
                      <a:endParaRPr lang="en-US" dirty="0"/>
                    </a:p>
                  </a:txBody>
                  <a:tcPr/>
                </a:tc>
                <a:tc>
                  <a:txBody>
                    <a:bodyPr/>
                    <a:lstStyle/>
                    <a:p>
                      <a:pPr algn="ctr"/>
                      <a:r>
                        <a:rPr lang="en-US" dirty="0" smtClean="0"/>
                        <a:t>0.123***</a:t>
                      </a:r>
                      <a:endParaRPr lang="en-US" dirty="0"/>
                    </a:p>
                  </a:txBody>
                  <a:tcPr/>
                </a:tc>
                <a:tc>
                  <a:txBody>
                    <a:bodyPr/>
                    <a:lstStyle/>
                    <a:p>
                      <a:pPr algn="ctr"/>
                      <a:r>
                        <a:rPr lang="en-US" dirty="0" smtClean="0"/>
                        <a:t>0.155***</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experience)</a:t>
                      </a:r>
                      <a:r>
                        <a:rPr lang="nb-NO" sz="1800" baseline="30000" dirty="0" smtClean="0">
                          <a:sym typeface="Symbol" pitchFamily="18" charset="2"/>
                        </a:rPr>
                        <a:t>2</a:t>
                      </a:r>
                    </a:p>
                  </a:txBody>
                  <a:tcPr/>
                </a:tc>
                <a:tc>
                  <a:txBody>
                    <a:bodyPr/>
                    <a:lstStyle/>
                    <a:p>
                      <a:pPr algn="ctr"/>
                      <a:r>
                        <a:rPr lang="en-US" dirty="0" smtClean="0"/>
                        <a:t>-0.0019***</a:t>
                      </a:r>
                      <a:endParaRPr lang="en-US" dirty="0"/>
                    </a:p>
                  </a:txBody>
                  <a:tcPr/>
                </a:tc>
                <a:tc>
                  <a:txBody>
                    <a:bodyPr/>
                    <a:lstStyle/>
                    <a:p>
                      <a:pPr algn="ctr"/>
                      <a:r>
                        <a:rPr lang="en-US" dirty="0" smtClean="0"/>
                        <a:t>-0.0017***</a:t>
                      </a:r>
                      <a:endParaRPr lang="en-US" dirty="0"/>
                    </a:p>
                  </a:txBody>
                  <a:tcPr/>
                </a:tc>
                <a:tc>
                  <a:txBody>
                    <a:bodyPr/>
                    <a:lstStyle/>
                    <a:p>
                      <a:pPr algn="ctr"/>
                      <a:r>
                        <a:rPr lang="en-US" dirty="0" smtClean="0"/>
                        <a:t>-0.0018***</a:t>
                      </a:r>
                      <a:endParaRPr lang="en-US" dirty="0"/>
                    </a:p>
                  </a:txBody>
                  <a:tcPr/>
                </a:tc>
              </a:tr>
              <a:tr h="370840">
                <a:tc>
                  <a:txBody>
                    <a:bodyPr/>
                    <a:lstStyle/>
                    <a:p>
                      <a:r>
                        <a:rPr lang="en-US" dirty="0" smtClean="0"/>
                        <a:t>Private exp. x Female</a:t>
                      </a:r>
                      <a:endParaRPr lang="en-US" dirty="0"/>
                    </a:p>
                  </a:txBody>
                  <a:tcPr/>
                </a:tc>
                <a:tc>
                  <a:txBody>
                    <a:bodyPr/>
                    <a:lstStyle/>
                    <a:p>
                      <a:pPr algn="ctr"/>
                      <a:r>
                        <a:rPr lang="en-US" dirty="0" smtClean="0"/>
                        <a:t>-0.022***</a:t>
                      </a:r>
                      <a:endParaRPr lang="en-US" dirty="0"/>
                    </a:p>
                  </a:txBody>
                  <a:tcPr/>
                </a:tc>
                <a:tc>
                  <a:txBody>
                    <a:bodyPr/>
                    <a:lstStyle/>
                    <a:p>
                      <a:pPr algn="ctr"/>
                      <a:r>
                        <a:rPr lang="en-US" dirty="0" smtClean="0"/>
                        <a:t>-0.021***</a:t>
                      </a:r>
                      <a:endParaRPr lang="en-US" dirty="0"/>
                    </a:p>
                  </a:txBody>
                  <a:tcPr/>
                </a:tc>
                <a:tc>
                  <a:txBody>
                    <a:bodyPr/>
                    <a:lstStyle/>
                    <a:p>
                      <a:pPr algn="ctr"/>
                      <a:r>
                        <a:rPr lang="en-US" dirty="0" smtClean="0"/>
                        <a:t>-0.03***</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a:t>
                      </a:r>
                      <a:r>
                        <a:rPr lang="nb-NO" sz="1800" baseline="30000" dirty="0" smtClean="0">
                          <a:sym typeface="Symbol" pitchFamily="18" charset="2"/>
                        </a:rPr>
                        <a:t>2</a:t>
                      </a:r>
                      <a:r>
                        <a:rPr lang="en-US" dirty="0" smtClean="0"/>
                        <a:t> x Female</a:t>
                      </a:r>
                      <a:endParaRPr lang="en-US" dirty="0"/>
                    </a:p>
                  </a:txBody>
                  <a:tcPr/>
                </a:tc>
                <a:tc>
                  <a:txBody>
                    <a:bodyPr/>
                    <a:lstStyle/>
                    <a:p>
                      <a:pPr algn="ctr"/>
                      <a:r>
                        <a:rPr lang="en-US" dirty="0" smtClean="0"/>
                        <a:t>0.0008***</a:t>
                      </a:r>
                      <a:endParaRPr lang="en-US" dirty="0"/>
                    </a:p>
                  </a:txBody>
                  <a:tcPr/>
                </a:tc>
                <a:tc>
                  <a:txBody>
                    <a:bodyPr/>
                    <a:lstStyle/>
                    <a:p>
                      <a:pPr algn="ctr"/>
                      <a:r>
                        <a:rPr lang="en-US" dirty="0" smtClean="0"/>
                        <a:t>0.0008***</a:t>
                      </a:r>
                      <a:endParaRPr lang="en-US" dirty="0"/>
                    </a:p>
                  </a:txBody>
                  <a:tcPr/>
                </a:tc>
                <a:tc>
                  <a:txBody>
                    <a:bodyPr/>
                    <a:lstStyle/>
                    <a:p>
                      <a:pPr algn="ctr"/>
                      <a:r>
                        <a:rPr lang="en-US" dirty="0" smtClean="0"/>
                        <a:t>0.0011***</a:t>
                      </a:r>
                      <a:endParaRPr lang="en-US" dirty="0"/>
                    </a:p>
                  </a:txBody>
                  <a:tcPr/>
                </a:tc>
              </a:tr>
              <a:tr h="370840">
                <a:tc>
                  <a:txBody>
                    <a:bodyPr/>
                    <a:lstStyle/>
                    <a:p>
                      <a:r>
                        <a:rPr lang="en-US" dirty="0" smtClean="0"/>
                        <a:t>Public experience</a:t>
                      </a:r>
                      <a:endParaRPr lang="en-US" dirty="0"/>
                    </a:p>
                  </a:txBody>
                  <a:tcPr/>
                </a:tc>
                <a:tc>
                  <a:txBody>
                    <a:bodyPr/>
                    <a:lstStyle/>
                    <a:p>
                      <a:pPr algn="ctr"/>
                      <a:r>
                        <a:rPr lang="en-US" dirty="0" smtClean="0"/>
                        <a:t>0.119***</a:t>
                      </a:r>
                      <a:endParaRPr lang="en-US" dirty="0"/>
                    </a:p>
                  </a:txBody>
                  <a:tcPr/>
                </a:tc>
                <a:tc>
                  <a:txBody>
                    <a:bodyPr/>
                    <a:lstStyle/>
                    <a:p>
                      <a:pPr algn="ctr"/>
                      <a:r>
                        <a:rPr lang="en-US" dirty="0" smtClean="0"/>
                        <a:t>0.121***</a:t>
                      </a:r>
                      <a:endParaRPr lang="en-US" dirty="0"/>
                    </a:p>
                  </a:txBody>
                  <a:tcPr/>
                </a:tc>
                <a:tc>
                  <a:txBody>
                    <a:bodyPr/>
                    <a:lstStyle/>
                    <a:p>
                      <a:pPr algn="ctr"/>
                      <a:r>
                        <a:rPr lang="en-US" dirty="0" smtClean="0"/>
                        <a:t>0.127***</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experience)</a:t>
                      </a:r>
                      <a:r>
                        <a:rPr lang="nb-NO" sz="1800" baseline="30000" dirty="0" smtClean="0">
                          <a:sym typeface="Symbol" pitchFamily="18" charset="2"/>
                        </a:rPr>
                        <a:t>2</a:t>
                      </a:r>
                    </a:p>
                  </a:txBody>
                  <a:tcPr/>
                </a:tc>
                <a:tc>
                  <a:txBody>
                    <a:bodyPr/>
                    <a:lstStyle/>
                    <a:p>
                      <a:pPr algn="ctr"/>
                      <a:r>
                        <a:rPr lang="en-US" dirty="0" smtClean="0"/>
                        <a:t>-0.0014***</a:t>
                      </a:r>
                      <a:endParaRPr lang="en-US" dirty="0"/>
                    </a:p>
                  </a:txBody>
                  <a:tcPr/>
                </a:tc>
                <a:tc>
                  <a:txBody>
                    <a:bodyPr/>
                    <a:lstStyle/>
                    <a:p>
                      <a:pPr algn="ctr"/>
                      <a:r>
                        <a:rPr lang="en-US" dirty="0" smtClean="0"/>
                        <a:t>-0.0018***</a:t>
                      </a:r>
                      <a:endParaRPr lang="en-US" dirty="0"/>
                    </a:p>
                  </a:txBody>
                  <a:tcPr/>
                </a:tc>
                <a:tc>
                  <a:txBody>
                    <a:bodyPr/>
                    <a:lstStyle/>
                    <a:p>
                      <a:pPr algn="ctr"/>
                      <a:r>
                        <a:rPr lang="en-US" dirty="0" smtClean="0"/>
                        <a:t>-0.001***</a:t>
                      </a:r>
                      <a:endParaRPr lang="en-US" dirty="0"/>
                    </a:p>
                  </a:txBody>
                  <a:tcPr/>
                </a:tc>
              </a:tr>
              <a:tr h="370840">
                <a:tc>
                  <a:txBody>
                    <a:bodyPr/>
                    <a:lstStyle/>
                    <a:p>
                      <a:r>
                        <a:rPr lang="en-US" dirty="0" smtClean="0"/>
                        <a:t>Public exp. x Female</a:t>
                      </a:r>
                      <a:endParaRPr lang="en-US" dirty="0"/>
                    </a:p>
                  </a:txBody>
                  <a:tcPr/>
                </a:tc>
                <a:tc>
                  <a:txBody>
                    <a:bodyPr/>
                    <a:lstStyle/>
                    <a:p>
                      <a:pPr algn="ctr"/>
                      <a:r>
                        <a:rPr lang="en-US" dirty="0" smtClean="0"/>
                        <a:t>-0.004**</a:t>
                      </a:r>
                      <a:endParaRPr lang="en-US" dirty="0"/>
                    </a:p>
                  </a:txBody>
                  <a:tcPr/>
                </a:tc>
                <a:tc>
                  <a:txBody>
                    <a:bodyPr/>
                    <a:lstStyle/>
                    <a:p>
                      <a:pPr algn="ctr"/>
                      <a:r>
                        <a:rPr lang="en-US" dirty="0" smtClean="0"/>
                        <a:t>-0.017***</a:t>
                      </a:r>
                      <a:endParaRPr lang="en-US" dirty="0"/>
                    </a:p>
                  </a:txBody>
                  <a:tcPr/>
                </a:tc>
                <a:tc>
                  <a:txBody>
                    <a:bodyPr/>
                    <a:lstStyle/>
                    <a:p>
                      <a:pPr algn="ctr"/>
                      <a:r>
                        <a:rPr lang="en-US" dirty="0" smtClean="0"/>
                        <a:t>0.001</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a:t>
                      </a:r>
                      <a:r>
                        <a:rPr lang="nb-NO" sz="1800" baseline="30000" dirty="0" smtClean="0">
                          <a:sym typeface="Symbol" pitchFamily="18" charset="2"/>
                        </a:rPr>
                        <a:t>2</a:t>
                      </a:r>
                      <a:r>
                        <a:rPr lang="en-US" dirty="0" smtClean="0"/>
                        <a:t> x Female</a:t>
                      </a:r>
                      <a:endParaRPr lang="en-US" dirty="0"/>
                    </a:p>
                  </a:txBody>
                  <a:tcPr/>
                </a:tc>
                <a:tc>
                  <a:txBody>
                    <a:bodyPr/>
                    <a:lstStyle/>
                    <a:p>
                      <a:pPr algn="ctr"/>
                      <a:r>
                        <a:rPr lang="en-US" dirty="0" smtClean="0"/>
                        <a:t>0.0004***</a:t>
                      </a:r>
                      <a:endParaRPr lang="en-US" dirty="0"/>
                    </a:p>
                  </a:txBody>
                  <a:tcPr/>
                </a:tc>
                <a:tc>
                  <a:txBody>
                    <a:bodyPr/>
                    <a:lstStyle/>
                    <a:p>
                      <a:pPr algn="ctr"/>
                      <a:r>
                        <a:rPr lang="en-US" dirty="0" smtClean="0"/>
                        <a:t>0.001***</a:t>
                      </a:r>
                      <a:endParaRPr lang="en-US" dirty="0"/>
                    </a:p>
                  </a:txBody>
                  <a:tcPr/>
                </a:tc>
                <a:tc>
                  <a:txBody>
                    <a:bodyPr/>
                    <a:lstStyle/>
                    <a:p>
                      <a:pPr algn="ctr"/>
                      <a:r>
                        <a:rPr lang="en-US" dirty="0" smtClean="0"/>
                        <a:t>0.0003**</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2,741,289</a:t>
                      </a:r>
                      <a:endParaRPr lang="en-US" dirty="0"/>
                    </a:p>
                  </a:txBody>
                  <a:tcPr/>
                </a:tc>
                <a:tc>
                  <a:txBody>
                    <a:bodyPr/>
                    <a:lstStyle/>
                    <a:p>
                      <a:pPr algn="ctr"/>
                      <a:r>
                        <a:rPr lang="en-US" dirty="0" smtClean="0"/>
                        <a:t>1,885,278</a:t>
                      </a:r>
                      <a:endParaRPr lang="en-US" dirty="0"/>
                    </a:p>
                  </a:txBody>
                  <a:tcPr/>
                </a:tc>
                <a:tc>
                  <a:txBody>
                    <a:bodyPr/>
                    <a:lstStyle/>
                    <a:p>
                      <a:pPr algn="ctr"/>
                      <a:r>
                        <a:rPr lang="en-US" dirty="0" smtClean="0"/>
                        <a:t>856,011</a:t>
                      </a:r>
                      <a:endParaRPr lang="en-US" dirty="0"/>
                    </a:p>
                  </a:txBody>
                  <a:tcPr/>
                </a:tc>
              </a:tr>
            </a:tbl>
          </a:graphicData>
        </a:graphic>
      </p:graphicFrame>
      <p:sp>
        <p:nvSpPr>
          <p:cNvPr id="5" name="TekstSylinder 4"/>
          <p:cNvSpPr txBox="1"/>
          <p:nvPr/>
        </p:nvSpPr>
        <p:spPr>
          <a:xfrm>
            <a:off x="457199" y="5738949"/>
            <a:ext cx="7998823" cy="830997"/>
          </a:xfrm>
          <a:prstGeom prst="rect">
            <a:avLst/>
          </a:prstGeom>
          <a:noFill/>
        </p:spPr>
        <p:txBody>
          <a:bodyPr wrap="square" rtlCol="0">
            <a:spAutoFit/>
          </a:bodyPr>
          <a:lstStyle/>
          <a:p>
            <a:r>
              <a:rPr lang="en-US" sz="2400" dirty="0" smtClean="0"/>
              <a:t>All regressions include age controls, as well as regional, year, industry, occupation and worker fixed effects</a:t>
            </a:r>
            <a:endParaRPr lang="en-US" sz="2400" dirty="0"/>
          </a:p>
        </p:txBody>
      </p:sp>
    </p:spTree>
    <p:extLst>
      <p:ext uri="{BB962C8B-B14F-4D97-AF65-F5344CB8AC3E}">
        <p14:creationId xmlns:p14="http://schemas.microsoft.com/office/powerpoint/2010/main" val="2874592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Stayers and shifters between private and public (Table </a:t>
            </a:r>
            <a:r>
              <a:rPr lang="en-US" dirty="0"/>
              <a:t>3</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Only observables, worker characteristics, region, industry, and occupation fixed effects</a:t>
            </a:r>
          </a:p>
          <a:p>
            <a:r>
              <a:rPr lang="en-US" dirty="0"/>
              <a:t>R</a:t>
            </a:r>
            <a:r>
              <a:rPr lang="en-US" dirty="0" smtClean="0"/>
              <a:t>eturn to experience for men in private sector rising and concave, first year return 4.1 %</a:t>
            </a:r>
          </a:p>
          <a:p>
            <a:r>
              <a:rPr lang="en-US" dirty="0" smtClean="0"/>
              <a:t>When excluding worker fixed effect, return to public experience for men only 1/2 of private, positive selection to public sector</a:t>
            </a:r>
          </a:p>
          <a:p>
            <a:r>
              <a:rPr lang="en-US" dirty="0" smtClean="0"/>
              <a:t>Low educated men staying in public sector same return as private sector</a:t>
            </a:r>
          </a:p>
          <a:p>
            <a:r>
              <a:rPr lang="en-US" dirty="0" smtClean="0"/>
              <a:t>High educated stayers in public sector 1/3 of return to private </a:t>
            </a:r>
          </a:p>
        </p:txBody>
      </p:sp>
    </p:spTree>
    <p:extLst>
      <p:ext uri="{BB962C8B-B14F-4D97-AF65-F5344CB8AC3E}">
        <p14:creationId xmlns:p14="http://schemas.microsoft.com/office/powerpoint/2010/main" val="11265870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Shifters: Private valuation of public experience (Table 3)</a:t>
            </a:r>
            <a:endParaRPr lang="en-US" dirty="0"/>
          </a:p>
        </p:txBody>
      </p:sp>
      <p:sp>
        <p:nvSpPr>
          <p:cNvPr id="3" name="Content Placeholder 2"/>
          <p:cNvSpPr>
            <a:spLocks noGrp="1"/>
          </p:cNvSpPr>
          <p:nvPr>
            <p:ph idx="1"/>
          </p:nvPr>
        </p:nvSpPr>
        <p:spPr/>
        <p:txBody>
          <a:bodyPr>
            <a:normAutofit/>
          </a:bodyPr>
          <a:lstStyle/>
          <a:p>
            <a:pPr>
              <a:buFontTx/>
              <a:buChar char="•"/>
            </a:pPr>
            <a:r>
              <a:rPr lang="en-US" dirty="0"/>
              <a:t>Private sector pays about same first year return to public experience for men as public sector, about 1/2 of private (when excluding worker fixed effect</a:t>
            </a:r>
            <a:r>
              <a:rPr lang="en-US" dirty="0" smtClean="0"/>
              <a:t>)</a:t>
            </a:r>
          </a:p>
          <a:p>
            <a:pPr>
              <a:buFontTx/>
              <a:buChar char="•"/>
            </a:pPr>
            <a:r>
              <a:rPr lang="en-US" dirty="0" smtClean="0"/>
              <a:t>Low educated men lose a lot  (2/3) and high educated men gain some from shifting to private sector</a:t>
            </a:r>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8162886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197" y="170135"/>
            <a:ext cx="8229600" cy="570093"/>
          </a:xfrm>
        </p:spPr>
        <p:txBody>
          <a:bodyPr>
            <a:normAutofit fontScale="90000"/>
          </a:bodyPr>
          <a:lstStyle/>
          <a:p>
            <a:r>
              <a:rPr lang="en-US" sz="4000" dirty="0" smtClean="0"/>
              <a:t>Table 3 </a:t>
            </a:r>
            <a:r>
              <a:rPr lang="mr-IN" sz="4000" dirty="0" smtClean="0"/>
              <a:t>–</a:t>
            </a:r>
            <a:r>
              <a:rPr lang="en-US" sz="4000" dirty="0" smtClean="0"/>
              <a:t> Stayers and shifters</a:t>
            </a:r>
            <a:endParaRPr lang="en-US" sz="40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493871836"/>
              </p:ext>
            </p:extLst>
          </p:nvPr>
        </p:nvGraphicFramePr>
        <p:xfrm>
          <a:off x="457197" y="790620"/>
          <a:ext cx="8229600" cy="5461000"/>
        </p:xfrm>
        <a:graphic>
          <a:graphicData uri="http://schemas.openxmlformats.org/drawingml/2006/table">
            <a:tbl>
              <a:tblPr firstRow="1" bandRow="1">
                <a:tableStyleId>{69CF1AB2-1976-4502-BF36-3FF5EA218861}</a:tableStyleId>
              </a:tblPr>
              <a:tblGrid>
                <a:gridCol w="2947854"/>
                <a:gridCol w="1759132"/>
                <a:gridCol w="1767840"/>
                <a:gridCol w="1754774"/>
              </a:tblGrid>
              <a:tr h="370840">
                <a:tc>
                  <a:txBody>
                    <a:bodyPr/>
                    <a:lstStyle/>
                    <a:p>
                      <a:endParaRPr lang="en-US" dirty="0"/>
                    </a:p>
                  </a:txBody>
                  <a:tcPr/>
                </a:tc>
                <a:tc>
                  <a:txBody>
                    <a:bodyPr/>
                    <a:lstStyle/>
                    <a:p>
                      <a:pPr algn="ctr"/>
                      <a:r>
                        <a:rPr lang="en-US" dirty="0" smtClean="0"/>
                        <a:t>Log hourly</a:t>
                      </a:r>
                      <a:r>
                        <a:rPr lang="en-US" baseline="0" dirty="0" smtClean="0"/>
                        <a:t> wage</a:t>
                      </a:r>
                    </a:p>
                    <a:p>
                      <a:pPr algn="ctr"/>
                      <a:r>
                        <a:rPr lang="en-US" baseline="0" dirty="0" smtClean="0"/>
                        <a:t>Aggregate</a:t>
                      </a:r>
                      <a:endParaRPr lang="en-US" dirty="0"/>
                    </a:p>
                  </a:txBody>
                  <a:tcPr/>
                </a:tc>
                <a:tc>
                  <a:txBody>
                    <a:bodyPr/>
                    <a:lstStyle/>
                    <a:p>
                      <a:pPr algn="ctr"/>
                      <a:r>
                        <a:rPr lang="en-US" dirty="0" smtClean="0"/>
                        <a:t>Log hourly wage</a:t>
                      </a:r>
                    </a:p>
                    <a:p>
                      <a:pPr algn="ctr"/>
                      <a:r>
                        <a:rPr lang="en-US" dirty="0" smtClean="0"/>
                        <a:t>Low-educated</a:t>
                      </a:r>
                      <a:endParaRPr lang="en-US" dirty="0"/>
                    </a:p>
                  </a:txBody>
                  <a:tcPr/>
                </a:tc>
                <a:tc>
                  <a:txBody>
                    <a:bodyPr/>
                    <a:lstStyle/>
                    <a:p>
                      <a:pPr algn="ctr"/>
                      <a:r>
                        <a:rPr lang="en-US" dirty="0" smtClean="0"/>
                        <a:t>Log hourly wage</a:t>
                      </a:r>
                    </a:p>
                    <a:p>
                      <a:pPr algn="ctr"/>
                      <a:r>
                        <a:rPr lang="en-US" dirty="0" smtClean="0"/>
                        <a:t>High-educated</a:t>
                      </a:r>
                      <a:endParaRPr lang="en-US" dirty="0"/>
                    </a:p>
                  </a:txBody>
                  <a:tcPr/>
                </a:tc>
              </a:tr>
              <a:tr h="370840">
                <a:tc>
                  <a:txBody>
                    <a:bodyPr/>
                    <a:lstStyle/>
                    <a:p>
                      <a:r>
                        <a:rPr lang="en-US" dirty="0" smtClean="0"/>
                        <a:t>Private experience</a:t>
                      </a:r>
                      <a:endParaRPr lang="en-US" dirty="0"/>
                    </a:p>
                  </a:txBody>
                  <a:tcPr/>
                </a:tc>
                <a:tc>
                  <a:txBody>
                    <a:bodyPr/>
                    <a:lstStyle/>
                    <a:p>
                      <a:pPr algn="ctr"/>
                      <a:r>
                        <a:rPr lang="en-US" dirty="0" smtClean="0"/>
                        <a:t>0.041***</a:t>
                      </a:r>
                      <a:endParaRPr lang="en-US" dirty="0"/>
                    </a:p>
                  </a:txBody>
                  <a:tcPr/>
                </a:tc>
                <a:tc>
                  <a:txBody>
                    <a:bodyPr/>
                    <a:lstStyle/>
                    <a:p>
                      <a:pPr algn="ctr"/>
                      <a:r>
                        <a:rPr lang="en-US" dirty="0" smtClean="0"/>
                        <a:t>0.034***</a:t>
                      </a:r>
                      <a:endParaRPr lang="en-US" dirty="0"/>
                    </a:p>
                  </a:txBody>
                  <a:tcPr/>
                </a:tc>
                <a:tc>
                  <a:txBody>
                    <a:bodyPr/>
                    <a:lstStyle/>
                    <a:p>
                      <a:pPr algn="ctr"/>
                      <a:r>
                        <a:rPr lang="en-US" dirty="0" smtClean="0"/>
                        <a:t>0.036***</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experience)</a:t>
                      </a:r>
                      <a:r>
                        <a:rPr lang="nb-NO" sz="1800" baseline="30000" dirty="0" smtClean="0">
                          <a:sym typeface="Symbol" pitchFamily="18" charset="2"/>
                        </a:rPr>
                        <a:t>2</a:t>
                      </a:r>
                    </a:p>
                  </a:txBody>
                  <a:tcPr/>
                </a:tc>
                <a:tc>
                  <a:txBody>
                    <a:bodyPr/>
                    <a:lstStyle/>
                    <a:p>
                      <a:pPr algn="ctr"/>
                      <a:r>
                        <a:rPr lang="en-US" dirty="0" smtClean="0"/>
                        <a:t>-0.0015***</a:t>
                      </a:r>
                      <a:endParaRPr lang="en-US" dirty="0"/>
                    </a:p>
                  </a:txBody>
                  <a:tcPr/>
                </a:tc>
                <a:tc>
                  <a:txBody>
                    <a:bodyPr/>
                    <a:lstStyle/>
                    <a:p>
                      <a:pPr algn="ctr"/>
                      <a:r>
                        <a:rPr lang="en-US" dirty="0" smtClean="0"/>
                        <a:t>-0.0012***</a:t>
                      </a:r>
                      <a:endParaRPr lang="en-US" dirty="0"/>
                    </a:p>
                  </a:txBody>
                  <a:tcPr/>
                </a:tc>
                <a:tc>
                  <a:txBody>
                    <a:bodyPr/>
                    <a:lstStyle/>
                    <a:p>
                      <a:pPr algn="ctr"/>
                      <a:r>
                        <a:rPr lang="en-US" dirty="0" smtClean="0"/>
                        <a:t>-0.0006***</a:t>
                      </a:r>
                      <a:endParaRPr lang="en-US" dirty="0"/>
                    </a:p>
                  </a:txBody>
                  <a:tcPr/>
                </a:tc>
              </a:tr>
              <a:tr h="370840">
                <a:tc>
                  <a:txBody>
                    <a:bodyPr/>
                    <a:lstStyle/>
                    <a:p>
                      <a:r>
                        <a:rPr lang="en-US" dirty="0" smtClean="0"/>
                        <a:t>Private exp. x Female</a:t>
                      </a:r>
                      <a:endParaRPr lang="en-US" dirty="0"/>
                    </a:p>
                  </a:txBody>
                  <a:tcPr/>
                </a:tc>
                <a:tc>
                  <a:txBody>
                    <a:bodyPr/>
                    <a:lstStyle/>
                    <a:p>
                      <a:pPr algn="ctr"/>
                      <a:r>
                        <a:rPr lang="en-US" dirty="0" smtClean="0"/>
                        <a:t>-0.017***</a:t>
                      </a:r>
                      <a:endParaRPr lang="en-US" dirty="0"/>
                    </a:p>
                  </a:txBody>
                  <a:tcPr/>
                </a:tc>
                <a:tc>
                  <a:txBody>
                    <a:bodyPr/>
                    <a:lstStyle/>
                    <a:p>
                      <a:pPr algn="ctr"/>
                      <a:r>
                        <a:rPr lang="en-US" dirty="0" smtClean="0"/>
                        <a:t>-0.012***</a:t>
                      </a:r>
                      <a:endParaRPr lang="en-US" dirty="0"/>
                    </a:p>
                  </a:txBody>
                  <a:tcPr/>
                </a:tc>
                <a:tc>
                  <a:txBody>
                    <a:bodyPr/>
                    <a:lstStyle/>
                    <a:p>
                      <a:pPr algn="ctr"/>
                      <a:r>
                        <a:rPr lang="en-US" dirty="0" smtClean="0"/>
                        <a:t>-0.024***</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a:t>
                      </a:r>
                      <a:r>
                        <a:rPr lang="nb-NO" sz="1800" baseline="30000" dirty="0" smtClean="0">
                          <a:sym typeface="Symbol" pitchFamily="18" charset="2"/>
                        </a:rPr>
                        <a:t>2</a:t>
                      </a:r>
                      <a:r>
                        <a:rPr lang="en-US" dirty="0" smtClean="0"/>
                        <a:t> x Female</a:t>
                      </a:r>
                      <a:endParaRPr lang="en-US" dirty="0"/>
                    </a:p>
                  </a:txBody>
                  <a:tcPr/>
                </a:tc>
                <a:tc>
                  <a:txBody>
                    <a:bodyPr/>
                    <a:lstStyle/>
                    <a:p>
                      <a:pPr algn="ctr"/>
                      <a:r>
                        <a:rPr lang="en-US" dirty="0" smtClean="0"/>
                        <a:t>0.0008***</a:t>
                      </a:r>
                      <a:endParaRPr lang="en-US" dirty="0"/>
                    </a:p>
                  </a:txBody>
                  <a:tcPr/>
                </a:tc>
                <a:tc>
                  <a:txBody>
                    <a:bodyPr/>
                    <a:lstStyle/>
                    <a:p>
                      <a:pPr algn="ctr"/>
                      <a:r>
                        <a:rPr lang="en-US" dirty="0" smtClean="0"/>
                        <a:t>0.0005***</a:t>
                      </a:r>
                      <a:endParaRPr lang="en-US" dirty="0"/>
                    </a:p>
                  </a:txBody>
                  <a:tcPr/>
                </a:tc>
                <a:tc>
                  <a:txBody>
                    <a:bodyPr/>
                    <a:lstStyle/>
                    <a:p>
                      <a:pPr algn="ctr"/>
                      <a:r>
                        <a:rPr lang="en-US" dirty="0" smtClean="0"/>
                        <a:t>0.0009***</a:t>
                      </a:r>
                      <a:endParaRPr lang="en-US" dirty="0"/>
                    </a:p>
                  </a:txBody>
                  <a:tcPr/>
                </a:tc>
              </a:tr>
              <a:tr h="370840">
                <a:tc>
                  <a:txBody>
                    <a:bodyPr/>
                    <a:lstStyle/>
                    <a:p>
                      <a:r>
                        <a:rPr lang="en-US" dirty="0" smtClean="0"/>
                        <a:t>Public experience</a:t>
                      </a:r>
                      <a:endParaRPr lang="en-US" dirty="0"/>
                    </a:p>
                  </a:txBody>
                  <a:tcPr/>
                </a:tc>
                <a:tc>
                  <a:txBody>
                    <a:bodyPr/>
                    <a:lstStyle/>
                    <a:p>
                      <a:pPr algn="ctr"/>
                      <a:r>
                        <a:rPr lang="en-US" dirty="0" smtClean="0"/>
                        <a:t>0.024***</a:t>
                      </a:r>
                      <a:endParaRPr lang="en-US" dirty="0"/>
                    </a:p>
                  </a:txBody>
                  <a:tcPr/>
                </a:tc>
                <a:tc>
                  <a:txBody>
                    <a:bodyPr/>
                    <a:lstStyle/>
                    <a:p>
                      <a:pPr algn="ctr"/>
                      <a:r>
                        <a:rPr lang="en-US" dirty="0" smtClean="0"/>
                        <a:t>0.038***</a:t>
                      </a:r>
                      <a:endParaRPr lang="en-US" dirty="0"/>
                    </a:p>
                  </a:txBody>
                  <a:tcPr/>
                </a:tc>
                <a:tc>
                  <a:txBody>
                    <a:bodyPr/>
                    <a:lstStyle/>
                    <a:p>
                      <a:pPr algn="ctr"/>
                      <a:r>
                        <a:rPr lang="en-US" dirty="0" smtClean="0"/>
                        <a:t>0.013***</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experience)</a:t>
                      </a:r>
                      <a:r>
                        <a:rPr lang="nb-NO" sz="1800" baseline="30000" dirty="0" smtClean="0">
                          <a:sym typeface="Symbol" pitchFamily="18" charset="2"/>
                        </a:rPr>
                        <a:t>2</a:t>
                      </a:r>
                    </a:p>
                  </a:txBody>
                  <a:tcPr/>
                </a:tc>
                <a:tc>
                  <a:txBody>
                    <a:bodyPr/>
                    <a:lstStyle/>
                    <a:p>
                      <a:pPr algn="ctr"/>
                      <a:r>
                        <a:rPr lang="en-US" dirty="0" smtClean="0"/>
                        <a:t>-0.0006***</a:t>
                      </a:r>
                      <a:endParaRPr lang="en-US" dirty="0"/>
                    </a:p>
                  </a:txBody>
                  <a:tcPr/>
                </a:tc>
                <a:tc>
                  <a:txBody>
                    <a:bodyPr/>
                    <a:lstStyle/>
                    <a:p>
                      <a:pPr algn="ctr"/>
                      <a:r>
                        <a:rPr lang="en-US" dirty="0" smtClean="0"/>
                        <a:t>-0.0017***</a:t>
                      </a:r>
                      <a:endParaRPr lang="en-US" dirty="0"/>
                    </a:p>
                  </a:txBody>
                  <a:tcPr/>
                </a:tc>
                <a:tc>
                  <a:txBody>
                    <a:bodyPr/>
                    <a:lstStyle/>
                    <a:p>
                      <a:pPr algn="ctr"/>
                      <a:r>
                        <a:rPr lang="en-US" dirty="0" smtClean="0"/>
                        <a:t>-0.0001</a:t>
                      </a:r>
                      <a:endParaRPr lang="en-US" dirty="0"/>
                    </a:p>
                  </a:txBody>
                  <a:tcPr/>
                </a:tc>
              </a:tr>
              <a:tr h="370840">
                <a:tc>
                  <a:txBody>
                    <a:bodyPr/>
                    <a:lstStyle/>
                    <a:p>
                      <a:r>
                        <a:rPr lang="en-US" dirty="0" smtClean="0"/>
                        <a:t>Public exp. x Female</a:t>
                      </a:r>
                      <a:endParaRPr lang="en-US" dirty="0"/>
                    </a:p>
                  </a:txBody>
                  <a:tcPr/>
                </a:tc>
                <a:tc>
                  <a:txBody>
                    <a:bodyPr/>
                    <a:lstStyle/>
                    <a:p>
                      <a:pPr algn="ctr"/>
                      <a:r>
                        <a:rPr lang="en-US" dirty="0" smtClean="0"/>
                        <a:t>-0.006***</a:t>
                      </a:r>
                      <a:endParaRPr lang="en-US" dirty="0"/>
                    </a:p>
                  </a:txBody>
                  <a:tcPr/>
                </a:tc>
                <a:tc>
                  <a:txBody>
                    <a:bodyPr/>
                    <a:lstStyle/>
                    <a:p>
                      <a:pPr algn="ctr"/>
                      <a:r>
                        <a:rPr lang="en-US" dirty="0" smtClean="0"/>
                        <a:t>-0.022***</a:t>
                      </a:r>
                      <a:endParaRPr lang="en-US" dirty="0"/>
                    </a:p>
                  </a:txBody>
                  <a:tcPr/>
                </a:tc>
                <a:tc>
                  <a:txBody>
                    <a:bodyPr/>
                    <a:lstStyle/>
                    <a:p>
                      <a:pPr algn="ctr"/>
                      <a:r>
                        <a:rPr lang="en-US" dirty="0" smtClean="0"/>
                        <a:t>-0.01***</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a:t>
                      </a:r>
                      <a:r>
                        <a:rPr lang="nb-NO" sz="1800" baseline="30000" dirty="0" smtClean="0">
                          <a:sym typeface="Symbol" pitchFamily="18" charset="2"/>
                        </a:rPr>
                        <a:t>2</a:t>
                      </a:r>
                      <a:r>
                        <a:rPr lang="en-US" dirty="0" smtClean="0"/>
                        <a:t> x Female</a:t>
                      </a:r>
                      <a:endParaRPr lang="en-US" dirty="0"/>
                    </a:p>
                  </a:txBody>
                  <a:tcPr/>
                </a:tc>
                <a:tc>
                  <a:txBody>
                    <a:bodyPr/>
                    <a:lstStyle/>
                    <a:p>
                      <a:pPr algn="ctr"/>
                      <a:r>
                        <a:rPr lang="en-US" dirty="0" smtClean="0"/>
                        <a:t>-0.0000</a:t>
                      </a:r>
                      <a:endParaRPr lang="en-US" dirty="0"/>
                    </a:p>
                  </a:txBody>
                  <a:tcPr/>
                </a:tc>
                <a:tc>
                  <a:txBody>
                    <a:bodyPr/>
                    <a:lstStyle/>
                    <a:p>
                      <a:pPr algn="ctr"/>
                      <a:r>
                        <a:rPr lang="en-US" dirty="0" smtClean="0"/>
                        <a:t>0.001***</a:t>
                      </a:r>
                      <a:endParaRPr lang="en-US" dirty="0"/>
                    </a:p>
                  </a:txBody>
                  <a:tcPr/>
                </a:tc>
                <a:tc>
                  <a:txBody>
                    <a:bodyPr/>
                    <a:lstStyle/>
                    <a:p>
                      <a:pPr algn="ctr"/>
                      <a:r>
                        <a:rPr lang="en-US" dirty="0" smtClean="0"/>
                        <a:t>0.0003***</a:t>
                      </a:r>
                      <a:endParaRPr lang="en-US" dirty="0"/>
                    </a:p>
                  </a:txBody>
                  <a:tcPr/>
                </a:tc>
              </a:tr>
              <a:tr h="370840">
                <a:tc>
                  <a:txBody>
                    <a:bodyPr/>
                    <a:lstStyle/>
                    <a:p>
                      <a:r>
                        <a:rPr lang="en-US" dirty="0" smtClean="0"/>
                        <a:t>Public exp.</a:t>
                      </a:r>
                      <a:r>
                        <a:rPr lang="en-US" baseline="0" dirty="0" smtClean="0"/>
                        <a:t> x Shifter</a:t>
                      </a:r>
                      <a:endParaRPr lang="en-US" dirty="0"/>
                    </a:p>
                  </a:txBody>
                  <a:tcPr/>
                </a:tc>
                <a:tc>
                  <a:txBody>
                    <a:bodyPr/>
                    <a:lstStyle/>
                    <a:p>
                      <a:pPr algn="ctr"/>
                      <a:r>
                        <a:rPr lang="en-US" dirty="0" smtClean="0"/>
                        <a:t>-0.005***</a:t>
                      </a:r>
                      <a:endParaRPr lang="en-US" dirty="0"/>
                    </a:p>
                  </a:txBody>
                  <a:tcPr/>
                </a:tc>
                <a:tc>
                  <a:txBody>
                    <a:bodyPr/>
                    <a:lstStyle/>
                    <a:p>
                      <a:pPr algn="ctr"/>
                      <a:r>
                        <a:rPr lang="en-US" dirty="0" smtClean="0"/>
                        <a:t>-0.023***</a:t>
                      </a:r>
                      <a:endParaRPr lang="en-US" dirty="0"/>
                    </a:p>
                  </a:txBody>
                  <a:tcPr/>
                </a:tc>
                <a:tc>
                  <a:txBody>
                    <a:bodyPr/>
                    <a:lstStyle/>
                    <a:p>
                      <a:pPr algn="ctr"/>
                      <a:r>
                        <a:rPr lang="en-US" dirty="0" smtClean="0"/>
                        <a:t>0.006***</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a:t>
                      </a:r>
                      <a:r>
                        <a:rPr lang="nb-NO" sz="1800" baseline="30000" dirty="0" smtClean="0">
                          <a:sym typeface="Symbol" pitchFamily="18" charset="2"/>
                        </a:rPr>
                        <a:t>2 </a:t>
                      </a:r>
                      <a:r>
                        <a:rPr lang="en-US" dirty="0" smtClean="0"/>
                        <a:t>x Shifter </a:t>
                      </a:r>
                      <a:endParaRPr lang="nb-NO" sz="1800" baseline="30000" dirty="0" smtClean="0">
                        <a:sym typeface="Symbol" pitchFamily="18" charset="2"/>
                      </a:endParaRPr>
                    </a:p>
                  </a:txBody>
                  <a:tcPr/>
                </a:tc>
                <a:tc>
                  <a:txBody>
                    <a:bodyPr/>
                    <a:lstStyle/>
                    <a:p>
                      <a:pPr algn="ctr"/>
                      <a:r>
                        <a:rPr lang="en-US" dirty="0" smtClean="0"/>
                        <a:t>0.0006***</a:t>
                      </a:r>
                      <a:endParaRPr lang="en-US" dirty="0"/>
                    </a:p>
                  </a:txBody>
                  <a:tcPr/>
                </a:tc>
                <a:tc>
                  <a:txBody>
                    <a:bodyPr/>
                    <a:lstStyle/>
                    <a:p>
                      <a:pPr algn="ctr"/>
                      <a:r>
                        <a:rPr lang="en-US" dirty="0" smtClean="0"/>
                        <a:t>0.002***</a:t>
                      </a:r>
                      <a:endParaRPr lang="en-US" dirty="0"/>
                    </a:p>
                  </a:txBody>
                  <a:tcPr/>
                </a:tc>
                <a:tc>
                  <a:txBody>
                    <a:bodyPr/>
                    <a:lstStyle/>
                    <a:p>
                      <a:pPr algn="ctr"/>
                      <a:r>
                        <a:rPr lang="en-US" dirty="0" smtClean="0"/>
                        <a:t>0.0000</a:t>
                      </a:r>
                      <a:endParaRPr lang="en-US" dirty="0"/>
                    </a:p>
                  </a:txBody>
                  <a:tcPr/>
                </a:tc>
              </a:tr>
              <a:tr h="370840">
                <a:tc>
                  <a:txBody>
                    <a:bodyPr/>
                    <a:lstStyle/>
                    <a:p>
                      <a:r>
                        <a:rPr lang="en-US" dirty="0" smtClean="0"/>
                        <a:t>Public exp. x Female x Shifter</a:t>
                      </a:r>
                      <a:endParaRPr lang="en-US" dirty="0"/>
                    </a:p>
                  </a:txBody>
                  <a:tcPr/>
                </a:tc>
                <a:tc>
                  <a:txBody>
                    <a:bodyPr/>
                    <a:lstStyle/>
                    <a:p>
                      <a:pPr algn="ctr"/>
                      <a:r>
                        <a:rPr lang="en-US" dirty="0" smtClean="0"/>
                        <a:t>0.003</a:t>
                      </a:r>
                      <a:endParaRPr lang="en-US" dirty="0"/>
                    </a:p>
                  </a:txBody>
                  <a:tcPr/>
                </a:tc>
                <a:tc>
                  <a:txBody>
                    <a:bodyPr/>
                    <a:lstStyle/>
                    <a:p>
                      <a:pPr algn="ctr"/>
                      <a:r>
                        <a:rPr lang="en-US" dirty="0" smtClean="0"/>
                        <a:t>0.014***</a:t>
                      </a:r>
                      <a:endParaRPr lang="en-US" dirty="0"/>
                    </a:p>
                  </a:txBody>
                  <a:tcPr/>
                </a:tc>
                <a:tc>
                  <a:txBody>
                    <a:bodyPr/>
                    <a:lstStyle/>
                    <a:p>
                      <a:pPr algn="ctr"/>
                      <a:r>
                        <a:rPr lang="en-US" dirty="0" smtClean="0"/>
                        <a:t>0.004</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700" dirty="0" smtClean="0"/>
                        <a:t>(Public exp.)</a:t>
                      </a:r>
                      <a:r>
                        <a:rPr lang="nb-NO" sz="1700" baseline="30000" dirty="0" smtClean="0">
                          <a:sym typeface="Symbol" pitchFamily="18" charset="2"/>
                        </a:rPr>
                        <a:t>2</a:t>
                      </a:r>
                      <a:r>
                        <a:rPr lang="en-US" sz="1700" dirty="0" smtClean="0"/>
                        <a:t> x Female x Shifter</a:t>
                      </a:r>
                      <a:endParaRPr lang="en-US" sz="1700" dirty="0"/>
                    </a:p>
                  </a:txBody>
                  <a:tcPr/>
                </a:tc>
                <a:tc>
                  <a:txBody>
                    <a:bodyPr/>
                    <a:lstStyle/>
                    <a:p>
                      <a:pPr algn="ctr"/>
                      <a:r>
                        <a:rPr lang="en-US" dirty="0" smtClean="0"/>
                        <a:t>-0.0001</a:t>
                      </a:r>
                      <a:endParaRPr lang="en-US" dirty="0"/>
                    </a:p>
                  </a:txBody>
                  <a:tcPr/>
                </a:tc>
                <a:tc>
                  <a:txBody>
                    <a:bodyPr/>
                    <a:lstStyle/>
                    <a:p>
                      <a:pPr algn="ctr"/>
                      <a:r>
                        <a:rPr lang="en-US" dirty="0" smtClean="0"/>
                        <a:t>-0.0009**</a:t>
                      </a:r>
                      <a:endParaRPr lang="en-US" dirty="0"/>
                    </a:p>
                  </a:txBody>
                  <a:tcPr/>
                </a:tc>
                <a:tc>
                  <a:txBody>
                    <a:bodyPr/>
                    <a:lstStyle/>
                    <a:p>
                      <a:pPr algn="ctr"/>
                      <a:r>
                        <a:rPr lang="en-US" dirty="0" smtClean="0"/>
                        <a:t>-0.0002</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2,741,289</a:t>
                      </a:r>
                      <a:endParaRPr lang="en-US" dirty="0"/>
                    </a:p>
                  </a:txBody>
                  <a:tcPr/>
                </a:tc>
                <a:tc>
                  <a:txBody>
                    <a:bodyPr/>
                    <a:lstStyle/>
                    <a:p>
                      <a:pPr algn="ctr"/>
                      <a:r>
                        <a:rPr lang="en-US" dirty="0" smtClean="0"/>
                        <a:t>1,885,278</a:t>
                      </a:r>
                      <a:endParaRPr lang="en-US" dirty="0"/>
                    </a:p>
                  </a:txBody>
                  <a:tcPr/>
                </a:tc>
                <a:tc>
                  <a:txBody>
                    <a:bodyPr/>
                    <a:lstStyle/>
                    <a:p>
                      <a:pPr algn="ctr"/>
                      <a:r>
                        <a:rPr lang="en-US" dirty="0" smtClean="0"/>
                        <a:t>856,011</a:t>
                      </a:r>
                      <a:endParaRPr lang="en-US" dirty="0"/>
                    </a:p>
                  </a:txBody>
                  <a:tcPr/>
                </a:tc>
              </a:tr>
            </a:tbl>
          </a:graphicData>
        </a:graphic>
      </p:graphicFrame>
      <p:sp>
        <p:nvSpPr>
          <p:cNvPr id="5" name="TekstSylinder 4"/>
          <p:cNvSpPr txBox="1"/>
          <p:nvPr/>
        </p:nvSpPr>
        <p:spPr>
          <a:xfrm>
            <a:off x="339627" y="6400800"/>
            <a:ext cx="8347170" cy="307777"/>
          </a:xfrm>
          <a:prstGeom prst="rect">
            <a:avLst/>
          </a:prstGeom>
          <a:noFill/>
        </p:spPr>
        <p:txBody>
          <a:bodyPr wrap="square" rtlCol="0">
            <a:spAutoFit/>
          </a:bodyPr>
          <a:lstStyle/>
          <a:p>
            <a:r>
              <a:rPr lang="en-US" sz="1400" b="1" dirty="0" smtClean="0"/>
              <a:t>All regressions include worker characteristics, as well as regional, year, industry, and occupation fixed effects</a:t>
            </a:r>
            <a:endParaRPr lang="en-US" sz="1400" b="1" dirty="0"/>
          </a:p>
        </p:txBody>
      </p:sp>
    </p:spTree>
    <p:extLst>
      <p:ext uri="{BB962C8B-B14F-4D97-AF65-F5344CB8AC3E}">
        <p14:creationId xmlns:p14="http://schemas.microsoft.com/office/powerpoint/2010/main" val="3061421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4000" dirty="0" smtClean="0"/>
              <a:t>Figure 1 </a:t>
            </a:r>
            <a:r>
              <a:rPr lang="mr-IN" sz="4000" dirty="0" smtClean="0"/>
              <a:t>–</a:t>
            </a:r>
            <a:r>
              <a:rPr lang="en-US" sz="4000" dirty="0" smtClean="0"/>
              <a:t> Stayers and shifters, men</a:t>
            </a:r>
            <a:endParaRPr lang="en-US" sz="40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6723" y="1584960"/>
            <a:ext cx="7654275" cy="460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81514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4000" dirty="0" smtClean="0"/>
              <a:t>Figure 2 </a:t>
            </a:r>
            <a:r>
              <a:rPr lang="mr-IN" sz="4000" dirty="0" smtClean="0"/>
              <a:t>–</a:t>
            </a:r>
            <a:r>
              <a:rPr lang="en-US" sz="4000" dirty="0" smtClean="0"/>
              <a:t> Stayers and shifters, women</a:t>
            </a:r>
            <a:endParaRPr lang="en-US" sz="40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6354" y="1523999"/>
            <a:ext cx="7668403" cy="4609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48963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en-US" dirty="0" smtClean="0"/>
              <a:t>Heterogeneity, decomposition (Tab 4)</a:t>
            </a:r>
            <a:endParaRPr lang="en-US" dirty="0"/>
          </a:p>
        </p:txBody>
      </p:sp>
      <p:sp>
        <p:nvSpPr>
          <p:cNvPr id="3" name="Plassholder for innhold 2"/>
          <p:cNvSpPr>
            <a:spLocks noGrp="1"/>
          </p:cNvSpPr>
          <p:nvPr>
            <p:ph idx="1"/>
          </p:nvPr>
        </p:nvSpPr>
        <p:spPr/>
        <p:txBody>
          <a:bodyPr>
            <a:normAutofit lnSpcReduction="10000"/>
          </a:bodyPr>
          <a:lstStyle/>
          <a:p>
            <a:pPr>
              <a:buFontTx/>
              <a:buChar char="•"/>
            </a:pPr>
            <a:r>
              <a:rPr lang="en-US" dirty="0" smtClean="0"/>
              <a:t>Studying men in private and public sectors, raw </a:t>
            </a:r>
            <a:r>
              <a:rPr lang="en-US" dirty="0"/>
              <a:t>estimates (no controls) </a:t>
            </a:r>
            <a:r>
              <a:rPr lang="en-US" dirty="0" smtClean="0"/>
              <a:t>of first year return is 6.2 % private and 6.8 % public</a:t>
            </a:r>
          </a:p>
          <a:p>
            <a:pPr>
              <a:buFontTx/>
              <a:buChar char="•"/>
            </a:pPr>
            <a:r>
              <a:rPr lang="en-US" dirty="0" smtClean="0"/>
              <a:t>Including worker characteristics reduces return to experience in both sectors, positive sorting to experience on observables</a:t>
            </a:r>
          </a:p>
          <a:p>
            <a:pPr>
              <a:buFontTx/>
              <a:buChar char="•"/>
            </a:pPr>
            <a:r>
              <a:rPr lang="en-US" dirty="0" smtClean="0"/>
              <a:t>Including region, industry, occupation fixed effects do not affect returns much, not much sorting on these dimensions </a:t>
            </a:r>
            <a:endParaRPr lang="en-US" dirty="0"/>
          </a:p>
          <a:p>
            <a:endParaRPr lang="nb-NO" dirty="0"/>
          </a:p>
        </p:txBody>
      </p:sp>
    </p:spTree>
    <p:extLst>
      <p:ext uri="{BB962C8B-B14F-4D97-AF65-F5344CB8AC3E}">
        <p14:creationId xmlns:p14="http://schemas.microsoft.com/office/powerpoint/2010/main" val="823565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err="1" smtClean="0"/>
              <a:t>Education</a:t>
            </a:r>
            <a:r>
              <a:rPr lang="nb-NO" dirty="0" smtClean="0"/>
              <a:t> and urban </a:t>
            </a:r>
            <a:r>
              <a:rPr lang="nb-NO" dirty="0" err="1" smtClean="0"/>
              <a:t>wage</a:t>
            </a:r>
            <a:r>
              <a:rPr lang="nb-NO" dirty="0" smtClean="0"/>
              <a:t> </a:t>
            </a:r>
            <a:r>
              <a:rPr lang="nb-NO" dirty="0" err="1" smtClean="0"/>
              <a:t>premium</a:t>
            </a:r>
            <a:endParaRPr lang="nb-NO" dirty="0"/>
          </a:p>
        </p:txBody>
      </p:sp>
      <p:sp>
        <p:nvSpPr>
          <p:cNvPr id="3" name="Plassholder for innhold 2"/>
          <p:cNvSpPr>
            <a:spLocks noGrp="1"/>
          </p:cNvSpPr>
          <p:nvPr>
            <p:ph idx="1"/>
          </p:nvPr>
        </p:nvSpPr>
        <p:spPr/>
        <p:txBody>
          <a:bodyPr>
            <a:normAutofit lnSpcReduction="10000"/>
          </a:bodyPr>
          <a:lstStyle/>
          <a:p>
            <a:r>
              <a:rPr lang="nb-NO" dirty="0" err="1" smtClean="0"/>
              <a:t>Existing</a:t>
            </a:r>
            <a:r>
              <a:rPr lang="nb-NO" dirty="0" smtClean="0"/>
              <a:t> </a:t>
            </a:r>
            <a:r>
              <a:rPr lang="nb-NO" dirty="0" err="1" smtClean="0"/>
              <a:t>literature</a:t>
            </a:r>
            <a:r>
              <a:rPr lang="nb-NO" dirty="0" smtClean="0"/>
              <a:t>: </a:t>
            </a:r>
            <a:r>
              <a:rPr lang="nb-NO" dirty="0" err="1" smtClean="0"/>
              <a:t>Individual</a:t>
            </a:r>
            <a:r>
              <a:rPr lang="nb-NO" dirty="0" smtClean="0"/>
              <a:t> </a:t>
            </a:r>
            <a:r>
              <a:rPr lang="nb-NO" dirty="0" err="1" smtClean="0"/>
              <a:t>level</a:t>
            </a:r>
            <a:r>
              <a:rPr lang="nb-NO" dirty="0" smtClean="0"/>
              <a:t> data, </a:t>
            </a:r>
            <a:r>
              <a:rPr lang="nb-NO" dirty="0" err="1" smtClean="0"/>
              <a:t>hedonic</a:t>
            </a:r>
            <a:r>
              <a:rPr lang="nb-NO" dirty="0" smtClean="0"/>
              <a:t> regressions controlling for </a:t>
            </a:r>
            <a:r>
              <a:rPr lang="nb-NO" dirty="0" err="1" smtClean="0"/>
              <a:t>sorting</a:t>
            </a:r>
            <a:r>
              <a:rPr lang="nb-NO" dirty="0" smtClean="0"/>
              <a:t> </a:t>
            </a:r>
            <a:r>
              <a:rPr lang="nb-NO" dirty="0" err="1" smtClean="0"/>
              <a:t>on</a:t>
            </a:r>
            <a:r>
              <a:rPr lang="nb-NO" dirty="0" smtClean="0"/>
              <a:t> </a:t>
            </a:r>
            <a:r>
              <a:rPr lang="nb-NO" dirty="0" err="1" smtClean="0"/>
              <a:t>observables</a:t>
            </a:r>
            <a:r>
              <a:rPr lang="nb-NO" dirty="0" smtClean="0"/>
              <a:t>, </a:t>
            </a:r>
            <a:r>
              <a:rPr lang="nb-NO" dirty="0" err="1" smtClean="0"/>
              <a:t>static</a:t>
            </a:r>
            <a:r>
              <a:rPr lang="nb-NO" dirty="0" smtClean="0"/>
              <a:t> </a:t>
            </a:r>
            <a:r>
              <a:rPr lang="nb-NO" dirty="0" err="1" smtClean="0"/>
              <a:t>effects</a:t>
            </a:r>
            <a:endParaRPr lang="nb-NO" dirty="0" smtClean="0"/>
          </a:p>
          <a:p>
            <a:r>
              <a:rPr lang="nb-NO" dirty="0" smtClean="0"/>
              <a:t>Wheeler (2001), </a:t>
            </a:r>
            <a:r>
              <a:rPr lang="nb-NO" dirty="0" err="1" smtClean="0"/>
              <a:t>static</a:t>
            </a:r>
            <a:r>
              <a:rPr lang="nb-NO" dirty="0" smtClean="0"/>
              <a:t> urban </a:t>
            </a:r>
            <a:r>
              <a:rPr lang="nb-NO" dirty="0" err="1" smtClean="0"/>
              <a:t>wage</a:t>
            </a:r>
            <a:r>
              <a:rPr lang="nb-NO" dirty="0" smtClean="0"/>
              <a:t> </a:t>
            </a:r>
            <a:r>
              <a:rPr lang="nb-NO" dirty="0" err="1" smtClean="0"/>
              <a:t>premium</a:t>
            </a:r>
            <a:r>
              <a:rPr lang="nb-NO" dirty="0" smtClean="0"/>
              <a:t> </a:t>
            </a:r>
            <a:r>
              <a:rPr lang="nb-NO" dirty="0" err="1" smtClean="0"/>
              <a:t>increases</a:t>
            </a:r>
            <a:r>
              <a:rPr lang="nb-NO" dirty="0" smtClean="0"/>
              <a:t> </a:t>
            </a:r>
            <a:r>
              <a:rPr lang="nb-NO" dirty="0" err="1" smtClean="0"/>
              <a:t>with</a:t>
            </a:r>
            <a:r>
              <a:rPr lang="nb-NO" dirty="0" smtClean="0"/>
              <a:t> </a:t>
            </a:r>
            <a:r>
              <a:rPr lang="nb-NO" dirty="0" err="1" smtClean="0"/>
              <a:t>year</a:t>
            </a:r>
            <a:r>
              <a:rPr lang="nb-NO" dirty="0" smtClean="0"/>
              <a:t> </a:t>
            </a:r>
            <a:r>
              <a:rPr lang="nb-NO" dirty="0" err="1" smtClean="0"/>
              <a:t>of</a:t>
            </a:r>
            <a:r>
              <a:rPr lang="nb-NO" dirty="0" smtClean="0"/>
              <a:t> </a:t>
            </a:r>
            <a:r>
              <a:rPr lang="nb-NO" dirty="0" err="1" smtClean="0"/>
              <a:t>schooling</a:t>
            </a:r>
            <a:endParaRPr lang="nb-NO" dirty="0" smtClean="0"/>
          </a:p>
          <a:p>
            <a:r>
              <a:rPr lang="nb-NO" dirty="0" err="1" smtClean="0"/>
              <a:t>Supported</a:t>
            </a:r>
            <a:r>
              <a:rPr lang="nb-NO" dirty="0" smtClean="0"/>
              <a:t> by Rosenthal and Strange (2008), </a:t>
            </a:r>
            <a:r>
              <a:rPr lang="nb-NO" dirty="0" err="1" smtClean="0"/>
              <a:t>Bacalod</a:t>
            </a:r>
            <a:r>
              <a:rPr lang="nb-NO" dirty="0" smtClean="0"/>
              <a:t> et al. (2009)</a:t>
            </a:r>
          </a:p>
          <a:p>
            <a:r>
              <a:rPr lang="nb-NO" dirty="0" err="1" smtClean="0"/>
              <a:t>Other</a:t>
            </a:r>
            <a:r>
              <a:rPr lang="nb-NO" dirty="0" smtClean="0"/>
              <a:t> </a:t>
            </a:r>
            <a:r>
              <a:rPr lang="nb-NO" dirty="0" err="1" smtClean="0"/>
              <a:t>results</a:t>
            </a:r>
            <a:r>
              <a:rPr lang="nb-NO" dirty="0" smtClean="0"/>
              <a:t>, </a:t>
            </a:r>
            <a:r>
              <a:rPr lang="nb-NO" dirty="0" err="1" smtClean="0"/>
              <a:t>Adamson</a:t>
            </a:r>
            <a:r>
              <a:rPr lang="nb-NO" dirty="0" smtClean="0"/>
              <a:t> et al. (2004), Di </a:t>
            </a:r>
            <a:r>
              <a:rPr lang="nb-NO" dirty="0" err="1" smtClean="0"/>
              <a:t>Addario</a:t>
            </a:r>
            <a:r>
              <a:rPr lang="nb-NO" dirty="0" smtClean="0"/>
              <a:t> and </a:t>
            </a:r>
            <a:r>
              <a:rPr lang="nb-NO" dirty="0" err="1" smtClean="0"/>
              <a:t>Patacchini</a:t>
            </a:r>
            <a:r>
              <a:rPr lang="nb-NO" dirty="0" smtClean="0"/>
              <a:t> (2008)</a:t>
            </a:r>
            <a:endParaRPr lang="nb-NO" dirty="0"/>
          </a:p>
        </p:txBody>
      </p:sp>
    </p:spTree>
    <p:extLst>
      <p:ext uri="{BB962C8B-B14F-4D97-AF65-F5344CB8AC3E}">
        <p14:creationId xmlns:p14="http://schemas.microsoft.com/office/powerpoint/2010/main" val="242886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848768"/>
          </a:xfrm>
        </p:spPr>
        <p:txBody>
          <a:bodyPr>
            <a:normAutofit/>
          </a:bodyPr>
          <a:lstStyle/>
          <a:p>
            <a:r>
              <a:rPr lang="en-US" sz="3200" dirty="0" smtClean="0"/>
              <a:t>Table 4 </a:t>
            </a:r>
            <a:r>
              <a:rPr lang="mr-IN" sz="3200" dirty="0" smtClean="0"/>
              <a:t>–</a:t>
            </a:r>
            <a:r>
              <a:rPr lang="en-US" sz="3200" dirty="0" smtClean="0"/>
              <a:t> Stayers and shifters, decomposition</a:t>
            </a:r>
            <a:endParaRPr lang="en-US" sz="32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306750926"/>
              </p:ext>
            </p:extLst>
          </p:nvPr>
        </p:nvGraphicFramePr>
        <p:xfrm>
          <a:off x="457200" y="1304426"/>
          <a:ext cx="8229600" cy="4820920"/>
        </p:xfrm>
        <a:graphic>
          <a:graphicData uri="http://schemas.openxmlformats.org/drawingml/2006/table">
            <a:tbl>
              <a:tblPr firstRow="1" bandRow="1">
                <a:tableStyleId>{69CF1AB2-1976-4502-BF36-3FF5EA218861}</a:tableStyleId>
              </a:tblPr>
              <a:tblGrid>
                <a:gridCol w="2799806"/>
                <a:gridCol w="1767840"/>
                <a:gridCol w="1854925"/>
                <a:gridCol w="1807029"/>
              </a:tblGrid>
              <a:tr h="370840">
                <a:tc>
                  <a:txBody>
                    <a:bodyPr/>
                    <a:lstStyle/>
                    <a:p>
                      <a:endParaRPr lang="en-US" dirty="0"/>
                    </a:p>
                  </a:txBody>
                  <a:tcPr/>
                </a:tc>
                <a:tc>
                  <a:txBody>
                    <a:bodyPr/>
                    <a:lstStyle/>
                    <a:p>
                      <a:pPr algn="ctr"/>
                      <a:r>
                        <a:rPr lang="en-US" dirty="0" smtClean="0"/>
                        <a:t>Log hourly</a:t>
                      </a:r>
                      <a:r>
                        <a:rPr lang="en-US" baseline="0" dirty="0" smtClean="0"/>
                        <a:t> wage</a:t>
                      </a:r>
                    </a:p>
                  </a:txBody>
                  <a:tcPr/>
                </a:tc>
                <a:tc>
                  <a:txBody>
                    <a:bodyPr/>
                    <a:lstStyle/>
                    <a:p>
                      <a:pPr algn="ctr"/>
                      <a:r>
                        <a:rPr lang="en-US" dirty="0" smtClean="0"/>
                        <a:t>Log hourly wage</a:t>
                      </a:r>
                      <a:endParaRPr lang="en-US" dirty="0"/>
                    </a:p>
                  </a:txBody>
                  <a:tcPr/>
                </a:tc>
                <a:tc>
                  <a:txBody>
                    <a:bodyPr/>
                    <a:lstStyle/>
                    <a:p>
                      <a:pPr algn="ctr"/>
                      <a:r>
                        <a:rPr lang="en-US" dirty="0" smtClean="0"/>
                        <a:t>Log hourly wage</a:t>
                      </a:r>
                      <a:endParaRPr lang="en-US" dirty="0"/>
                    </a:p>
                  </a:txBody>
                  <a:tcPr/>
                </a:tc>
              </a:tr>
              <a:tr h="370840">
                <a:tc>
                  <a:txBody>
                    <a:bodyPr/>
                    <a:lstStyle/>
                    <a:p>
                      <a:r>
                        <a:rPr lang="en-US" dirty="0" smtClean="0"/>
                        <a:t>Private experience</a:t>
                      </a:r>
                      <a:endParaRPr lang="en-US" dirty="0"/>
                    </a:p>
                  </a:txBody>
                  <a:tcPr/>
                </a:tc>
                <a:tc>
                  <a:txBody>
                    <a:bodyPr/>
                    <a:lstStyle/>
                    <a:p>
                      <a:pPr algn="ctr"/>
                      <a:r>
                        <a:rPr lang="en-US" dirty="0" smtClean="0"/>
                        <a:t>0.062***</a:t>
                      </a:r>
                      <a:endParaRPr lang="en-US" dirty="0"/>
                    </a:p>
                  </a:txBody>
                  <a:tcPr/>
                </a:tc>
                <a:tc>
                  <a:txBody>
                    <a:bodyPr/>
                    <a:lstStyle/>
                    <a:p>
                      <a:pPr algn="ctr"/>
                      <a:r>
                        <a:rPr lang="en-US" dirty="0" smtClean="0"/>
                        <a:t>0.046***</a:t>
                      </a:r>
                      <a:endParaRPr lang="en-US" dirty="0"/>
                    </a:p>
                  </a:txBody>
                  <a:tcPr/>
                </a:tc>
                <a:tc>
                  <a:txBody>
                    <a:bodyPr/>
                    <a:lstStyle/>
                    <a:p>
                      <a:pPr algn="ctr"/>
                      <a:r>
                        <a:rPr lang="en-US" dirty="0" smtClean="0"/>
                        <a:t>0.041***</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experience)</a:t>
                      </a:r>
                      <a:r>
                        <a:rPr lang="nb-NO" sz="1800" baseline="30000" dirty="0" smtClean="0">
                          <a:sym typeface="Symbol" pitchFamily="18" charset="2"/>
                        </a:rPr>
                        <a:t>2</a:t>
                      </a:r>
                    </a:p>
                  </a:txBody>
                  <a:tcPr/>
                </a:tc>
                <a:tc>
                  <a:txBody>
                    <a:bodyPr/>
                    <a:lstStyle/>
                    <a:p>
                      <a:pPr algn="ctr"/>
                      <a:r>
                        <a:rPr lang="en-US" dirty="0" smtClean="0"/>
                        <a:t>-0.0024***</a:t>
                      </a:r>
                      <a:endParaRPr lang="en-US" dirty="0"/>
                    </a:p>
                  </a:txBody>
                  <a:tcPr/>
                </a:tc>
                <a:tc>
                  <a:txBody>
                    <a:bodyPr/>
                    <a:lstStyle/>
                    <a:p>
                      <a:pPr algn="ctr"/>
                      <a:r>
                        <a:rPr lang="en-US" dirty="0" smtClean="0"/>
                        <a:t>-0.0016***</a:t>
                      </a:r>
                      <a:endParaRPr lang="en-US" dirty="0"/>
                    </a:p>
                  </a:txBody>
                  <a:tcPr/>
                </a:tc>
                <a:tc>
                  <a:txBody>
                    <a:bodyPr/>
                    <a:lstStyle/>
                    <a:p>
                      <a:pPr algn="ctr"/>
                      <a:r>
                        <a:rPr lang="en-US" dirty="0" smtClean="0"/>
                        <a:t>-0.0015***</a:t>
                      </a:r>
                      <a:endParaRPr lang="en-US" dirty="0"/>
                    </a:p>
                  </a:txBody>
                  <a:tcPr/>
                </a:tc>
              </a:tr>
              <a:tr h="370840">
                <a:tc>
                  <a:txBody>
                    <a:bodyPr/>
                    <a:lstStyle/>
                    <a:p>
                      <a:r>
                        <a:rPr lang="en-US" dirty="0" smtClean="0"/>
                        <a:t>Public experience</a:t>
                      </a:r>
                      <a:endParaRPr lang="en-US" dirty="0"/>
                    </a:p>
                  </a:txBody>
                  <a:tcPr/>
                </a:tc>
                <a:tc>
                  <a:txBody>
                    <a:bodyPr/>
                    <a:lstStyle/>
                    <a:p>
                      <a:pPr algn="ctr"/>
                      <a:r>
                        <a:rPr lang="en-US" dirty="0" smtClean="0"/>
                        <a:t>0.068***</a:t>
                      </a:r>
                      <a:endParaRPr lang="en-US" dirty="0"/>
                    </a:p>
                  </a:txBody>
                  <a:tcPr/>
                </a:tc>
                <a:tc>
                  <a:txBody>
                    <a:bodyPr/>
                    <a:lstStyle/>
                    <a:p>
                      <a:pPr algn="ctr"/>
                      <a:r>
                        <a:rPr lang="en-US" dirty="0" smtClean="0"/>
                        <a:t>0.028***</a:t>
                      </a:r>
                      <a:endParaRPr lang="en-US" dirty="0"/>
                    </a:p>
                  </a:txBody>
                  <a:tcPr/>
                </a:tc>
                <a:tc>
                  <a:txBody>
                    <a:bodyPr/>
                    <a:lstStyle/>
                    <a:p>
                      <a:pPr algn="ctr"/>
                      <a:r>
                        <a:rPr lang="en-US" dirty="0" smtClean="0"/>
                        <a:t>0.024***</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experience)</a:t>
                      </a:r>
                      <a:r>
                        <a:rPr lang="nb-NO" sz="1800" baseline="30000" dirty="0" smtClean="0">
                          <a:sym typeface="Symbol" pitchFamily="18" charset="2"/>
                        </a:rPr>
                        <a:t>2</a:t>
                      </a:r>
                    </a:p>
                  </a:txBody>
                  <a:tcPr/>
                </a:tc>
                <a:tc>
                  <a:txBody>
                    <a:bodyPr/>
                    <a:lstStyle/>
                    <a:p>
                      <a:pPr algn="ctr"/>
                      <a:r>
                        <a:rPr lang="en-US" dirty="0" smtClean="0"/>
                        <a:t>-0.0024***</a:t>
                      </a:r>
                      <a:endParaRPr lang="en-US" dirty="0"/>
                    </a:p>
                  </a:txBody>
                  <a:tcPr/>
                </a:tc>
                <a:tc>
                  <a:txBody>
                    <a:bodyPr/>
                    <a:lstStyle/>
                    <a:p>
                      <a:pPr algn="ctr"/>
                      <a:r>
                        <a:rPr lang="en-US" dirty="0" smtClean="0"/>
                        <a:t>-0.0005***</a:t>
                      </a:r>
                      <a:endParaRPr lang="en-US" dirty="0"/>
                    </a:p>
                  </a:txBody>
                  <a:tcPr/>
                </a:tc>
                <a:tc>
                  <a:txBody>
                    <a:bodyPr/>
                    <a:lstStyle/>
                    <a:p>
                      <a:pPr algn="ctr"/>
                      <a:r>
                        <a:rPr lang="en-US" dirty="0" smtClean="0"/>
                        <a:t>-0.0004***</a:t>
                      </a:r>
                      <a:endParaRPr lang="en-US" dirty="0"/>
                    </a:p>
                  </a:txBody>
                  <a:tcPr/>
                </a:tc>
              </a:tr>
              <a:tr h="370840">
                <a:tc>
                  <a:txBody>
                    <a:bodyPr/>
                    <a:lstStyle/>
                    <a:p>
                      <a:r>
                        <a:rPr lang="en-US" dirty="0" smtClean="0"/>
                        <a:t>Year fixed effects</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Education and age controls</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Regional</a:t>
                      </a:r>
                      <a:r>
                        <a:rPr lang="en-US" baseline="0" dirty="0" smtClean="0"/>
                        <a:t> fixed effects</a:t>
                      </a: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No</a:t>
                      </a:r>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Industry fixed effects</a:t>
                      </a:r>
                      <a:endParaRPr lang="en-US" dirty="0"/>
                    </a:p>
                  </a:txBody>
                  <a:tcPr/>
                </a:tc>
                <a:tc>
                  <a:txBody>
                    <a:bodyPr/>
                    <a:lstStyle/>
                    <a:p>
                      <a:pPr algn="ctr"/>
                      <a:r>
                        <a:rPr lang="en-US" dirty="0" smtClean="0"/>
                        <a:t>No</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Occupation fixed effects</a:t>
                      </a:r>
                      <a:endParaRPr lang="en-US" dirty="0"/>
                    </a:p>
                  </a:txBody>
                  <a:tcPr/>
                </a:tc>
                <a:tc>
                  <a:txBody>
                    <a:bodyPr/>
                    <a:lstStyle/>
                    <a:p>
                      <a:pPr algn="ctr"/>
                      <a:r>
                        <a:rPr lang="en-US" dirty="0" smtClean="0"/>
                        <a:t>No</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1,895,993</a:t>
                      </a:r>
                      <a:endParaRPr lang="en-US" dirty="0"/>
                    </a:p>
                  </a:txBody>
                  <a:tcPr/>
                </a:tc>
                <a:tc>
                  <a:txBody>
                    <a:bodyPr/>
                    <a:lstStyle/>
                    <a:p>
                      <a:pPr algn="ctr"/>
                      <a:r>
                        <a:rPr lang="en-US" dirty="0" smtClean="0"/>
                        <a:t>1,895,993</a:t>
                      </a:r>
                      <a:endParaRPr lang="en-US" dirty="0"/>
                    </a:p>
                  </a:txBody>
                  <a:tcPr/>
                </a:tc>
                <a:tc>
                  <a:txBody>
                    <a:bodyPr/>
                    <a:lstStyle/>
                    <a:p>
                      <a:pPr algn="ctr"/>
                      <a:r>
                        <a:rPr lang="en-US" dirty="0" smtClean="0"/>
                        <a:t>1,895,993</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Workers</a:t>
                      </a:r>
                      <a:endParaRPr lang="en-US" dirty="0"/>
                    </a:p>
                  </a:txBody>
                  <a:tcPr/>
                </a:tc>
                <a:tc>
                  <a:txBody>
                    <a:bodyPr/>
                    <a:lstStyle/>
                    <a:p>
                      <a:pPr algn="ctr"/>
                      <a:r>
                        <a:rPr lang="en-US" dirty="0" smtClean="0"/>
                        <a:t>385,895</a:t>
                      </a:r>
                      <a:endParaRPr lang="en-US" dirty="0"/>
                    </a:p>
                  </a:txBody>
                  <a:tcPr/>
                </a:tc>
                <a:tc>
                  <a:txBody>
                    <a:bodyPr/>
                    <a:lstStyle/>
                    <a:p>
                      <a:pPr algn="ctr"/>
                      <a:r>
                        <a:rPr lang="en-US" dirty="0" smtClean="0"/>
                        <a:t>385,895</a:t>
                      </a:r>
                      <a:endParaRPr lang="en-US" dirty="0"/>
                    </a:p>
                  </a:txBody>
                  <a:tcPr/>
                </a:tc>
                <a:tc>
                  <a:txBody>
                    <a:bodyPr/>
                    <a:lstStyle/>
                    <a:p>
                      <a:pPr algn="ctr"/>
                      <a:r>
                        <a:rPr lang="en-US" dirty="0" smtClean="0"/>
                        <a:t>385,895</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R</a:t>
                      </a:r>
                      <a:r>
                        <a:rPr lang="nb-NO" sz="1800" baseline="30000" dirty="0" smtClean="0">
                          <a:sym typeface="Symbol" pitchFamily="18" charset="2"/>
                        </a:rPr>
                        <a:t>2</a:t>
                      </a:r>
                    </a:p>
                  </a:txBody>
                  <a:tcPr/>
                </a:tc>
                <a:tc>
                  <a:txBody>
                    <a:bodyPr/>
                    <a:lstStyle/>
                    <a:p>
                      <a:pPr algn="ctr"/>
                      <a:r>
                        <a:rPr lang="en-US" dirty="0" smtClean="0"/>
                        <a:t>0.18</a:t>
                      </a:r>
                      <a:endParaRPr lang="en-US" dirty="0"/>
                    </a:p>
                  </a:txBody>
                  <a:tcPr/>
                </a:tc>
                <a:tc>
                  <a:txBody>
                    <a:bodyPr/>
                    <a:lstStyle/>
                    <a:p>
                      <a:pPr algn="ctr"/>
                      <a:r>
                        <a:rPr lang="en-US" dirty="0" smtClean="0"/>
                        <a:t>0.28</a:t>
                      </a:r>
                      <a:endParaRPr lang="en-US" dirty="0"/>
                    </a:p>
                  </a:txBody>
                  <a:tcPr/>
                </a:tc>
                <a:tc>
                  <a:txBody>
                    <a:bodyPr/>
                    <a:lstStyle/>
                    <a:p>
                      <a:pPr algn="ctr"/>
                      <a:r>
                        <a:rPr lang="en-US" dirty="0" smtClean="0"/>
                        <a:t>0.40</a:t>
                      </a:r>
                      <a:endParaRPr lang="en-US" dirty="0"/>
                    </a:p>
                  </a:txBody>
                  <a:tcPr/>
                </a:tc>
              </a:tr>
            </a:tbl>
          </a:graphicData>
        </a:graphic>
      </p:graphicFrame>
      <p:sp>
        <p:nvSpPr>
          <p:cNvPr id="5" name="TekstSylinder 4"/>
          <p:cNvSpPr txBox="1"/>
          <p:nvPr/>
        </p:nvSpPr>
        <p:spPr>
          <a:xfrm>
            <a:off x="457198" y="6264684"/>
            <a:ext cx="7998823" cy="461665"/>
          </a:xfrm>
          <a:prstGeom prst="rect">
            <a:avLst/>
          </a:prstGeom>
          <a:noFill/>
        </p:spPr>
        <p:txBody>
          <a:bodyPr wrap="square" rtlCol="0">
            <a:spAutoFit/>
          </a:bodyPr>
          <a:lstStyle/>
          <a:p>
            <a:r>
              <a:rPr lang="en-US" sz="2400" dirty="0" smtClean="0"/>
              <a:t>Aggregate regressions for male workers</a:t>
            </a:r>
            <a:endParaRPr lang="en-US" sz="2400" dirty="0"/>
          </a:p>
        </p:txBody>
      </p:sp>
    </p:spTree>
    <p:extLst>
      <p:ext uri="{BB962C8B-B14F-4D97-AF65-F5344CB8AC3E}">
        <p14:creationId xmlns:p14="http://schemas.microsoft.com/office/powerpoint/2010/main" val="10109341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dirty="0" smtClean="0"/>
              <a:t>Life cycle analysis</a:t>
            </a:r>
            <a:endParaRPr lang="en-US" dirty="0"/>
          </a:p>
        </p:txBody>
      </p:sp>
      <p:sp>
        <p:nvSpPr>
          <p:cNvPr id="3" name="Plassholder for innhold 2"/>
          <p:cNvSpPr>
            <a:spLocks noGrp="1"/>
          </p:cNvSpPr>
          <p:nvPr>
            <p:ph idx="1"/>
          </p:nvPr>
        </p:nvSpPr>
        <p:spPr/>
        <p:txBody>
          <a:bodyPr/>
          <a:lstStyle/>
          <a:p>
            <a:r>
              <a:rPr lang="en-US" dirty="0" smtClean="0"/>
              <a:t>Panel analysis above reveals large heterogeneity of return </a:t>
            </a:r>
            <a:r>
              <a:rPr lang="en-US" dirty="0" err="1" smtClean="0"/>
              <a:t>wrt</a:t>
            </a:r>
            <a:r>
              <a:rPr lang="en-US" dirty="0" smtClean="0"/>
              <a:t> worker characteristics, occupation and firm</a:t>
            </a:r>
          </a:p>
          <a:p>
            <a:r>
              <a:rPr lang="en-US" dirty="0" smtClean="0"/>
              <a:t>Age obviously important for experience</a:t>
            </a:r>
          </a:p>
          <a:p>
            <a:r>
              <a:rPr lang="en-US" dirty="0" smtClean="0"/>
              <a:t>Alternative approach is to look at age cohorts, variation over life cycle</a:t>
            </a:r>
          </a:p>
          <a:p>
            <a:r>
              <a:rPr lang="en-US" dirty="0" smtClean="0"/>
              <a:t>Separating age 20 </a:t>
            </a:r>
            <a:r>
              <a:rPr lang="en-US" smtClean="0"/>
              <a:t>– 29, </a:t>
            </a:r>
            <a:r>
              <a:rPr lang="en-US" dirty="0" smtClean="0"/>
              <a:t>30-36 and 37-42</a:t>
            </a:r>
          </a:p>
          <a:p>
            <a:pPr marL="0" indent="0">
              <a:buNone/>
            </a:pPr>
            <a:endParaRPr lang="nb-NO" dirty="0"/>
          </a:p>
        </p:txBody>
      </p:sp>
    </p:spTree>
    <p:extLst>
      <p:ext uri="{BB962C8B-B14F-4D97-AF65-F5344CB8AC3E}">
        <p14:creationId xmlns:p14="http://schemas.microsoft.com/office/powerpoint/2010/main" val="12429904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dirty="0" smtClean="0"/>
              <a:t>Cohort effects (Table 5)</a:t>
            </a:r>
            <a:endParaRPr lang="en-US" dirty="0"/>
          </a:p>
        </p:txBody>
      </p:sp>
      <p:sp>
        <p:nvSpPr>
          <p:cNvPr id="3" name="Plassholder for innhold 2"/>
          <p:cNvSpPr>
            <a:spLocks noGrp="1"/>
          </p:cNvSpPr>
          <p:nvPr>
            <p:ph idx="1"/>
          </p:nvPr>
        </p:nvSpPr>
        <p:spPr/>
        <p:txBody>
          <a:bodyPr>
            <a:normAutofit fontScale="85000" lnSpcReduction="10000"/>
          </a:bodyPr>
          <a:lstStyle/>
          <a:p>
            <a:pPr marL="0" indent="0">
              <a:buNone/>
            </a:pPr>
            <a:endParaRPr lang="nb-NO" dirty="0" smtClean="0"/>
          </a:p>
          <a:p>
            <a:r>
              <a:rPr lang="en-US" dirty="0" smtClean="0"/>
              <a:t>Young men (20-29</a:t>
            </a:r>
            <a:r>
              <a:rPr lang="en-US" dirty="0"/>
              <a:t>)</a:t>
            </a:r>
            <a:r>
              <a:rPr lang="en-US" dirty="0" smtClean="0"/>
              <a:t> have very high first year return to private experience, 7.1 % compared to 2.6 % (30-36) and 1.5 % (37-42)</a:t>
            </a:r>
          </a:p>
          <a:p>
            <a:r>
              <a:rPr lang="en-US" dirty="0" smtClean="0"/>
              <a:t>The return is declining fast over time for this group</a:t>
            </a:r>
          </a:p>
          <a:p>
            <a:r>
              <a:rPr lang="en-US" dirty="0" smtClean="0"/>
              <a:t>Return to public experience also higher for young group</a:t>
            </a:r>
          </a:p>
          <a:p>
            <a:r>
              <a:rPr lang="en-US" dirty="0" smtClean="0"/>
              <a:t>Young shifters to private sector lose 1/2 of first year return to experience</a:t>
            </a:r>
          </a:p>
          <a:p>
            <a:r>
              <a:rPr lang="en-US" dirty="0" smtClean="0"/>
              <a:t>Older shifters gain some return</a:t>
            </a:r>
            <a:endParaRPr lang="en-US" dirty="0"/>
          </a:p>
        </p:txBody>
      </p:sp>
    </p:spTree>
    <p:extLst>
      <p:ext uri="{BB962C8B-B14F-4D97-AF65-F5344CB8AC3E}">
        <p14:creationId xmlns:p14="http://schemas.microsoft.com/office/powerpoint/2010/main" val="7734469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197" y="170135"/>
            <a:ext cx="8229600" cy="570093"/>
          </a:xfrm>
        </p:spPr>
        <p:txBody>
          <a:bodyPr>
            <a:normAutofit fontScale="90000"/>
          </a:bodyPr>
          <a:lstStyle/>
          <a:p>
            <a:r>
              <a:rPr lang="en-US" sz="4000" dirty="0"/>
              <a:t>Table 5 </a:t>
            </a:r>
            <a:r>
              <a:rPr lang="mr-IN" sz="4000" dirty="0"/>
              <a:t>–</a:t>
            </a:r>
            <a:r>
              <a:rPr lang="en-US" sz="4000" dirty="0"/>
              <a:t> Cohort </a:t>
            </a:r>
            <a:r>
              <a:rPr lang="en-US" sz="4000" dirty="0" smtClean="0"/>
              <a:t>analysis</a:t>
            </a:r>
            <a:endParaRPr lang="en-US" sz="40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2460448576"/>
              </p:ext>
            </p:extLst>
          </p:nvPr>
        </p:nvGraphicFramePr>
        <p:xfrm>
          <a:off x="457197" y="790620"/>
          <a:ext cx="8229600" cy="5461000"/>
        </p:xfrm>
        <a:graphic>
          <a:graphicData uri="http://schemas.openxmlformats.org/drawingml/2006/table">
            <a:tbl>
              <a:tblPr firstRow="1" bandRow="1">
                <a:tableStyleId>{69CF1AB2-1976-4502-BF36-3FF5EA218861}</a:tableStyleId>
              </a:tblPr>
              <a:tblGrid>
                <a:gridCol w="2947854"/>
                <a:gridCol w="1759132"/>
                <a:gridCol w="1767840"/>
                <a:gridCol w="1754774"/>
              </a:tblGrid>
              <a:tr h="370840">
                <a:tc>
                  <a:txBody>
                    <a:bodyPr/>
                    <a:lstStyle/>
                    <a:p>
                      <a:endParaRPr lang="en-US" dirty="0"/>
                    </a:p>
                  </a:txBody>
                  <a:tcPr/>
                </a:tc>
                <a:tc>
                  <a:txBody>
                    <a:bodyPr/>
                    <a:lstStyle/>
                    <a:p>
                      <a:pPr algn="ctr"/>
                      <a:r>
                        <a:rPr lang="en-US" dirty="0" smtClean="0"/>
                        <a:t>Log hourly</a:t>
                      </a:r>
                      <a:r>
                        <a:rPr lang="en-US" baseline="0" dirty="0" smtClean="0"/>
                        <a:t> wage</a:t>
                      </a:r>
                    </a:p>
                    <a:p>
                      <a:pPr algn="ctr"/>
                      <a:r>
                        <a:rPr lang="en-US" baseline="0" dirty="0" smtClean="0"/>
                        <a:t>Age 20-29</a:t>
                      </a:r>
                      <a:endParaRPr lang="en-US" dirty="0"/>
                    </a:p>
                  </a:txBody>
                  <a:tcPr/>
                </a:tc>
                <a:tc>
                  <a:txBody>
                    <a:bodyPr/>
                    <a:lstStyle/>
                    <a:p>
                      <a:pPr algn="ctr"/>
                      <a:r>
                        <a:rPr lang="en-US" dirty="0" smtClean="0"/>
                        <a:t>Log hourly wage</a:t>
                      </a:r>
                    </a:p>
                    <a:p>
                      <a:pPr algn="ctr"/>
                      <a:r>
                        <a:rPr lang="en-US" dirty="0" smtClean="0"/>
                        <a:t>Age 30-36</a:t>
                      </a:r>
                      <a:endParaRPr lang="en-US" dirty="0"/>
                    </a:p>
                  </a:txBody>
                  <a:tcPr/>
                </a:tc>
                <a:tc>
                  <a:txBody>
                    <a:bodyPr/>
                    <a:lstStyle/>
                    <a:p>
                      <a:pPr algn="ctr"/>
                      <a:r>
                        <a:rPr lang="en-US" dirty="0" smtClean="0"/>
                        <a:t>Log hourly wage</a:t>
                      </a:r>
                    </a:p>
                    <a:p>
                      <a:pPr algn="ctr"/>
                      <a:r>
                        <a:rPr lang="en-US" dirty="0" smtClean="0"/>
                        <a:t>Age 37-42</a:t>
                      </a:r>
                      <a:endParaRPr lang="en-US" dirty="0"/>
                    </a:p>
                  </a:txBody>
                  <a:tcPr/>
                </a:tc>
              </a:tr>
              <a:tr h="370840">
                <a:tc>
                  <a:txBody>
                    <a:bodyPr/>
                    <a:lstStyle/>
                    <a:p>
                      <a:r>
                        <a:rPr lang="en-US" dirty="0" smtClean="0"/>
                        <a:t>Private experience</a:t>
                      </a:r>
                      <a:endParaRPr lang="en-US" dirty="0"/>
                    </a:p>
                  </a:txBody>
                  <a:tcPr/>
                </a:tc>
                <a:tc>
                  <a:txBody>
                    <a:bodyPr/>
                    <a:lstStyle/>
                    <a:p>
                      <a:pPr algn="ctr"/>
                      <a:r>
                        <a:rPr lang="en-US" dirty="0" smtClean="0"/>
                        <a:t>0.071***</a:t>
                      </a:r>
                      <a:endParaRPr lang="en-US" dirty="0"/>
                    </a:p>
                  </a:txBody>
                  <a:tcPr/>
                </a:tc>
                <a:tc>
                  <a:txBody>
                    <a:bodyPr/>
                    <a:lstStyle/>
                    <a:p>
                      <a:pPr algn="ctr"/>
                      <a:r>
                        <a:rPr lang="en-US" dirty="0" smtClean="0"/>
                        <a:t>0.026***</a:t>
                      </a:r>
                      <a:endParaRPr lang="en-US" dirty="0"/>
                    </a:p>
                  </a:txBody>
                  <a:tcPr/>
                </a:tc>
                <a:tc>
                  <a:txBody>
                    <a:bodyPr/>
                    <a:lstStyle/>
                    <a:p>
                      <a:pPr algn="ctr"/>
                      <a:r>
                        <a:rPr lang="en-US" dirty="0" smtClean="0"/>
                        <a:t>0.015***</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experience)</a:t>
                      </a:r>
                      <a:r>
                        <a:rPr lang="nb-NO" sz="1800" baseline="30000" dirty="0" smtClean="0">
                          <a:sym typeface="Symbol" pitchFamily="18" charset="2"/>
                        </a:rPr>
                        <a:t>2</a:t>
                      </a:r>
                    </a:p>
                  </a:txBody>
                  <a:tcPr/>
                </a:tc>
                <a:tc>
                  <a:txBody>
                    <a:bodyPr/>
                    <a:lstStyle/>
                    <a:p>
                      <a:pPr algn="ctr"/>
                      <a:r>
                        <a:rPr lang="en-US" dirty="0" smtClean="0"/>
                        <a:t>-0.0052***</a:t>
                      </a:r>
                      <a:endParaRPr lang="en-US" dirty="0"/>
                    </a:p>
                  </a:txBody>
                  <a:tcPr/>
                </a:tc>
                <a:tc>
                  <a:txBody>
                    <a:bodyPr/>
                    <a:lstStyle/>
                    <a:p>
                      <a:pPr algn="ctr"/>
                      <a:r>
                        <a:rPr lang="en-US" dirty="0" smtClean="0"/>
                        <a:t>-0.0006***</a:t>
                      </a:r>
                      <a:endParaRPr lang="en-US" dirty="0"/>
                    </a:p>
                  </a:txBody>
                  <a:tcPr/>
                </a:tc>
                <a:tc>
                  <a:txBody>
                    <a:bodyPr/>
                    <a:lstStyle/>
                    <a:p>
                      <a:pPr algn="ctr"/>
                      <a:r>
                        <a:rPr lang="en-US" dirty="0" smtClean="0"/>
                        <a:t>-0.0000</a:t>
                      </a:r>
                      <a:endParaRPr lang="en-US" dirty="0"/>
                    </a:p>
                  </a:txBody>
                  <a:tcPr/>
                </a:tc>
              </a:tr>
              <a:tr h="370840">
                <a:tc>
                  <a:txBody>
                    <a:bodyPr/>
                    <a:lstStyle/>
                    <a:p>
                      <a:r>
                        <a:rPr lang="en-US" dirty="0" smtClean="0"/>
                        <a:t>Private exp. x Female</a:t>
                      </a:r>
                      <a:endParaRPr lang="en-US" dirty="0"/>
                    </a:p>
                  </a:txBody>
                  <a:tcPr/>
                </a:tc>
                <a:tc>
                  <a:txBody>
                    <a:bodyPr/>
                    <a:lstStyle/>
                    <a:p>
                      <a:pPr algn="ctr"/>
                      <a:r>
                        <a:rPr lang="en-US" dirty="0" smtClean="0"/>
                        <a:t>-0.035***</a:t>
                      </a:r>
                      <a:endParaRPr lang="en-US" dirty="0"/>
                    </a:p>
                  </a:txBody>
                  <a:tcPr/>
                </a:tc>
                <a:tc>
                  <a:txBody>
                    <a:bodyPr/>
                    <a:lstStyle/>
                    <a:p>
                      <a:pPr algn="ctr"/>
                      <a:r>
                        <a:rPr lang="en-US" dirty="0" smtClean="0"/>
                        <a:t>-0.014***</a:t>
                      </a:r>
                      <a:endParaRPr lang="en-US" dirty="0"/>
                    </a:p>
                  </a:txBody>
                  <a:tcPr/>
                </a:tc>
                <a:tc>
                  <a:txBody>
                    <a:bodyPr/>
                    <a:lstStyle/>
                    <a:p>
                      <a:pPr algn="ctr"/>
                      <a:r>
                        <a:rPr lang="en-US" dirty="0" smtClean="0"/>
                        <a:t>-0.01***</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a:t>
                      </a:r>
                      <a:r>
                        <a:rPr lang="nb-NO" sz="1800" baseline="30000" dirty="0" smtClean="0">
                          <a:sym typeface="Symbol" pitchFamily="18" charset="2"/>
                        </a:rPr>
                        <a:t>2</a:t>
                      </a:r>
                      <a:r>
                        <a:rPr lang="en-US" dirty="0" smtClean="0"/>
                        <a:t> x Female</a:t>
                      </a:r>
                      <a:endParaRPr lang="en-US" dirty="0"/>
                    </a:p>
                  </a:txBody>
                  <a:tcPr/>
                </a:tc>
                <a:tc>
                  <a:txBody>
                    <a:bodyPr/>
                    <a:lstStyle/>
                    <a:p>
                      <a:pPr algn="ctr"/>
                      <a:r>
                        <a:rPr lang="en-US" dirty="0" smtClean="0"/>
                        <a:t>0.0032***</a:t>
                      </a:r>
                      <a:endParaRPr lang="en-US" dirty="0"/>
                    </a:p>
                  </a:txBody>
                  <a:tcPr/>
                </a:tc>
                <a:tc>
                  <a:txBody>
                    <a:bodyPr/>
                    <a:lstStyle/>
                    <a:p>
                      <a:pPr algn="ctr"/>
                      <a:r>
                        <a:rPr lang="en-US" dirty="0" smtClean="0"/>
                        <a:t>0.0005***</a:t>
                      </a:r>
                      <a:endParaRPr lang="en-US" dirty="0"/>
                    </a:p>
                  </a:txBody>
                  <a:tcPr/>
                </a:tc>
                <a:tc>
                  <a:txBody>
                    <a:bodyPr/>
                    <a:lstStyle/>
                    <a:p>
                      <a:pPr algn="ctr"/>
                      <a:r>
                        <a:rPr lang="en-US" dirty="0" smtClean="0"/>
                        <a:t>0.0004***</a:t>
                      </a:r>
                      <a:endParaRPr lang="en-US" dirty="0"/>
                    </a:p>
                  </a:txBody>
                  <a:tcPr/>
                </a:tc>
              </a:tr>
              <a:tr h="370840">
                <a:tc>
                  <a:txBody>
                    <a:bodyPr/>
                    <a:lstStyle/>
                    <a:p>
                      <a:r>
                        <a:rPr lang="en-US" dirty="0" smtClean="0"/>
                        <a:t>Public experience</a:t>
                      </a:r>
                      <a:endParaRPr lang="en-US" dirty="0"/>
                    </a:p>
                  </a:txBody>
                  <a:tcPr/>
                </a:tc>
                <a:tc>
                  <a:txBody>
                    <a:bodyPr/>
                    <a:lstStyle/>
                    <a:p>
                      <a:pPr algn="ctr"/>
                      <a:r>
                        <a:rPr lang="en-US" dirty="0" smtClean="0"/>
                        <a:t>0.061***</a:t>
                      </a:r>
                      <a:endParaRPr lang="en-US" dirty="0"/>
                    </a:p>
                  </a:txBody>
                  <a:tcPr/>
                </a:tc>
                <a:tc>
                  <a:txBody>
                    <a:bodyPr/>
                    <a:lstStyle/>
                    <a:p>
                      <a:pPr algn="ctr"/>
                      <a:r>
                        <a:rPr lang="en-US" dirty="0" smtClean="0"/>
                        <a:t>0.008***</a:t>
                      </a:r>
                      <a:endParaRPr lang="en-US" dirty="0"/>
                    </a:p>
                  </a:txBody>
                  <a:tcPr/>
                </a:tc>
                <a:tc>
                  <a:txBody>
                    <a:bodyPr/>
                    <a:lstStyle/>
                    <a:p>
                      <a:pPr algn="ctr"/>
                      <a:r>
                        <a:rPr lang="en-US" dirty="0" smtClean="0"/>
                        <a:t>-0.005***</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experience)</a:t>
                      </a:r>
                      <a:r>
                        <a:rPr lang="nb-NO" sz="1800" baseline="30000" dirty="0" smtClean="0">
                          <a:sym typeface="Symbol" pitchFamily="18" charset="2"/>
                        </a:rPr>
                        <a:t>2</a:t>
                      </a:r>
                    </a:p>
                  </a:txBody>
                  <a:tcPr/>
                </a:tc>
                <a:tc>
                  <a:txBody>
                    <a:bodyPr/>
                    <a:lstStyle/>
                    <a:p>
                      <a:pPr algn="ctr"/>
                      <a:r>
                        <a:rPr lang="en-US" dirty="0" smtClean="0"/>
                        <a:t>-0.003***</a:t>
                      </a:r>
                      <a:endParaRPr lang="en-US" dirty="0"/>
                    </a:p>
                  </a:txBody>
                  <a:tcPr/>
                </a:tc>
                <a:tc>
                  <a:txBody>
                    <a:bodyPr/>
                    <a:lstStyle/>
                    <a:p>
                      <a:pPr algn="ctr"/>
                      <a:r>
                        <a:rPr lang="en-US" dirty="0" smtClean="0"/>
                        <a:t>0.0008***</a:t>
                      </a:r>
                      <a:endParaRPr lang="en-US" dirty="0"/>
                    </a:p>
                  </a:txBody>
                  <a:tcPr/>
                </a:tc>
                <a:tc>
                  <a:txBody>
                    <a:bodyPr/>
                    <a:lstStyle/>
                    <a:p>
                      <a:pPr algn="ctr"/>
                      <a:r>
                        <a:rPr lang="en-US" dirty="0" smtClean="0"/>
                        <a:t>0.0009***</a:t>
                      </a:r>
                      <a:endParaRPr lang="en-US" dirty="0"/>
                    </a:p>
                  </a:txBody>
                  <a:tcPr/>
                </a:tc>
              </a:tr>
              <a:tr h="370840">
                <a:tc>
                  <a:txBody>
                    <a:bodyPr/>
                    <a:lstStyle/>
                    <a:p>
                      <a:r>
                        <a:rPr lang="en-US" dirty="0" smtClean="0"/>
                        <a:t>Public exp. x Female</a:t>
                      </a:r>
                      <a:endParaRPr lang="en-US" dirty="0"/>
                    </a:p>
                  </a:txBody>
                  <a:tcPr/>
                </a:tc>
                <a:tc>
                  <a:txBody>
                    <a:bodyPr/>
                    <a:lstStyle/>
                    <a:p>
                      <a:pPr algn="ctr"/>
                      <a:r>
                        <a:rPr lang="en-US" dirty="0" smtClean="0"/>
                        <a:t>-0.026***</a:t>
                      </a:r>
                      <a:endParaRPr lang="en-US" dirty="0"/>
                    </a:p>
                  </a:txBody>
                  <a:tcPr/>
                </a:tc>
                <a:tc>
                  <a:txBody>
                    <a:bodyPr/>
                    <a:lstStyle/>
                    <a:p>
                      <a:pPr algn="ctr"/>
                      <a:r>
                        <a:rPr lang="en-US" dirty="0" smtClean="0"/>
                        <a:t>0.004**</a:t>
                      </a:r>
                      <a:endParaRPr lang="en-US" dirty="0"/>
                    </a:p>
                  </a:txBody>
                  <a:tcPr/>
                </a:tc>
                <a:tc>
                  <a:txBody>
                    <a:bodyPr/>
                    <a:lstStyle/>
                    <a:p>
                      <a:pPr algn="ctr"/>
                      <a:r>
                        <a:rPr lang="en-US" dirty="0" smtClean="0"/>
                        <a:t>0.006***</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a:t>
                      </a:r>
                      <a:r>
                        <a:rPr lang="nb-NO" sz="1800" baseline="30000" dirty="0" smtClean="0">
                          <a:sym typeface="Symbol" pitchFamily="18" charset="2"/>
                        </a:rPr>
                        <a:t>2</a:t>
                      </a:r>
                      <a:r>
                        <a:rPr lang="en-US" dirty="0" smtClean="0"/>
                        <a:t> x Female</a:t>
                      </a:r>
                      <a:endParaRPr lang="en-US" dirty="0"/>
                    </a:p>
                  </a:txBody>
                  <a:tcPr/>
                </a:tc>
                <a:tc>
                  <a:txBody>
                    <a:bodyPr/>
                    <a:lstStyle/>
                    <a:p>
                      <a:pPr algn="ctr"/>
                      <a:r>
                        <a:rPr lang="en-US" dirty="0" smtClean="0"/>
                        <a:t>0.0017**</a:t>
                      </a:r>
                      <a:endParaRPr lang="en-US" dirty="0"/>
                    </a:p>
                  </a:txBody>
                  <a:tcPr/>
                </a:tc>
                <a:tc>
                  <a:txBody>
                    <a:bodyPr/>
                    <a:lstStyle/>
                    <a:p>
                      <a:pPr algn="ctr"/>
                      <a:r>
                        <a:rPr lang="en-US" dirty="0" smtClean="0"/>
                        <a:t>-0.0009***</a:t>
                      </a:r>
                      <a:endParaRPr lang="en-US" dirty="0"/>
                    </a:p>
                  </a:txBody>
                  <a:tcPr/>
                </a:tc>
                <a:tc>
                  <a:txBody>
                    <a:bodyPr/>
                    <a:lstStyle/>
                    <a:p>
                      <a:pPr algn="ctr"/>
                      <a:r>
                        <a:rPr lang="en-US" dirty="0" smtClean="0"/>
                        <a:t>-0.0005***</a:t>
                      </a:r>
                      <a:endParaRPr lang="en-US" dirty="0"/>
                    </a:p>
                  </a:txBody>
                  <a:tcPr/>
                </a:tc>
              </a:tr>
              <a:tr h="370840">
                <a:tc>
                  <a:txBody>
                    <a:bodyPr/>
                    <a:lstStyle/>
                    <a:p>
                      <a:r>
                        <a:rPr lang="en-US" dirty="0" smtClean="0"/>
                        <a:t>Public exp.</a:t>
                      </a:r>
                      <a:r>
                        <a:rPr lang="en-US" baseline="0" dirty="0" smtClean="0"/>
                        <a:t> x Shifter</a:t>
                      </a:r>
                      <a:endParaRPr lang="en-US" dirty="0"/>
                    </a:p>
                  </a:txBody>
                  <a:tcPr/>
                </a:tc>
                <a:tc>
                  <a:txBody>
                    <a:bodyPr/>
                    <a:lstStyle/>
                    <a:p>
                      <a:pPr algn="ctr"/>
                      <a:r>
                        <a:rPr lang="en-US" dirty="0" smtClean="0"/>
                        <a:t>-0.036***</a:t>
                      </a:r>
                      <a:endParaRPr lang="en-US" dirty="0"/>
                    </a:p>
                  </a:txBody>
                  <a:tcPr/>
                </a:tc>
                <a:tc>
                  <a:txBody>
                    <a:bodyPr/>
                    <a:lstStyle/>
                    <a:p>
                      <a:pPr algn="ctr"/>
                      <a:r>
                        <a:rPr lang="en-US" dirty="0" smtClean="0"/>
                        <a:t>0.007***</a:t>
                      </a:r>
                      <a:endParaRPr lang="en-US" dirty="0"/>
                    </a:p>
                  </a:txBody>
                  <a:tcPr/>
                </a:tc>
                <a:tc>
                  <a:txBody>
                    <a:bodyPr/>
                    <a:lstStyle/>
                    <a:p>
                      <a:pPr algn="ctr"/>
                      <a:r>
                        <a:rPr lang="en-US" dirty="0" smtClean="0"/>
                        <a:t>0.015***</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a:t>
                      </a:r>
                      <a:r>
                        <a:rPr lang="nb-NO" sz="1800" baseline="30000" dirty="0" smtClean="0">
                          <a:sym typeface="Symbol" pitchFamily="18" charset="2"/>
                        </a:rPr>
                        <a:t>2 </a:t>
                      </a:r>
                      <a:r>
                        <a:rPr lang="en-US" dirty="0" smtClean="0"/>
                        <a:t>x Shifter </a:t>
                      </a:r>
                      <a:endParaRPr lang="nb-NO" sz="1800" baseline="30000" dirty="0" smtClean="0">
                        <a:sym typeface="Symbol" pitchFamily="18" charset="2"/>
                      </a:endParaRPr>
                    </a:p>
                  </a:txBody>
                  <a:tcPr/>
                </a:tc>
                <a:tc>
                  <a:txBody>
                    <a:bodyPr/>
                    <a:lstStyle/>
                    <a:p>
                      <a:pPr algn="ctr"/>
                      <a:r>
                        <a:rPr lang="en-US" dirty="0" smtClean="0"/>
                        <a:t>0.0034***</a:t>
                      </a:r>
                      <a:endParaRPr lang="en-US" dirty="0"/>
                    </a:p>
                  </a:txBody>
                  <a:tcPr/>
                </a:tc>
                <a:tc>
                  <a:txBody>
                    <a:bodyPr/>
                    <a:lstStyle/>
                    <a:p>
                      <a:pPr algn="ctr"/>
                      <a:r>
                        <a:rPr lang="en-US" dirty="0" smtClean="0"/>
                        <a:t>-0.0005**</a:t>
                      </a:r>
                      <a:endParaRPr lang="en-US" dirty="0"/>
                    </a:p>
                  </a:txBody>
                  <a:tcPr/>
                </a:tc>
                <a:tc>
                  <a:txBody>
                    <a:bodyPr/>
                    <a:lstStyle/>
                    <a:p>
                      <a:pPr algn="ctr"/>
                      <a:r>
                        <a:rPr lang="en-US" dirty="0" smtClean="0"/>
                        <a:t>-0.0009***</a:t>
                      </a:r>
                      <a:endParaRPr lang="en-US" dirty="0"/>
                    </a:p>
                  </a:txBody>
                  <a:tcPr/>
                </a:tc>
              </a:tr>
              <a:tr h="370840">
                <a:tc>
                  <a:txBody>
                    <a:bodyPr/>
                    <a:lstStyle/>
                    <a:p>
                      <a:r>
                        <a:rPr lang="en-US" dirty="0" smtClean="0"/>
                        <a:t>Public exp. x Female x Shifter</a:t>
                      </a:r>
                      <a:endParaRPr lang="en-US" dirty="0"/>
                    </a:p>
                  </a:txBody>
                  <a:tcPr/>
                </a:tc>
                <a:tc>
                  <a:txBody>
                    <a:bodyPr/>
                    <a:lstStyle/>
                    <a:p>
                      <a:pPr algn="ctr"/>
                      <a:r>
                        <a:rPr lang="en-US" dirty="0" smtClean="0"/>
                        <a:t>0.025***</a:t>
                      </a:r>
                      <a:endParaRPr lang="en-US" dirty="0"/>
                    </a:p>
                  </a:txBody>
                  <a:tcPr/>
                </a:tc>
                <a:tc>
                  <a:txBody>
                    <a:bodyPr/>
                    <a:lstStyle/>
                    <a:p>
                      <a:pPr algn="ctr"/>
                      <a:r>
                        <a:rPr lang="en-US" dirty="0" smtClean="0"/>
                        <a:t>-0.016***</a:t>
                      </a:r>
                      <a:endParaRPr lang="en-US" dirty="0"/>
                    </a:p>
                  </a:txBody>
                  <a:tcPr/>
                </a:tc>
                <a:tc>
                  <a:txBody>
                    <a:bodyPr/>
                    <a:lstStyle/>
                    <a:p>
                      <a:pPr algn="ctr"/>
                      <a:r>
                        <a:rPr lang="en-US" dirty="0" smtClean="0"/>
                        <a:t>-0.007*</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700" dirty="0" smtClean="0"/>
                        <a:t>(Public exp.)</a:t>
                      </a:r>
                      <a:r>
                        <a:rPr lang="nb-NO" sz="1700" baseline="30000" dirty="0" smtClean="0">
                          <a:sym typeface="Symbol" pitchFamily="18" charset="2"/>
                        </a:rPr>
                        <a:t>2</a:t>
                      </a:r>
                      <a:r>
                        <a:rPr lang="en-US" sz="1700" dirty="0" smtClean="0"/>
                        <a:t> x Female x Shifter</a:t>
                      </a:r>
                      <a:endParaRPr lang="en-US" sz="1700" dirty="0"/>
                    </a:p>
                  </a:txBody>
                  <a:tcPr/>
                </a:tc>
                <a:tc>
                  <a:txBody>
                    <a:bodyPr/>
                    <a:lstStyle/>
                    <a:p>
                      <a:pPr algn="ctr"/>
                      <a:r>
                        <a:rPr lang="en-US" dirty="0" smtClean="0"/>
                        <a:t>-0.0038*</a:t>
                      </a:r>
                      <a:endParaRPr lang="en-US" dirty="0"/>
                    </a:p>
                  </a:txBody>
                  <a:tcPr/>
                </a:tc>
                <a:tc>
                  <a:txBody>
                    <a:bodyPr/>
                    <a:lstStyle/>
                    <a:p>
                      <a:pPr algn="ctr"/>
                      <a:r>
                        <a:rPr lang="en-US" dirty="0" smtClean="0"/>
                        <a:t>0.0018***</a:t>
                      </a:r>
                      <a:endParaRPr lang="en-US" dirty="0"/>
                    </a:p>
                  </a:txBody>
                  <a:tcPr/>
                </a:tc>
                <a:tc>
                  <a:txBody>
                    <a:bodyPr/>
                    <a:lstStyle/>
                    <a:p>
                      <a:pPr algn="ctr"/>
                      <a:r>
                        <a:rPr lang="en-US" dirty="0" smtClean="0"/>
                        <a:t>0.0004</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1,128,735</a:t>
                      </a:r>
                      <a:endParaRPr lang="en-US" dirty="0"/>
                    </a:p>
                  </a:txBody>
                  <a:tcPr/>
                </a:tc>
                <a:tc>
                  <a:txBody>
                    <a:bodyPr/>
                    <a:lstStyle/>
                    <a:p>
                      <a:pPr algn="ctr"/>
                      <a:r>
                        <a:rPr lang="en-US" dirty="0" smtClean="0"/>
                        <a:t>1,124,348</a:t>
                      </a:r>
                      <a:endParaRPr lang="en-US" dirty="0"/>
                    </a:p>
                  </a:txBody>
                  <a:tcPr/>
                </a:tc>
                <a:tc>
                  <a:txBody>
                    <a:bodyPr/>
                    <a:lstStyle/>
                    <a:p>
                      <a:pPr algn="ctr"/>
                      <a:r>
                        <a:rPr lang="en-US" dirty="0" smtClean="0"/>
                        <a:t>488,206</a:t>
                      </a:r>
                      <a:endParaRPr lang="en-US" dirty="0"/>
                    </a:p>
                  </a:txBody>
                  <a:tcPr/>
                </a:tc>
              </a:tr>
            </a:tbl>
          </a:graphicData>
        </a:graphic>
      </p:graphicFrame>
      <p:sp>
        <p:nvSpPr>
          <p:cNvPr id="5" name="TekstSylinder 4"/>
          <p:cNvSpPr txBox="1"/>
          <p:nvPr/>
        </p:nvSpPr>
        <p:spPr>
          <a:xfrm>
            <a:off x="339627" y="6400800"/>
            <a:ext cx="8347170" cy="307777"/>
          </a:xfrm>
          <a:prstGeom prst="rect">
            <a:avLst/>
          </a:prstGeom>
          <a:noFill/>
        </p:spPr>
        <p:txBody>
          <a:bodyPr wrap="square" rtlCol="0">
            <a:spAutoFit/>
          </a:bodyPr>
          <a:lstStyle/>
          <a:p>
            <a:r>
              <a:rPr lang="en-US" sz="1400" b="1" dirty="0" smtClean="0"/>
              <a:t>All regressions include worker characteristics, as well as regional, year, industry, and occupation fixed effects</a:t>
            </a:r>
            <a:endParaRPr lang="en-US" sz="1400" b="1" dirty="0"/>
          </a:p>
        </p:txBody>
      </p:sp>
    </p:spTree>
    <p:extLst>
      <p:ext uri="{BB962C8B-B14F-4D97-AF65-F5344CB8AC3E}">
        <p14:creationId xmlns:p14="http://schemas.microsoft.com/office/powerpoint/2010/main" val="38778120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Geography of shifters (Table 6)</a:t>
            </a:r>
            <a:endParaRPr lang="en-US" dirty="0"/>
          </a:p>
        </p:txBody>
      </p:sp>
      <p:sp>
        <p:nvSpPr>
          <p:cNvPr id="3" name="Plassholder for innhold 2"/>
          <p:cNvSpPr>
            <a:spLocks noGrp="1"/>
          </p:cNvSpPr>
          <p:nvPr>
            <p:ph idx="1"/>
          </p:nvPr>
        </p:nvSpPr>
        <p:spPr/>
        <p:txBody>
          <a:bodyPr>
            <a:normAutofit/>
          </a:bodyPr>
          <a:lstStyle/>
          <a:p>
            <a:r>
              <a:rPr lang="en-US" dirty="0" smtClean="0"/>
              <a:t>First year return to private experience in Oslo 2 %-point above experience in rest of country</a:t>
            </a:r>
          </a:p>
          <a:p>
            <a:r>
              <a:rPr lang="en-US" dirty="0" smtClean="0"/>
              <a:t>Public sector return to public experience about the same in cities and rest of country</a:t>
            </a:r>
          </a:p>
          <a:p>
            <a:r>
              <a:rPr lang="en-US" dirty="0" smtClean="0"/>
              <a:t>High educated shifters with experience from Oslo gain more</a:t>
            </a:r>
          </a:p>
        </p:txBody>
      </p:sp>
    </p:spTree>
    <p:extLst>
      <p:ext uri="{BB962C8B-B14F-4D97-AF65-F5344CB8AC3E}">
        <p14:creationId xmlns:p14="http://schemas.microsoft.com/office/powerpoint/2010/main" val="5118501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197" y="170135"/>
            <a:ext cx="8434254" cy="570093"/>
          </a:xfrm>
        </p:spPr>
        <p:txBody>
          <a:bodyPr>
            <a:normAutofit fontScale="90000"/>
          </a:bodyPr>
          <a:lstStyle/>
          <a:p>
            <a:r>
              <a:rPr lang="en-US" sz="4000" dirty="0" smtClean="0"/>
              <a:t>Table 6 </a:t>
            </a:r>
            <a:r>
              <a:rPr lang="mr-IN" sz="4000" dirty="0" smtClean="0"/>
              <a:t>–</a:t>
            </a:r>
            <a:r>
              <a:rPr lang="en-US" sz="4000" dirty="0" smtClean="0"/>
              <a:t> Experience and geography </a:t>
            </a:r>
            <a:r>
              <a:rPr lang="en-US" sz="2200" dirty="0" smtClean="0"/>
              <a:t>(women only)</a:t>
            </a:r>
            <a:endParaRPr lang="en-US" sz="22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1248498467"/>
              </p:ext>
            </p:extLst>
          </p:nvPr>
        </p:nvGraphicFramePr>
        <p:xfrm>
          <a:off x="457197" y="790620"/>
          <a:ext cx="8229600" cy="5461000"/>
        </p:xfrm>
        <a:graphic>
          <a:graphicData uri="http://schemas.openxmlformats.org/drawingml/2006/table">
            <a:tbl>
              <a:tblPr firstRow="1" bandRow="1">
                <a:tableStyleId>{69CF1AB2-1976-4502-BF36-3FF5EA218861}</a:tableStyleId>
              </a:tblPr>
              <a:tblGrid>
                <a:gridCol w="2947854"/>
                <a:gridCol w="1759132"/>
                <a:gridCol w="1767840"/>
                <a:gridCol w="1754774"/>
              </a:tblGrid>
              <a:tr h="370840">
                <a:tc>
                  <a:txBody>
                    <a:bodyPr/>
                    <a:lstStyle/>
                    <a:p>
                      <a:endParaRPr lang="en-US" dirty="0"/>
                    </a:p>
                  </a:txBody>
                  <a:tcPr/>
                </a:tc>
                <a:tc>
                  <a:txBody>
                    <a:bodyPr/>
                    <a:lstStyle/>
                    <a:p>
                      <a:pPr algn="ctr"/>
                      <a:r>
                        <a:rPr lang="en-US" dirty="0" smtClean="0"/>
                        <a:t>Log hourly</a:t>
                      </a:r>
                      <a:r>
                        <a:rPr lang="en-US" baseline="0" dirty="0" smtClean="0"/>
                        <a:t> wage</a:t>
                      </a:r>
                    </a:p>
                    <a:p>
                      <a:pPr algn="ctr"/>
                      <a:r>
                        <a:rPr lang="en-US" baseline="0" dirty="0" smtClean="0"/>
                        <a:t>Aggregate</a:t>
                      </a:r>
                      <a:endParaRPr lang="en-US" dirty="0"/>
                    </a:p>
                  </a:txBody>
                  <a:tcPr/>
                </a:tc>
                <a:tc>
                  <a:txBody>
                    <a:bodyPr/>
                    <a:lstStyle/>
                    <a:p>
                      <a:pPr algn="ctr"/>
                      <a:r>
                        <a:rPr lang="en-US" dirty="0" smtClean="0"/>
                        <a:t>Log hourly wage</a:t>
                      </a:r>
                    </a:p>
                    <a:p>
                      <a:pPr algn="ctr"/>
                      <a:r>
                        <a:rPr lang="en-US" dirty="0" smtClean="0"/>
                        <a:t>Low-educated</a:t>
                      </a:r>
                      <a:endParaRPr lang="en-US" dirty="0"/>
                    </a:p>
                  </a:txBody>
                  <a:tcPr/>
                </a:tc>
                <a:tc>
                  <a:txBody>
                    <a:bodyPr/>
                    <a:lstStyle/>
                    <a:p>
                      <a:pPr algn="ctr"/>
                      <a:r>
                        <a:rPr lang="en-US" dirty="0" smtClean="0"/>
                        <a:t>Log hourly wage</a:t>
                      </a:r>
                    </a:p>
                    <a:p>
                      <a:pPr algn="ctr"/>
                      <a:r>
                        <a:rPr lang="en-US" dirty="0" smtClean="0"/>
                        <a:t>High-educated</a:t>
                      </a:r>
                      <a:endParaRPr lang="en-US" dirty="0"/>
                    </a:p>
                  </a:txBody>
                  <a:tcPr/>
                </a:tc>
              </a:tr>
              <a:tr h="370840">
                <a:tc>
                  <a:txBody>
                    <a:bodyPr/>
                    <a:lstStyle/>
                    <a:p>
                      <a:r>
                        <a:rPr lang="en-US" dirty="0" smtClean="0"/>
                        <a:t>Private experience</a:t>
                      </a:r>
                      <a:endParaRPr lang="en-US" dirty="0"/>
                    </a:p>
                  </a:txBody>
                  <a:tcPr/>
                </a:tc>
                <a:tc>
                  <a:txBody>
                    <a:bodyPr/>
                    <a:lstStyle/>
                    <a:p>
                      <a:pPr algn="ctr"/>
                      <a:r>
                        <a:rPr lang="en-US" dirty="0" smtClean="0"/>
                        <a:t>0.009***</a:t>
                      </a:r>
                      <a:endParaRPr lang="en-US" dirty="0"/>
                    </a:p>
                  </a:txBody>
                  <a:tcPr/>
                </a:tc>
                <a:tc>
                  <a:txBody>
                    <a:bodyPr/>
                    <a:lstStyle/>
                    <a:p>
                      <a:pPr algn="ctr"/>
                      <a:r>
                        <a:rPr lang="en-US" dirty="0" smtClean="0"/>
                        <a:t>0.011***</a:t>
                      </a:r>
                      <a:endParaRPr lang="en-US" dirty="0"/>
                    </a:p>
                  </a:txBody>
                  <a:tcPr/>
                </a:tc>
                <a:tc>
                  <a:txBody>
                    <a:bodyPr/>
                    <a:lstStyle/>
                    <a:p>
                      <a:pPr algn="ctr"/>
                      <a:r>
                        <a:rPr lang="en-US" dirty="0" smtClean="0"/>
                        <a:t>0.002</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experience)</a:t>
                      </a:r>
                      <a:r>
                        <a:rPr lang="nb-NO" sz="1800" baseline="30000" dirty="0" smtClean="0">
                          <a:sym typeface="Symbol" pitchFamily="18" charset="2"/>
                        </a:rPr>
                        <a:t>2</a:t>
                      </a:r>
                    </a:p>
                  </a:txBody>
                  <a:tcPr/>
                </a:tc>
                <a:tc>
                  <a:txBody>
                    <a:bodyPr/>
                    <a:lstStyle/>
                    <a:p>
                      <a:pPr algn="ctr"/>
                      <a:r>
                        <a:rPr lang="en-US" dirty="0" smtClean="0"/>
                        <a:t>0.0000</a:t>
                      </a:r>
                      <a:endParaRPr lang="en-US" dirty="0"/>
                    </a:p>
                  </a:txBody>
                  <a:tcPr/>
                </a:tc>
                <a:tc>
                  <a:txBody>
                    <a:bodyPr/>
                    <a:lstStyle/>
                    <a:p>
                      <a:pPr algn="ctr"/>
                      <a:r>
                        <a:rPr lang="en-US" dirty="0" smtClean="0"/>
                        <a:t>-0.0001***</a:t>
                      </a:r>
                      <a:endParaRPr lang="en-US" dirty="0"/>
                    </a:p>
                  </a:txBody>
                  <a:tcPr/>
                </a:tc>
                <a:tc>
                  <a:txBody>
                    <a:bodyPr/>
                    <a:lstStyle/>
                    <a:p>
                      <a:pPr algn="ctr"/>
                      <a:r>
                        <a:rPr lang="en-US" dirty="0" smtClean="0"/>
                        <a:t>0.0007***</a:t>
                      </a:r>
                      <a:endParaRPr lang="en-US" dirty="0"/>
                    </a:p>
                  </a:txBody>
                  <a:tcPr/>
                </a:tc>
              </a:tr>
              <a:tr h="370840">
                <a:tc>
                  <a:txBody>
                    <a:bodyPr/>
                    <a:lstStyle/>
                    <a:p>
                      <a:r>
                        <a:rPr lang="en-US" dirty="0" smtClean="0"/>
                        <a:t>Private exp. in Oslo</a:t>
                      </a:r>
                      <a:endParaRPr lang="en-US" dirty="0"/>
                    </a:p>
                  </a:txBody>
                  <a:tcPr/>
                </a:tc>
                <a:tc>
                  <a:txBody>
                    <a:bodyPr/>
                    <a:lstStyle/>
                    <a:p>
                      <a:pPr algn="ctr"/>
                      <a:r>
                        <a:rPr lang="en-US" dirty="0" smtClean="0"/>
                        <a:t>0.02***</a:t>
                      </a:r>
                      <a:endParaRPr lang="en-US" dirty="0"/>
                    </a:p>
                  </a:txBody>
                  <a:tcPr/>
                </a:tc>
                <a:tc>
                  <a:txBody>
                    <a:bodyPr/>
                    <a:lstStyle/>
                    <a:p>
                      <a:pPr algn="ctr"/>
                      <a:r>
                        <a:rPr lang="en-US" dirty="0" smtClean="0"/>
                        <a:t>0.014***</a:t>
                      </a:r>
                      <a:endParaRPr lang="en-US" dirty="0"/>
                    </a:p>
                  </a:txBody>
                  <a:tcPr/>
                </a:tc>
                <a:tc>
                  <a:txBody>
                    <a:bodyPr/>
                    <a:lstStyle/>
                    <a:p>
                      <a:pPr algn="ctr"/>
                      <a:r>
                        <a:rPr lang="en-US" dirty="0" smtClean="0"/>
                        <a:t>0.021***</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(Private exp. in Oslo)</a:t>
                      </a:r>
                      <a:r>
                        <a:rPr lang="nb-NO" sz="1800" baseline="30000" dirty="0" smtClean="0">
                          <a:sym typeface="Symbol" pitchFamily="18" charset="2"/>
                        </a:rPr>
                        <a:t>2</a:t>
                      </a:r>
                      <a:r>
                        <a:rPr lang="en-US" dirty="0" smtClean="0"/>
                        <a:t> </a:t>
                      </a:r>
                      <a:endParaRPr lang="en-US" dirty="0"/>
                    </a:p>
                  </a:txBody>
                  <a:tcPr/>
                </a:tc>
                <a:tc>
                  <a:txBody>
                    <a:bodyPr/>
                    <a:lstStyle/>
                    <a:p>
                      <a:pPr algn="ctr"/>
                      <a:r>
                        <a:rPr lang="en-US" dirty="0" smtClean="0"/>
                        <a:t>-0.001***</a:t>
                      </a:r>
                      <a:endParaRPr lang="en-US" dirty="0"/>
                    </a:p>
                  </a:txBody>
                  <a:tcPr/>
                </a:tc>
                <a:tc>
                  <a:txBody>
                    <a:bodyPr/>
                    <a:lstStyle/>
                    <a:p>
                      <a:pPr algn="ctr"/>
                      <a:r>
                        <a:rPr lang="en-US" dirty="0" smtClean="0"/>
                        <a:t>-0.0008***</a:t>
                      </a:r>
                      <a:endParaRPr lang="en-US" dirty="0"/>
                    </a:p>
                  </a:txBody>
                  <a:tcPr/>
                </a:tc>
                <a:tc>
                  <a:txBody>
                    <a:bodyPr/>
                    <a:lstStyle/>
                    <a:p>
                      <a:pPr algn="ctr"/>
                      <a:r>
                        <a:rPr lang="en-US" dirty="0" smtClean="0"/>
                        <a:t>-0.0009***</a:t>
                      </a:r>
                      <a:endParaRPr lang="en-US" dirty="0"/>
                    </a:p>
                  </a:txBody>
                  <a:tcPr/>
                </a:tc>
              </a:tr>
              <a:tr h="370840">
                <a:tc>
                  <a:txBody>
                    <a:bodyPr/>
                    <a:lstStyle/>
                    <a:p>
                      <a:r>
                        <a:rPr lang="en-US" dirty="0" smtClean="0"/>
                        <a:t>Public experience</a:t>
                      </a:r>
                      <a:endParaRPr lang="en-US" dirty="0"/>
                    </a:p>
                  </a:txBody>
                  <a:tcPr/>
                </a:tc>
                <a:tc>
                  <a:txBody>
                    <a:bodyPr/>
                    <a:lstStyle/>
                    <a:p>
                      <a:pPr algn="ctr"/>
                      <a:r>
                        <a:rPr lang="en-US" dirty="0" smtClean="0"/>
                        <a:t>0.005***</a:t>
                      </a:r>
                      <a:endParaRPr lang="en-US" dirty="0"/>
                    </a:p>
                  </a:txBody>
                  <a:tcPr/>
                </a:tc>
                <a:tc>
                  <a:txBody>
                    <a:bodyPr/>
                    <a:lstStyle/>
                    <a:p>
                      <a:pPr algn="ctr"/>
                      <a:r>
                        <a:rPr lang="en-US" dirty="0" smtClean="0"/>
                        <a:t>0.007***</a:t>
                      </a:r>
                      <a:endParaRPr lang="en-US" dirty="0"/>
                    </a:p>
                  </a:txBody>
                  <a:tcPr/>
                </a:tc>
                <a:tc>
                  <a:txBody>
                    <a:bodyPr/>
                    <a:lstStyle/>
                    <a:p>
                      <a:pPr algn="ctr"/>
                      <a:r>
                        <a:rPr lang="en-US" dirty="0" smtClean="0"/>
                        <a:t>0.003*</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experience)</a:t>
                      </a:r>
                      <a:r>
                        <a:rPr lang="nb-NO" sz="1800" baseline="30000" dirty="0" smtClean="0">
                          <a:sym typeface="Symbol" pitchFamily="18" charset="2"/>
                        </a:rPr>
                        <a:t>2</a:t>
                      </a:r>
                    </a:p>
                  </a:txBody>
                  <a:tcPr/>
                </a:tc>
                <a:tc>
                  <a:txBody>
                    <a:bodyPr/>
                    <a:lstStyle/>
                    <a:p>
                      <a:pPr algn="ctr"/>
                      <a:r>
                        <a:rPr lang="en-US" dirty="0" smtClean="0"/>
                        <a:t>0.0001</a:t>
                      </a:r>
                      <a:endParaRPr lang="en-US" dirty="0"/>
                    </a:p>
                  </a:txBody>
                  <a:tcPr/>
                </a:tc>
                <a:tc>
                  <a:txBody>
                    <a:bodyPr/>
                    <a:lstStyle/>
                    <a:p>
                      <a:pPr algn="ctr"/>
                      <a:r>
                        <a:rPr lang="en-US" dirty="0" smtClean="0"/>
                        <a:t>-0.0001</a:t>
                      </a:r>
                      <a:endParaRPr lang="en-US" dirty="0"/>
                    </a:p>
                  </a:txBody>
                  <a:tcPr/>
                </a:tc>
                <a:tc>
                  <a:txBody>
                    <a:bodyPr/>
                    <a:lstStyle/>
                    <a:p>
                      <a:pPr algn="ctr"/>
                      <a:r>
                        <a:rPr lang="en-US" dirty="0" smtClean="0"/>
                        <a:t>0.0003**</a:t>
                      </a:r>
                      <a:endParaRPr lang="en-US" dirty="0"/>
                    </a:p>
                  </a:txBody>
                  <a:tcPr/>
                </a:tc>
              </a:tr>
              <a:tr h="370840">
                <a:tc>
                  <a:txBody>
                    <a:bodyPr/>
                    <a:lstStyle/>
                    <a:p>
                      <a:r>
                        <a:rPr lang="en-US" dirty="0" smtClean="0"/>
                        <a:t>Public exp. in Oslo</a:t>
                      </a:r>
                      <a:endParaRPr lang="en-US" dirty="0"/>
                    </a:p>
                  </a:txBody>
                  <a:tcPr/>
                </a:tc>
                <a:tc>
                  <a:txBody>
                    <a:bodyPr/>
                    <a:lstStyle/>
                    <a:p>
                      <a:pPr algn="ctr"/>
                      <a:r>
                        <a:rPr lang="en-US" dirty="0" smtClean="0"/>
                        <a:t>0.004**</a:t>
                      </a:r>
                      <a:endParaRPr lang="en-US" dirty="0"/>
                    </a:p>
                  </a:txBody>
                  <a:tcPr/>
                </a:tc>
                <a:tc>
                  <a:txBody>
                    <a:bodyPr/>
                    <a:lstStyle/>
                    <a:p>
                      <a:pPr algn="ctr"/>
                      <a:r>
                        <a:rPr lang="en-US" dirty="0" smtClean="0"/>
                        <a:t>0.008**</a:t>
                      </a:r>
                      <a:endParaRPr lang="en-US" dirty="0"/>
                    </a:p>
                  </a:txBody>
                  <a:tcPr/>
                </a:tc>
                <a:tc>
                  <a:txBody>
                    <a:bodyPr/>
                    <a:lstStyle/>
                    <a:p>
                      <a:pPr algn="ctr"/>
                      <a:r>
                        <a:rPr lang="en-US" dirty="0" smtClean="0"/>
                        <a:t>-0.002</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 in Oslo)</a:t>
                      </a:r>
                      <a:r>
                        <a:rPr lang="nb-NO" sz="1800" baseline="30000" dirty="0" smtClean="0">
                          <a:sym typeface="Symbol" pitchFamily="18" charset="2"/>
                        </a:rPr>
                        <a:t>2</a:t>
                      </a:r>
                      <a:r>
                        <a:rPr lang="en-US" dirty="0" smtClean="0"/>
                        <a:t> </a:t>
                      </a:r>
                      <a:endParaRPr lang="en-US" dirty="0"/>
                    </a:p>
                  </a:txBody>
                  <a:tcPr/>
                </a:tc>
                <a:tc>
                  <a:txBody>
                    <a:bodyPr/>
                    <a:lstStyle/>
                    <a:p>
                      <a:pPr algn="ctr"/>
                      <a:r>
                        <a:rPr lang="en-US" dirty="0" smtClean="0"/>
                        <a:t>-0.0001</a:t>
                      </a:r>
                      <a:endParaRPr lang="en-US" dirty="0"/>
                    </a:p>
                  </a:txBody>
                  <a:tcPr/>
                </a:tc>
                <a:tc>
                  <a:txBody>
                    <a:bodyPr/>
                    <a:lstStyle/>
                    <a:p>
                      <a:pPr algn="ctr"/>
                      <a:r>
                        <a:rPr lang="en-US" dirty="0" smtClean="0"/>
                        <a:t>-0.0008***</a:t>
                      </a:r>
                      <a:endParaRPr lang="en-US" dirty="0"/>
                    </a:p>
                  </a:txBody>
                  <a:tcPr/>
                </a:tc>
                <a:tc>
                  <a:txBody>
                    <a:bodyPr/>
                    <a:lstStyle/>
                    <a:p>
                      <a:pPr algn="ctr"/>
                      <a:r>
                        <a:rPr lang="en-US" dirty="0" smtClean="0"/>
                        <a:t>0.0007***</a:t>
                      </a:r>
                      <a:endParaRPr lang="en-US" dirty="0"/>
                    </a:p>
                  </a:txBody>
                  <a:tcPr/>
                </a:tc>
              </a:tr>
              <a:tr h="370840">
                <a:tc>
                  <a:txBody>
                    <a:bodyPr/>
                    <a:lstStyle/>
                    <a:p>
                      <a:r>
                        <a:rPr lang="en-US" dirty="0" smtClean="0"/>
                        <a:t>Public exp.</a:t>
                      </a:r>
                      <a:r>
                        <a:rPr lang="en-US" baseline="0" dirty="0" smtClean="0"/>
                        <a:t> x Shifter</a:t>
                      </a:r>
                      <a:endParaRPr lang="en-US" dirty="0"/>
                    </a:p>
                  </a:txBody>
                  <a:tcPr/>
                </a:tc>
                <a:tc>
                  <a:txBody>
                    <a:bodyPr/>
                    <a:lstStyle/>
                    <a:p>
                      <a:pPr algn="ctr"/>
                      <a:r>
                        <a:rPr lang="en-US" dirty="0" smtClean="0"/>
                        <a:t>0.002</a:t>
                      </a:r>
                      <a:endParaRPr lang="en-US" dirty="0"/>
                    </a:p>
                  </a:txBody>
                  <a:tcPr/>
                </a:tc>
                <a:tc>
                  <a:txBody>
                    <a:bodyPr/>
                    <a:lstStyle/>
                    <a:p>
                      <a:pPr algn="ctr"/>
                      <a:r>
                        <a:rPr lang="en-US" dirty="0" smtClean="0"/>
                        <a:t>-0.002</a:t>
                      </a:r>
                      <a:endParaRPr lang="en-US" dirty="0"/>
                    </a:p>
                  </a:txBody>
                  <a:tcPr/>
                </a:tc>
                <a:tc>
                  <a:txBody>
                    <a:bodyPr/>
                    <a:lstStyle/>
                    <a:p>
                      <a:pPr algn="ctr"/>
                      <a:r>
                        <a:rPr lang="en-US" dirty="0" smtClean="0"/>
                        <a:t>0.005</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(Public exp.)</a:t>
                      </a:r>
                      <a:r>
                        <a:rPr lang="nb-NO" sz="1800" baseline="30000" dirty="0" smtClean="0">
                          <a:sym typeface="Symbol" pitchFamily="18" charset="2"/>
                        </a:rPr>
                        <a:t>2 </a:t>
                      </a:r>
                      <a:r>
                        <a:rPr lang="en-US" dirty="0" smtClean="0"/>
                        <a:t>x Shifter </a:t>
                      </a:r>
                      <a:endParaRPr lang="nb-NO" sz="1800" baseline="30000" dirty="0" smtClean="0">
                        <a:sym typeface="Symbol" pitchFamily="18" charset="2"/>
                      </a:endParaRPr>
                    </a:p>
                  </a:txBody>
                  <a:tcPr/>
                </a:tc>
                <a:tc>
                  <a:txBody>
                    <a:bodyPr/>
                    <a:lstStyle/>
                    <a:p>
                      <a:pPr algn="ctr"/>
                      <a:r>
                        <a:rPr lang="en-US" dirty="0" smtClean="0"/>
                        <a:t>0.0003</a:t>
                      </a:r>
                      <a:endParaRPr lang="en-US" dirty="0"/>
                    </a:p>
                  </a:txBody>
                  <a:tcPr/>
                </a:tc>
                <a:tc>
                  <a:txBody>
                    <a:bodyPr/>
                    <a:lstStyle/>
                    <a:p>
                      <a:pPr algn="ctr"/>
                      <a:r>
                        <a:rPr lang="en-US" dirty="0" smtClean="0"/>
                        <a:t>0.0007</a:t>
                      </a:r>
                      <a:endParaRPr lang="en-US" dirty="0"/>
                    </a:p>
                  </a:txBody>
                  <a:tcPr/>
                </a:tc>
                <a:tc>
                  <a:txBody>
                    <a:bodyPr/>
                    <a:lstStyle/>
                    <a:p>
                      <a:pPr algn="ctr"/>
                      <a:r>
                        <a:rPr lang="en-US" dirty="0" smtClean="0"/>
                        <a:t>0.0002</a:t>
                      </a:r>
                      <a:endParaRPr lang="en-US" dirty="0"/>
                    </a:p>
                  </a:txBody>
                  <a:tcPr/>
                </a:tc>
              </a:tr>
              <a:tr h="370840">
                <a:tc>
                  <a:txBody>
                    <a:bodyPr/>
                    <a:lstStyle/>
                    <a:p>
                      <a:r>
                        <a:rPr lang="en-US" dirty="0" smtClean="0"/>
                        <a:t>Public exp. in Oslo x Shifter</a:t>
                      </a:r>
                      <a:endParaRPr lang="en-US" dirty="0"/>
                    </a:p>
                  </a:txBody>
                  <a:tcPr/>
                </a:tc>
                <a:tc>
                  <a:txBody>
                    <a:bodyPr/>
                    <a:lstStyle/>
                    <a:p>
                      <a:pPr algn="ctr"/>
                      <a:r>
                        <a:rPr lang="en-US" dirty="0" smtClean="0"/>
                        <a:t>0.01**</a:t>
                      </a:r>
                      <a:endParaRPr lang="en-US" dirty="0"/>
                    </a:p>
                  </a:txBody>
                  <a:tcPr/>
                </a:tc>
                <a:tc>
                  <a:txBody>
                    <a:bodyPr/>
                    <a:lstStyle/>
                    <a:p>
                      <a:pPr algn="ctr"/>
                      <a:r>
                        <a:rPr lang="en-US" dirty="0" smtClean="0"/>
                        <a:t>-0.009</a:t>
                      </a:r>
                      <a:endParaRPr lang="en-US" dirty="0"/>
                    </a:p>
                  </a:txBody>
                  <a:tcPr/>
                </a:tc>
                <a:tc>
                  <a:txBody>
                    <a:bodyPr/>
                    <a:lstStyle/>
                    <a:p>
                      <a:pPr algn="ctr"/>
                      <a:r>
                        <a:rPr lang="en-US" dirty="0" smtClean="0"/>
                        <a:t>0.017***</a:t>
                      </a:r>
                      <a:endParaRPr lang="en-US" dirty="0"/>
                    </a:p>
                  </a:txBody>
                  <a:tcPr/>
                </a:tc>
              </a:tr>
              <a:tr h="370840">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700" dirty="0" smtClean="0"/>
                        <a:t>(Public exp. in Oslo)</a:t>
                      </a:r>
                      <a:r>
                        <a:rPr lang="nb-NO" sz="1700" baseline="30000" dirty="0" smtClean="0">
                          <a:sym typeface="Symbol" pitchFamily="18" charset="2"/>
                        </a:rPr>
                        <a:t>2</a:t>
                      </a:r>
                      <a:r>
                        <a:rPr lang="en-US" sz="1700" dirty="0" smtClean="0"/>
                        <a:t> x Shifter</a:t>
                      </a:r>
                      <a:endParaRPr lang="en-US" sz="1700" dirty="0"/>
                    </a:p>
                  </a:txBody>
                  <a:tcPr/>
                </a:tc>
                <a:tc>
                  <a:txBody>
                    <a:bodyPr/>
                    <a:lstStyle/>
                    <a:p>
                      <a:pPr algn="ctr"/>
                      <a:r>
                        <a:rPr lang="en-US" dirty="0" smtClean="0"/>
                        <a:t>-0.0013**</a:t>
                      </a:r>
                      <a:endParaRPr lang="en-US" dirty="0"/>
                    </a:p>
                  </a:txBody>
                  <a:tcPr/>
                </a:tc>
                <a:tc>
                  <a:txBody>
                    <a:bodyPr/>
                    <a:lstStyle/>
                    <a:p>
                      <a:pPr algn="ctr"/>
                      <a:r>
                        <a:rPr lang="en-US" dirty="0" smtClean="0"/>
                        <a:t>0.0003</a:t>
                      </a:r>
                      <a:endParaRPr lang="en-US" dirty="0"/>
                    </a:p>
                  </a:txBody>
                  <a:tcPr/>
                </a:tc>
                <a:tc>
                  <a:txBody>
                    <a:bodyPr/>
                    <a:lstStyle/>
                    <a:p>
                      <a:pPr algn="ctr"/>
                      <a:r>
                        <a:rPr lang="en-US" dirty="0" smtClean="0"/>
                        <a:t>-0.0019**</a:t>
                      </a:r>
                      <a:endParaRPr lang="en-US" dirty="0"/>
                    </a:p>
                  </a:txBody>
                  <a:tcPr/>
                </a:tc>
              </a:tr>
              <a:tr h="370840">
                <a:tc>
                  <a:txBody>
                    <a:bodyPr/>
                    <a:lstStyle/>
                    <a:p>
                      <a:r>
                        <a:rPr lang="en-US" dirty="0" smtClean="0"/>
                        <a:t>Observations</a:t>
                      </a:r>
                      <a:endParaRPr lang="en-US" dirty="0"/>
                    </a:p>
                  </a:txBody>
                  <a:tcPr/>
                </a:tc>
                <a:tc>
                  <a:txBody>
                    <a:bodyPr/>
                    <a:lstStyle/>
                    <a:p>
                      <a:pPr algn="ctr"/>
                      <a:r>
                        <a:rPr lang="en-US" dirty="0" smtClean="0"/>
                        <a:t>845,296</a:t>
                      </a:r>
                      <a:endParaRPr lang="en-US" dirty="0"/>
                    </a:p>
                  </a:txBody>
                  <a:tcPr/>
                </a:tc>
                <a:tc>
                  <a:txBody>
                    <a:bodyPr/>
                    <a:lstStyle/>
                    <a:p>
                      <a:pPr algn="ctr"/>
                      <a:r>
                        <a:rPr lang="en-US" dirty="0" smtClean="0"/>
                        <a:t>498,035</a:t>
                      </a:r>
                      <a:endParaRPr lang="en-US" dirty="0"/>
                    </a:p>
                  </a:txBody>
                  <a:tcPr/>
                </a:tc>
                <a:tc>
                  <a:txBody>
                    <a:bodyPr/>
                    <a:lstStyle/>
                    <a:p>
                      <a:pPr algn="ctr"/>
                      <a:r>
                        <a:rPr lang="en-US" dirty="0" smtClean="0"/>
                        <a:t>347,261</a:t>
                      </a:r>
                      <a:endParaRPr lang="en-US" dirty="0"/>
                    </a:p>
                  </a:txBody>
                  <a:tcPr/>
                </a:tc>
              </a:tr>
            </a:tbl>
          </a:graphicData>
        </a:graphic>
      </p:graphicFrame>
      <p:sp>
        <p:nvSpPr>
          <p:cNvPr id="5" name="TekstSylinder 4"/>
          <p:cNvSpPr txBox="1"/>
          <p:nvPr/>
        </p:nvSpPr>
        <p:spPr>
          <a:xfrm>
            <a:off x="339627" y="6400800"/>
            <a:ext cx="8347170" cy="307777"/>
          </a:xfrm>
          <a:prstGeom prst="rect">
            <a:avLst/>
          </a:prstGeom>
          <a:noFill/>
        </p:spPr>
        <p:txBody>
          <a:bodyPr wrap="square" rtlCol="0">
            <a:spAutoFit/>
          </a:bodyPr>
          <a:lstStyle/>
          <a:p>
            <a:r>
              <a:rPr lang="en-US" sz="1400" b="1" dirty="0" smtClean="0"/>
              <a:t>All regressions include worker characteristics, as well as regional, year, industry, and occupation fixed effects</a:t>
            </a:r>
            <a:endParaRPr lang="en-US" sz="1400" b="1" dirty="0"/>
          </a:p>
        </p:txBody>
      </p:sp>
    </p:spTree>
    <p:extLst>
      <p:ext uri="{BB962C8B-B14F-4D97-AF65-F5344CB8AC3E}">
        <p14:creationId xmlns:p14="http://schemas.microsoft.com/office/powerpoint/2010/main" val="8499061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Summing up</a:t>
            </a:r>
            <a:endParaRPr lang="nb-NO" dirty="0"/>
          </a:p>
        </p:txBody>
      </p:sp>
      <p:sp>
        <p:nvSpPr>
          <p:cNvPr id="3" name="Plassholder for innhold 2"/>
          <p:cNvSpPr>
            <a:spLocks noGrp="1"/>
          </p:cNvSpPr>
          <p:nvPr>
            <p:ph idx="1"/>
          </p:nvPr>
        </p:nvSpPr>
        <p:spPr/>
        <p:txBody>
          <a:bodyPr>
            <a:normAutofit fontScale="92500" lnSpcReduction="20000"/>
          </a:bodyPr>
          <a:lstStyle/>
          <a:p>
            <a:r>
              <a:rPr lang="nb-NO" dirty="0" err="1" smtClean="0"/>
              <a:t>Comparing</a:t>
            </a:r>
            <a:r>
              <a:rPr lang="nb-NO" dirty="0" smtClean="0"/>
              <a:t> </a:t>
            </a:r>
            <a:r>
              <a:rPr lang="nb-NO" dirty="0" err="1" smtClean="0"/>
              <a:t>public</a:t>
            </a:r>
            <a:r>
              <a:rPr lang="nb-NO" dirty="0" smtClean="0"/>
              <a:t> and private, </a:t>
            </a:r>
            <a:r>
              <a:rPr lang="nb-NO" dirty="0" err="1" smtClean="0"/>
              <a:t>worker</a:t>
            </a:r>
            <a:r>
              <a:rPr lang="nb-NO" dirty="0" smtClean="0"/>
              <a:t> </a:t>
            </a:r>
            <a:r>
              <a:rPr lang="nb-NO" dirty="0" err="1" smtClean="0"/>
              <a:t>fixed</a:t>
            </a:r>
            <a:r>
              <a:rPr lang="nb-NO" dirty="0" smtClean="0"/>
              <a:t> </a:t>
            </a:r>
            <a:r>
              <a:rPr lang="nb-NO" dirty="0" err="1" smtClean="0"/>
              <a:t>effect</a:t>
            </a:r>
            <a:r>
              <a:rPr lang="nb-NO" dirty="0" smtClean="0"/>
              <a:t> </a:t>
            </a:r>
            <a:r>
              <a:rPr lang="nb-NO" dirty="0" err="1" smtClean="0"/>
              <a:t>model</a:t>
            </a:r>
            <a:r>
              <a:rPr lang="nb-NO" dirty="0" smtClean="0"/>
              <a:t>, </a:t>
            </a:r>
            <a:r>
              <a:rPr lang="nb-NO" dirty="0" err="1" smtClean="0"/>
              <a:t>public</a:t>
            </a:r>
            <a:r>
              <a:rPr lang="nb-NO" dirty="0" smtClean="0"/>
              <a:t> </a:t>
            </a:r>
            <a:r>
              <a:rPr lang="nb-NO" dirty="0" err="1" smtClean="0"/>
              <a:t>slightly</a:t>
            </a:r>
            <a:r>
              <a:rPr lang="nb-NO" dirty="0" smtClean="0"/>
              <a:t> </a:t>
            </a:r>
            <a:r>
              <a:rPr lang="nb-NO" dirty="0" err="1" smtClean="0"/>
              <a:t>lower</a:t>
            </a:r>
            <a:r>
              <a:rPr lang="nb-NO" dirty="0" smtClean="0"/>
              <a:t> </a:t>
            </a:r>
            <a:r>
              <a:rPr lang="nb-NO" dirty="0" err="1" smtClean="0"/>
              <a:t>return</a:t>
            </a:r>
            <a:r>
              <a:rPr lang="nb-NO" dirty="0" smtClean="0"/>
              <a:t> to </a:t>
            </a:r>
            <a:r>
              <a:rPr lang="nb-NO" dirty="0" err="1" smtClean="0"/>
              <a:t>experience</a:t>
            </a:r>
            <a:endParaRPr lang="nb-NO" dirty="0" smtClean="0"/>
          </a:p>
          <a:p>
            <a:r>
              <a:rPr lang="nb-NO" dirty="0" smtClean="0"/>
              <a:t>Positive </a:t>
            </a:r>
            <a:r>
              <a:rPr lang="nb-NO" dirty="0" err="1" smtClean="0"/>
              <a:t>sorting</a:t>
            </a:r>
            <a:r>
              <a:rPr lang="nb-NO" dirty="0" smtClean="0"/>
              <a:t> to </a:t>
            </a:r>
            <a:r>
              <a:rPr lang="nb-NO" dirty="0" err="1" smtClean="0"/>
              <a:t>public</a:t>
            </a:r>
            <a:r>
              <a:rPr lang="nb-NO" dirty="0" smtClean="0"/>
              <a:t> </a:t>
            </a:r>
            <a:r>
              <a:rPr lang="nb-NO" dirty="0" err="1" smtClean="0"/>
              <a:t>sector</a:t>
            </a:r>
            <a:r>
              <a:rPr lang="nb-NO" dirty="0" smtClean="0"/>
              <a:t>, </a:t>
            </a:r>
            <a:r>
              <a:rPr lang="nb-NO" dirty="0" err="1" smtClean="0"/>
              <a:t>much</a:t>
            </a:r>
            <a:r>
              <a:rPr lang="nb-NO" dirty="0" smtClean="0"/>
              <a:t> </a:t>
            </a:r>
            <a:r>
              <a:rPr lang="nb-NO" dirty="0" err="1" smtClean="0"/>
              <a:t>larger</a:t>
            </a:r>
            <a:r>
              <a:rPr lang="nb-NO" dirty="0" smtClean="0"/>
              <a:t> gap in </a:t>
            </a:r>
            <a:r>
              <a:rPr lang="nb-NO" dirty="0" err="1" smtClean="0"/>
              <a:t>return</a:t>
            </a:r>
            <a:r>
              <a:rPr lang="nb-NO" dirty="0" smtClean="0"/>
              <a:t> </a:t>
            </a:r>
            <a:r>
              <a:rPr lang="nb-NO" dirty="0" err="1" smtClean="0"/>
              <a:t>when</a:t>
            </a:r>
            <a:r>
              <a:rPr lang="nb-NO" dirty="0" smtClean="0"/>
              <a:t> </a:t>
            </a:r>
            <a:r>
              <a:rPr lang="nb-NO" dirty="0" err="1" smtClean="0"/>
              <a:t>excluding</a:t>
            </a:r>
            <a:r>
              <a:rPr lang="nb-NO" dirty="0" smtClean="0"/>
              <a:t> </a:t>
            </a:r>
            <a:r>
              <a:rPr lang="nb-NO" dirty="0" err="1" smtClean="0"/>
              <a:t>worker</a:t>
            </a:r>
            <a:r>
              <a:rPr lang="nb-NO" dirty="0" smtClean="0"/>
              <a:t> FE</a:t>
            </a:r>
          </a:p>
          <a:p>
            <a:pPr>
              <a:buFontTx/>
              <a:buChar char="•"/>
            </a:pPr>
            <a:r>
              <a:rPr lang="en-US" dirty="0"/>
              <a:t>Low educated men lose a lot  (2/3) and high educated men gain some </a:t>
            </a:r>
            <a:r>
              <a:rPr lang="en-US" dirty="0" smtClean="0"/>
              <a:t>return to experience from </a:t>
            </a:r>
            <a:r>
              <a:rPr lang="en-US" dirty="0"/>
              <a:t>shifting to private </a:t>
            </a:r>
            <a:r>
              <a:rPr lang="en-US" dirty="0" smtClean="0"/>
              <a:t>sector</a:t>
            </a:r>
          </a:p>
          <a:p>
            <a:pPr>
              <a:buFontTx/>
              <a:buChar char="•"/>
            </a:pPr>
            <a:r>
              <a:rPr lang="en-US" dirty="0" smtClean="0"/>
              <a:t>Young shifters lose a lot first year return</a:t>
            </a:r>
          </a:p>
          <a:p>
            <a:pPr>
              <a:buFontTx/>
              <a:buChar char="•"/>
            </a:pPr>
            <a:r>
              <a:rPr lang="en-US" dirty="0" smtClean="0"/>
              <a:t>High-educated shifters with experience from Oslo gain more</a:t>
            </a:r>
            <a:endParaRPr lang="en-US" dirty="0"/>
          </a:p>
          <a:p>
            <a:endParaRPr lang="nb-NO" dirty="0" smtClean="0"/>
          </a:p>
          <a:p>
            <a:endParaRPr lang="nb-NO" dirty="0" smtClean="0"/>
          </a:p>
          <a:p>
            <a:endParaRPr lang="nb-NO" dirty="0"/>
          </a:p>
        </p:txBody>
      </p:sp>
    </p:spTree>
    <p:extLst>
      <p:ext uri="{BB962C8B-B14F-4D97-AF65-F5344CB8AC3E}">
        <p14:creationId xmlns:p14="http://schemas.microsoft.com/office/powerpoint/2010/main" val="1211649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Future</a:t>
            </a:r>
            <a:r>
              <a:rPr lang="nb-NO" dirty="0" smtClean="0"/>
              <a:t> </a:t>
            </a:r>
            <a:r>
              <a:rPr lang="nb-NO" dirty="0" err="1" smtClean="0"/>
              <a:t>research</a:t>
            </a:r>
            <a:endParaRPr lang="nb-NO" dirty="0"/>
          </a:p>
        </p:txBody>
      </p:sp>
      <p:sp>
        <p:nvSpPr>
          <p:cNvPr id="3" name="Plassholder for innhold 2"/>
          <p:cNvSpPr>
            <a:spLocks noGrp="1"/>
          </p:cNvSpPr>
          <p:nvPr>
            <p:ph idx="1"/>
          </p:nvPr>
        </p:nvSpPr>
        <p:spPr/>
        <p:txBody>
          <a:bodyPr>
            <a:normAutofit/>
          </a:bodyPr>
          <a:lstStyle/>
          <a:p>
            <a:r>
              <a:rPr lang="nb-NO" dirty="0" smtClean="0"/>
              <a:t>Who </a:t>
            </a:r>
            <a:r>
              <a:rPr lang="nb-NO" dirty="0" err="1" smtClean="0"/>
              <a:t>are</a:t>
            </a:r>
            <a:r>
              <a:rPr lang="nb-NO" dirty="0" smtClean="0"/>
              <a:t> </a:t>
            </a:r>
            <a:r>
              <a:rPr lang="nb-NO" dirty="0" err="1" smtClean="0"/>
              <a:t>the</a:t>
            </a:r>
            <a:r>
              <a:rPr lang="nb-NO" dirty="0" smtClean="0"/>
              <a:t> </a:t>
            </a:r>
            <a:r>
              <a:rPr lang="nb-NO" dirty="0" err="1" smtClean="0"/>
              <a:t>shifters</a:t>
            </a:r>
            <a:r>
              <a:rPr lang="nb-NO" dirty="0" smtClean="0"/>
              <a:t> and </a:t>
            </a:r>
            <a:r>
              <a:rPr lang="nb-NO" dirty="0" err="1" smtClean="0"/>
              <a:t>why</a:t>
            </a:r>
            <a:r>
              <a:rPr lang="nb-NO" dirty="0" smtClean="0"/>
              <a:t> do </a:t>
            </a:r>
            <a:r>
              <a:rPr lang="nb-NO" dirty="0" err="1" smtClean="0"/>
              <a:t>they</a:t>
            </a:r>
            <a:r>
              <a:rPr lang="nb-NO" dirty="0" smtClean="0"/>
              <a:t> </a:t>
            </a:r>
            <a:r>
              <a:rPr lang="nb-NO" dirty="0" err="1" smtClean="0"/>
              <a:t>shift</a:t>
            </a:r>
            <a:r>
              <a:rPr lang="nb-NO" dirty="0" smtClean="0"/>
              <a:t>?</a:t>
            </a:r>
          </a:p>
          <a:p>
            <a:r>
              <a:rPr lang="nb-NO" dirty="0" err="1" smtClean="0"/>
              <a:t>A</a:t>
            </a:r>
            <a:r>
              <a:rPr lang="nb-NO" dirty="0" err="1" smtClean="0"/>
              <a:t>ssortative</a:t>
            </a:r>
            <a:r>
              <a:rPr lang="nb-NO" dirty="0" smtClean="0"/>
              <a:t> matching, </a:t>
            </a:r>
            <a:r>
              <a:rPr lang="nb-NO" dirty="0" err="1" smtClean="0"/>
              <a:t>how</a:t>
            </a:r>
            <a:r>
              <a:rPr lang="nb-NO" dirty="0" smtClean="0"/>
              <a:t> do </a:t>
            </a:r>
            <a:r>
              <a:rPr lang="nb-NO" dirty="0" err="1" smtClean="0"/>
              <a:t>workers</a:t>
            </a:r>
            <a:r>
              <a:rPr lang="nb-NO" dirty="0" smtClean="0"/>
              <a:t> and </a:t>
            </a:r>
            <a:r>
              <a:rPr lang="nb-NO" dirty="0" err="1" smtClean="0"/>
              <a:t>firms</a:t>
            </a:r>
            <a:r>
              <a:rPr lang="nb-NO" dirty="0" smtClean="0"/>
              <a:t> </a:t>
            </a:r>
            <a:r>
              <a:rPr lang="nb-NO" dirty="0" err="1" smtClean="0"/>
              <a:t>fit</a:t>
            </a:r>
            <a:endParaRPr lang="nb-NO" dirty="0" smtClean="0"/>
          </a:p>
          <a:p>
            <a:r>
              <a:rPr lang="nb-NO" dirty="0"/>
              <a:t>How do </a:t>
            </a:r>
            <a:r>
              <a:rPr lang="nb-NO" dirty="0" err="1"/>
              <a:t>local</a:t>
            </a:r>
            <a:r>
              <a:rPr lang="nb-NO" dirty="0"/>
              <a:t> </a:t>
            </a:r>
            <a:r>
              <a:rPr lang="nb-NO" dirty="0" err="1"/>
              <a:t>labor</a:t>
            </a:r>
            <a:r>
              <a:rPr lang="nb-NO" dirty="0"/>
              <a:t> </a:t>
            </a:r>
            <a:r>
              <a:rPr lang="nb-NO" dirty="0" err="1"/>
              <a:t>markets</a:t>
            </a:r>
            <a:r>
              <a:rPr lang="nb-NO" dirty="0"/>
              <a:t> </a:t>
            </a:r>
            <a:r>
              <a:rPr lang="nb-NO" dirty="0" err="1"/>
              <a:t>work</a:t>
            </a:r>
            <a:r>
              <a:rPr lang="nb-NO" dirty="0"/>
              <a:t> </a:t>
            </a:r>
            <a:r>
              <a:rPr lang="nb-NO" dirty="0" err="1"/>
              <a:t>where</a:t>
            </a:r>
            <a:r>
              <a:rPr lang="nb-NO" dirty="0"/>
              <a:t> </a:t>
            </a:r>
            <a:r>
              <a:rPr lang="nb-NO" dirty="0" err="1"/>
              <a:t>they</a:t>
            </a:r>
            <a:r>
              <a:rPr lang="nb-NO" dirty="0"/>
              <a:t> </a:t>
            </a:r>
            <a:r>
              <a:rPr lang="nb-NO" dirty="0" err="1" smtClean="0"/>
              <a:t>come</a:t>
            </a:r>
            <a:r>
              <a:rPr lang="nb-NO" dirty="0" smtClean="0"/>
              <a:t>?</a:t>
            </a:r>
          </a:p>
          <a:p>
            <a:r>
              <a:rPr lang="nb-NO"/>
              <a:t>M</a:t>
            </a:r>
            <a:r>
              <a:rPr lang="nb-NO" smtClean="0"/>
              <a:t>echanisms</a:t>
            </a:r>
            <a:r>
              <a:rPr lang="nb-NO" dirty="0" smtClean="0"/>
              <a:t> </a:t>
            </a:r>
            <a:r>
              <a:rPr lang="nb-NO" dirty="0" err="1" smtClean="0"/>
              <a:t>behind</a:t>
            </a:r>
            <a:r>
              <a:rPr lang="nb-NO" dirty="0" smtClean="0"/>
              <a:t> </a:t>
            </a:r>
            <a:r>
              <a:rPr lang="nb-NO" dirty="0" err="1" smtClean="0"/>
              <a:t>the</a:t>
            </a:r>
            <a:r>
              <a:rPr lang="nb-NO" dirty="0" smtClean="0"/>
              <a:t> </a:t>
            </a:r>
            <a:r>
              <a:rPr lang="nb-NO" dirty="0" err="1" smtClean="0"/>
              <a:t>market</a:t>
            </a:r>
            <a:r>
              <a:rPr lang="nb-NO" dirty="0" smtClean="0"/>
              <a:t> </a:t>
            </a:r>
            <a:r>
              <a:rPr lang="nb-NO" dirty="0" err="1" smtClean="0"/>
              <a:t>reward</a:t>
            </a:r>
            <a:r>
              <a:rPr lang="nb-NO" dirty="0" smtClean="0"/>
              <a:t> to </a:t>
            </a:r>
            <a:r>
              <a:rPr lang="nb-NO" dirty="0" err="1" smtClean="0"/>
              <a:t>public</a:t>
            </a:r>
            <a:r>
              <a:rPr lang="nb-NO" dirty="0" smtClean="0"/>
              <a:t> </a:t>
            </a:r>
            <a:r>
              <a:rPr lang="nb-NO" dirty="0" err="1" smtClean="0"/>
              <a:t>experience</a:t>
            </a:r>
            <a:r>
              <a:rPr lang="nb-NO" dirty="0" smtClean="0"/>
              <a:t>, in </a:t>
            </a:r>
            <a:r>
              <a:rPr lang="nb-NO" dirty="0" err="1" smtClean="0"/>
              <a:t>particular</a:t>
            </a:r>
            <a:r>
              <a:rPr lang="nb-NO" dirty="0" smtClean="0"/>
              <a:t> </a:t>
            </a:r>
            <a:r>
              <a:rPr lang="nb-NO" dirty="0" err="1" smtClean="0"/>
              <a:t>heterogeneity</a:t>
            </a:r>
            <a:r>
              <a:rPr lang="nb-NO" dirty="0" smtClean="0"/>
              <a:t> </a:t>
            </a:r>
            <a:r>
              <a:rPr lang="nb-NO" dirty="0" err="1" smtClean="0"/>
              <a:t>wrt</a:t>
            </a:r>
            <a:r>
              <a:rPr lang="nb-NO" dirty="0" smtClean="0"/>
              <a:t> </a:t>
            </a:r>
            <a:r>
              <a:rPr lang="nb-NO" dirty="0" err="1" smtClean="0"/>
              <a:t>education</a:t>
            </a:r>
            <a:r>
              <a:rPr lang="nb-NO" dirty="0" smtClean="0"/>
              <a:t> and </a:t>
            </a:r>
            <a:r>
              <a:rPr lang="nb-NO" dirty="0" err="1" smtClean="0"/>
              <a:t>gender</a:t>
            </a:r>
            <a:endParaRPr lang="nb-NO" dirty="0"/>
          </a:p>
        </p:txBody>
      </p:sp>
    </p:spTree>
    <p:extLst>
      <p:ext uri="{BB962C8B-B14F-4D97-AF65-F5344CB8AC3E}">
        <p14:creationId xmlns:p14="http://schemas.microsoft.com/office/powerpoint/2010/main" val="37100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Innovations</a:t>
            </a:r>
            <a:r>
              <a:rPr lang="nb-NO" dirty="0" smtClean="0"/>
              <a:t> in </a:t>
            </a:r>
            <a:r>
              <a:rPr lang="nb-NO" dirty="0" err="1" smtClean="0"/>
              <a:t>literature</a:t>
            </a:r>
            <a:endParaRPr lang="nb-NO" dirty="0"/>
          </a:p>
        </p:txBody>
      </p:sp>
      <p:sp>
        <p:nvSpPr>
          <p:cNvPr id="3" name="Plassholder for innhold 2"/>
          <p:cNvSpPr>
            <a:spLocks noGrp="1"/>
          </p:cNvSpPr>
          <p:nvPr>
            <p:ph idx="1"/>
          </p:nvPr>
        </p:nvSpPr>
        <p:spPr/>
        <p:txBody>
          <a:bodyPr/>
          <a:lstStyle/>
          <a:p>
            <a:r>
              <a:rPr lang="nb-NO" dirty="0" err="1" smtClean="0"/>
              <a:t>Glaeser</a:t>
            </a:r>
            <a:r>
              <a:rPr lang="nb-NO" dirty="0" smtClean="0"/>
              <a:t> and Mare (2001), </a:t>
            </a:r>
            <a:r>
              <a:rPr lang="nb-NO" dirty="0" err="1" smtClean="0"/>
              <a:t>individual</a:t>
            </a:r>
            <a:r>
              <a:rPr lang="nb-NO" dirty="0" smtClean="0"/>
              <a:t> panel data for </a:t>
            </a:r>
            <a:r>
              <a:rPr lang="nb-NO" dirty="0" err="1" smtClean="0"/>
              <a:t>the</a:t>
            </a:r>
            <a:r>
              <a:rPr lang="nb-NO" dirty="0" smtClean="0"/>
              <a:t> US and </a:t>
            </a:r>
            <a:r>
              <a:rPr lang="nb-NO" dirty="0" err="1" smtClean="0"/>
              <a:t>worker</a:t>
            </a:r>
            <a:r>
              <a:rPr lang="nb-NO" dirty="0" smtClean="0"/>
              <a:t> </a:t>
            </a:r>
            <a:r>
              <a:rPr lang="nb-NO" dirty="0" err="1" smtClean="0"/>
              <a:t>fixed</a:t>
            </a:r>
            <a:r>
              <a:rPr lang="nb-NO" dirty="0" smtClean="0"/>
              <a:t> </a:t>
            </a:r>
            <a:r>
              <a:rPr lang="nb-NO" dirty="0" err="1" smtClean="0"/>
              <a:t>effect</a:t>
            </a:r>
            <a:r>
              <a:rPr lang="nb-NO" dirty="0" smtClean="0"/>
              <a:t>, more </a:t>
            </a:r>
            <a:r>
              <a:rPr lang="nb-NO" dirty="0" err="1" smtClean="0"/>
              <a:t>recent</a:t>
            </a:r>
            <a:r>
              <a:rPr lang="nb-NO" dirty="0" smtClean="0"/>
              <a:t> </a:t>
            </a:r>
            <a:r>
              <a:rPr lang="nb-NO" dirty="0" err="1" smtClean="0"/>
              <a:t>Combes</a:t>
            </a:r>
            <a:r>
              <a:rPr lang="nb-NO" dirty="0" smtClean="0"/>
              <a:t> et al. (2008)</a:t>
            </a:r>
          </a:p>
          <a:p>
            <a:r>
              <a:rPr lang="nb-NO" dirty="0" err="1" smtClean="0"/>
              <a:t>Recent</a:t>
            </a:r>
            <a:r>
              <a:rPr lang="nb-NO" dirty="0" smtClean="0"/>
              <a:t> </a:t>
            </a:r>
            <a:r>
              <a:rPr lang="nb-NO" dirty="0" err="1" smtClean="0"/>
              <a:t>contributions</a:t>
            </a:r>
            <a:r>
              <a:rPr lang="nb-NO" dirty="0" smtClean="0"/>
              <a:t> </a:t>
            </a:r>
            <a:r>
              <a:rPr lang="nb-NO" dirty="0" err="1" smtClean="0"/>
              <a:t>on</a:t>
            </a:r>
            <a:r>
              <a:rPr lang="nb-NO" dirty="0" smtClean="0"/>
              <a:t> </a:t>
            </a:r>
            <a:r>
              <a:rPr lang="nb-NO" dirty="0" err="1" smtClean="0"/>
              <a:t>work</a:t>
            </a:r>
            <a:r>
              <a:rPr lang="nb-NO" dirty="0" smtClean="0"/>
              <a:t> </a:t>
            </a:r>
            <a:r>
              <a:rPr lang="nb-NO" dirty="0" err="1" smtClean="0"/>
              <a:t>experience</a:t>
            </a:r>
            <a:endParaRPr lang="nb-NO" dirty="0" smtClean="0"/>
          </a:p>
          <a:p>
            <a:r>
              <a:rPr lang="nb-NO" dirty="0" err="1" smtClean="0"/>
              <a:t>Structural</a:t>
            </a:r>
            <a:r>
              <a:rPr lang="nb-NO" dirty="0" smtClean="0"/>
              <a:t> </a:t>
            </a:r>
            <a:r>
              <a:rPr lang="nb-NO" dirty="0" err="1" smtClean="0"/>
              <a:t>models</a:t>
            </a:r>
            <a:r>
              <a:rPr lang="nb-NO" dirty="0" smtClean="0"/>
              <a:t>, </a:t>
            </a:r>
            <a:r>
              <a:rPr lang="nb-NO" dirty="0" err="1" smtClean="0"/>
              <a:t>Gould</a:t>
            </a:r>
            <a:r>
              <a:rPr lang="nb-NO" dirty="0" smtClean="0"/>
              <a:t> (2007), </a:t>
            </a:r>
            <a:r>
              <a:rPr lang="nb-NO" dirty="0" err="1" smtClean="0"/>
              <a:t>Baum-Snow</a:t>
            </a:r>
            <a:r>
              <a:rPr lang="nb-NO" dirty="0" smtClean="0"/>
              <a:t> and </a:t>
            </a:r>
            <a:r>
              <a:rPr lang="nb-NO" dirty="0" err="1" smtClean="0"/>
              <a:t>Pavan</a:t>
            </a:r>
            <a:r>
              <a:rPr lang="nb-NO" dirty="0" smtClean="0"/>
              <a:t> (2012)</a:t>
            </a:r>
          </a:p>
          <a:p>
            <a:r>
              <a:rPr lang="nb-NO" dirty="0" err="1" smtClean="0"/>
              <a:t>Dynamic</a:t>
            </a:r>
            <a:r>
              <a:rPr lang="nb-NO" dirty="0" smtClean="0"/>
              <a:t> </a:t>
            </a:r>
            <a:r>
              <a:rPr lang="nb-NO" dirty="0" err="1" smtClean="0"/>
              <a:t>effects</a:t>
            </a:r>
            <a:r>
              <a:rPr lang="nb-NO" dirty="0" smtClean="0"/>
              <a:t>, De la </a:t>
            </a:r>
            <a:r>
              <a:rPr lang="nb-NO" dirty="0" err="1" smtClean="0"/>
              <a:t>Roca</a:t>
            </a:r>
            <a:r>
              <a:rPr lang="nb-NO" dirty="0" smtClean="0"/>
              <a:t> and Puga (2017), </a:t>
            </a:r>
            <a:r>
              <a:rPr lang="nb-NO" dirty="0" err="1" smtClean="0"/>
              <a:t>Matano</a:t>
            </a:r>
            <a:r>
              <a:rPr lang="nb-NO" dirty="0" smtClean="0"/>
              <a:t> and </a:t>
            </a:r>
            <a:r>
              <a:rPr lang="nb-NO" dirty="0" err="1" smtClean="0"/>
              <a:t>Naticchioni</a:t>
            </a:r>
            <a:r>
              <a:rPr lang="nb-NO" dirty="0" smtClean="0"/>
              <a:t> (2016) </a:t>
            </a:r>
            <a:endParaRPr lang="nb-NO" dirty="0"/>
          </a:p>
        </p:txBody>
      </p:sp>
    </p:spTree>
    <p:extLst>
      <p:ext uri="{BB962C8B-B14F-4D97-AF65-F5344CB8AC3E}">
        <p14:creationId xmlns:p14="http://schemas.microsoft.com/office/powerpoint/2010/main" val="1455370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en-US" sz="4000" dirty="0" smtClean="0"/>
              <a:t>This paper</a:t>
            </a:r>
            <a:endParaRPr lang="en-US" sz="4000" dirty="0"/>
          </a:p>
        </p:txBody>
      </p:sp>
      <p:sp>
        <p:nvSpPr>
          <p:cNvPr id="3" name="Plassholder for innhold 2"/>
          <p:cNvSpPr>
            <a:spLocks noGrp="1"/>
          </p:cNvSpPr>
          <p:nvPr>
            <p:ph idx="1"/>
          </p:nvPr>
        </p:nvSpPr>
        <p:spPr>
          <a:xfrm>
            <a:off x="457200" y="1600200"/>
            <a:ext cx="8229600" cy="4997152"/>
          </a:xfrm>
        </p:spPr>
        <p:txBody>
          <a:bodyPr>
            <a:normAutofit/>
          </a:bodyPr>
          <a:lstStyle/>
          <a:p>
            <a:r>
              <a:rPr lang="en-US" sz="2800" dirty="0" smtClean="0"/>
              <a:t>Use administrative register data 2003-2010 for all full-time workers in the private sector in Norway (4.1 million worker-year observations) to estimate the city wage premium, identification based on movers</a:t>
            </a:r>
          </a:p>
          <a:p>
            <a:r>
              <a:rPr lang="en-US" sz="2800" dirty="0"/>
              <a:t>Separate between static and dynamic agglomeration </a:t>
            </a:r>
            <a:r>
              <a:rPr lang="en-US" sz="2800" dirty="0" smtClean="0"/>
              <a:t>effects across education groups</a:t>
            </a:r>
            <a:endParaRPr lang="en-US" sz="2800" dirty="0"/>
          </a:p>
          <a:p>
            <a:r>
              <a:rPr lang="en-US" sz="2800" dirty="0" smtClean="0"/>
              <a:t>Address sorting based on unobserved abilities by comparing distributions of estimated worker fixed effects between cities and other regions</a:t>
            </a:r>
          </a:p>
          <a:p>
            <a:endParaRPr lang="en-US" sz="2800" dirty="0"/>
          </a:p>
        </p:txBody>
      </p:sp>
    </p:spTree>
    <p:extLst>
      <p:ext uri="{BB962C8B-B14F-4D97-AF65-F5344CB8AC3E}">
        <p14:creationId xmlns:p14="http://schemas.microsoft.com/office/powerpoint/2010/main" val="760846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332656"/>
            <a:ext cx="8229600" cy="864096"/>
          </a:xfrm>
        </p:spPr>
        <p:txBody>
          <a:bodyPr>
            <a:normAutofit/>
          </a:bodyPr>
          <a:lstStyle/>
          <a:p>
            <a:r>
              <a:rPr lang="en-US" dirty="0" smtClean="0"/>
              <a:t>The data</a:t>
            </a:r>
            <a:endParaRPr lang="en-US" dirty="0"/>
          </a:p>
        </p:txBody>
      </p:sp>
      <p:sp>
        <p:nvSpPr>
          <p:cNvPr id="3" name="Plassholder for innhold 2"/>
          <p:cNvSpPr>
            <a:spLocks noGrp="1"/>
          </p:cNvSpPr>
          <p:nvPr>
            <p:ph idx="1"/>
          </p:nvPr>
        </p:nvSpPr>
        <p:spPr>
          <a:xfrm>
            <a:off x="467544" y="1412776"/>
            <a:ext cx="8229600" cy="5256584"/>
          </a:xfrm>
        </p:spPr>
        <p:txBody>
          <a:bodyPr>
            <a:noAutofit/>
          </a:bodyPr>
          <a:lstStyle/>
          <a:p>
            <a:r>
              <a:rPr lang="en-US" sz="2400" dirty="0" smtClean="0"/>
              <a:t>Administrative register data for Norway: </a:t>
            </a:r>
          </a:p>
          <a:p>
            <a:pPr>
              <a:buNone/>
            </a:pPr>
            <a:r>
              <a:rPr lang="en-US" sz="2400" dirty="0" smtClean="0"/>
              <a:t>        - All full-time workers in the private sector, age 25-65</a:t>
            </a:r>
          </a:p>
          <a:p>
            <a:pPr>
              <a:buNone/>
            </a:pPr>
            <a:r>
              <a:rPr lang="en-US" sz="2400" dirty="0" smtClean="0"/>
              <a:t>        - 4.1 million worker-year observations 2003-2010</a:t>
            </a:r>
          </a:p>
          <a:p>
            <a:pPr>
              <a:buNone/>
            </a:pPr>
            <a:r>
              <a:rPr lang="en-US" sz="2400" dirty="0" smtClean="0"/>
              <a:t>          (about 500,000 workers each year)</a:t>
            </a:r>
          </a:p>
          <a:p>
            <a:r>
              <a:rPr lang="en-US" sz="2400" dirty="0" smtClean="0"/>
              <a:t>Data on </a:t>
            </a:r>
          </a:p>
          <a:p>
            <a:pPr>
              <a:buNone/>
            </a:pPr>
            <a:r>
              <a:rPr lang="en-US" sz="2400" dirty="0" smtClean="0"/>
              <a:t>         - hourly wages </a:t>
            </a:r>
          </a:p>
          <a:p>
            <a:pPr>
              <a:buNone/>
            </a:pPr>
            <a:r>
              <a:rPr lang="en-US" sz="2400" dirty="0" smtClean="0"/>
              <a:t>         - level of education (primary, secondary, college) </a:t>
            </a:r>
          </a:p>
          <a:p>
            <a:pPr>
              <a:buNone/>
            </a:pPr>
            <a:r>
              <a:rPr lang="en-US" sz="2400" dirty="0" smtClean="0"/>
              <a:t>         - </a:t>
            </a:r>
            <a:r>
              <a:rPr lang="en-US" sz="2400" dirty="0"/>
              <a:t>history of work experience since </a:t>
            </a:r>
            <a:r>
              <a:rPr lang="en-US" sz="2400" dirty="0" smtClean="0"/>
              <a:t>1993: overall experience, </a:t>
            </a:r>
          </a:p>
          <a:p>
            <a:pPr>
              <a:buNone/>
            </a:pPr>
            <a:r>
              <a:rPr lang="en-US" sz="2400" dirty="0"/>
              <a:t> </a:t>
            </a:r>
            <a:r>
              <a:rPr lang="en-US" sz="2400" dirty="0" smtClean="0"/>
              <a:t>           experience by type of region and experience in the </a:t>
            </a:r>
          </a:p>
          <a:p>
            <a:pPr>
              <a:buNone/>
            </a:pPr>
            <a:r>
              <a:rPr lang="en-US" sz="2400" dirty="0"/>
              <a:t> </a:t>
            </a:r>
            <a:r>
              <a:rPr lang="en-US" sz="2400" dirty="0" smtClean="0"/>
              <a:t>           worker’s present firm (job tenure)</a:t>
            </a:r>
          </a:p>
          <a:p>
            <a:pPr>
              <a:buNone/>
            </a:pPr>
            <a:r>
              <a:rPr lang="en-US" sz="2400" dirty="0"/>
              <a:t> </a:t>
            </a:r>
            <a:r>
              <a:rPr lang="en-US" sz="2400" dirty="0" smtClean="0"/>
              <a:t>       - 54 employment sectors and 350 occupation groups </a:t>
            </a:r>
          </a:p>
          <a:p>
            <a:pPr>
              <a:buNone/>
            </a:pPr>
            <a:r>
              <a:rPr lang="en-US" sz="2400" dirty="0" smtClean="0"/>
              <a:t>       - other worker characteristics (age, gender)</a:t>
            </a:r>
          </a:p>
        </p:txBody>
      </p:sp>
    </p:spTree>
    <p:extLst>
      <p:ext uri="{BB962C8B-B14F-4D97-AF65-F5344CB8AC3E}">
        <p14:creationId xmlns:p14="http://schemas.microsoft.com/office/powerpoint/2010/main" val="463213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US" dirty="0" smtClean="0"/>
              <a:t>Econometric strategy I</a:t>
            </a:r>
            <a:endParaRPr lang="en-US" dirty="0"/>
          </a:p>
        </p:txBody>
      </p:sp>
      <p:sp>
        <p:nvSpPr>
          <p:cNvPr id="3" name="Content Placeholder 2"/>
          <p:cNvSpPr>
            <a:spLocks noGrp="1"/>
          </p:cNvSpPr>
          <p:nvPr>
            <p:ph idx="1"/>
          </p:nvPr>
        </p:nvSpPr>
        <p:spPr>
          <a:xfrm>
            <a:off x="457200" y="1484784"/>
            <a:ext cx="8229600" cy="4896544"/>
          </a:xfrm>
        </p:spPr>
        <p:txBody>
          <a:bodyPr>
            <a:normAutofit lnSpcReduction="10000"/>
          </a:bodyPr>
          <a:lstStyle/>
          <a:p>
            <a:r>
              <a:rPr lang="en-US" sz="2800" dirty="0" smtClean="0"/>
              <a:t>We begin with a hedonic regression of hourly wages for the period 2003-2010 that controls for </a:t>
            </a:r>
            <a:r>
              <a:rPr lang="en-US" sz="2800" dirty="0"/>
              <a:t>observable worker </a:t>
            </a:r>
            <a:r>
              <a:rPr lang="en-US" sz="2800" dirty="0" smtClean="0"/>
              <a:t>characteristics (</a:t>
            </a:r>
            <a:r>
              <a:rPr lang="en-US" sz="2800" i="1" dirty="0" err="1"/>
              <a:t>X</a:t>
            </a:r>
            <a:r>
              <a:rPr lang="en-US" sz="1500" i="1" dirty="0" err="1"/>
              <a:t>it</a:t>
            </a:r>
            <a:r>
              <a:rPr lang="en-US" sz="2800" dirty="0" smtClean="0"/>
              <a:t>), and includes sector</a:t>
            </a:r>
            <a:r>
              <a:rPr lang="en-US" sz="2800" i="1" dirty="0" smtClean="0"/>
              <a:t> </a:t>
            </a:r>
            <a:r>
              <a:rPr lang="en-US" sz="2800" i="1" dirty="0"/>
              <a:t>(</a:t>
            </a:r>
            <a:r>
              <a:rPr lang="en-US" sz="2800" i="1" dirty="0" err="1"/>
              <a:t>μ</a:t>
            </a:r>
            <a:r>
              <a:rPr lang="en-US" sz="1400" i="1" dirty="0" err="1"/>
              <a:t>s</a:t>
            </a:r>
            <a:r>
              <a:rPr lang="en-US" sz="2800" dirty="0"/>
              <a:t>), year (</a:t>
            </a:r>
            <a:r>
              <a:rPr lang="en-US" sz="2800" i="1" dirty="0" err="1" smtClean="0"/>
              <a:t>γ</a:t>
            </a:r>
            <a:r>
              <a:rPr lang="en-US" sz="1400" i="1" dirty="0" err="1" smtClean="0"/>
              <a:t>t</a:t>
            </a:r>
            <a:r>
              <a:rPr lang="en-US" sz="2800" dirty="0" smtClean="0"/>
              <a:t>), </a:t>
            </a:r>
            <a:r>
              <a:rPr lang="en-US" sz="2800" dirty="0"/>
              <a:t>occupation (</a:t>
            </a:r>
            <a:r>
              <a:rPr lang="el-GR" sz="2800" i="1" dirty="0"/>
              <a:t>φ</a:t>
            </a:r>
            <a:r>
              <a:rPr lang="nb-NO" sz="1500" i="1" dirty="0"/>
              <a:t>o</a:t>
            </a:r>
            <a:r>
              <a:rPr lang="en-US" sz="2800" dirty="0" smtClean="0"/>
              <a:t>), and worker (</a:t>
            </a:r>
            <a:r>
              <a:rPr lang="en-US" sz="2800" i="1" dirty="0" err="1"/>
              <a:t>η</a:t>
            </a:r>
            <a:r>
              <a:rPr lang="en-US" sz="1400" i="1" dirty="0" err="1">
                <a:cs typeface="Calibri"/>
              </a:rPr>
              <a:t>i</a:t>
            </a:r>
            <a:r>
              <a:rPr lang="en-US" sz="2800" dirty="0"/>
              <a:t>) </a:t>
            </a:r>
            <a:r>
              <a:rPr lang="en-US" sz="2800" dirty="0" smtClean="0"/>
              <a:t>fixed effects:</a:t>
            </a:r>
          </a:p>
          <a:p>
            <a:endParaRPr lang="en-US" sz="2800" dirty="0"/>
          </a:p>
          <a:p>
            <a:endParaRPr lang="en-US" sz="2800" dirty="0" smtClean="0"/>
          </a:p>
          <a:p>
            <a:endParaRPr lang="en-US" sz="2800" dirty="0"/>
          </a:p>
          <a:p>
            <a:r>
              <a:rPr lang="en-US" sz="2800" dirty="0" smtClean="0"/>
              <a:t>The estimated city wage premiums for Oslo and the six other large cities (</a:t>
            </a:r>
            <a:r>
              <a:rPr lang="en-US" sz="2800" i="1" dirty="0" smtClean="0"/>
              <a:t>α</a:t>
            </a:r>
            <a:r>
              <a:rPr lang="en-US" sz="1500" i="1" dirty="0" smtClean="0"/>
              <a:t>1</a:t>
            </a:r>
            <a:r>
              <a:rPr lang="en-US" sz="2800" dirty="0" smtClean="0"/>
              <a:t> </a:t>
            </a:r>
            <a:r>
              <a:rPr lang="en-US" sz="2800" dirty="0"/>
              <a:t>and </a:t>
            </a:r>
            <a:r>
              <a:rPr lang="en-US" sz="2800" i="1" dirty="0" smtClean="0"/>
              <a:t>α</a:t>
            </a:r>
            <a:r>
              <a:rPr lang="en-US" sz="1500" i="1" dirty="0" smtClean="0"/>
              <a:t>2</a:t>
            </a:r>
            <a:r>
              <a:rPr lang="en-US" sz="2800" dirty="0" smtClean="0"/>
              <a:t>) represent a mix of static and dynamic effects of working in cities</a:t>
            </a:r>
          </a:p>
          <a:p>
            <a:endParaRPr lang="en-US" dirty="0" smtClean="0"/>
          </a:p>
          <a:p>
            <a:endParaRPr lang="en-US" dirty="0" smtClean="0"/>
          </a:p>
          <a:p>
            <a:pPr marL="0" indent="0">
              <a:buNone/>
            </a:pPr>
            <a:endParaRPr lang="en-US" dirty="0"/>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nvPr>
        </p:nvGraphicFramePr>
        <p:xfrm>
          <a:off x="890199" y="3933056"/>
          <a:ext cx="7363601" cy="432048"/>
        </p:xfrm>
        <a:graphic>
          <a:graphicData uri="http://schemas.openxmlformats.org/presentationml/2006/ole">
            <mc:AlternateContent xmlns:mc="http://schemas.openxmlformats.org/markup-compatibility/2006">
              <mc:Choice xmlns:v="urn:schemas-microsoft-com:vml" Requires="v">
                <p:oleObj spid="_x0000_s3091" name="Equation" r:id="rId3" imgW="3683000" imgH="241300" progId="Equation.DSMT4">
                  <p:embed/>
                </p:oleObj>
              </mc:Choice>
              <mc:Fallback>
                <p:oleObj name="Equation" r:id="rId3" imgW="36830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0199" y="3933056"/>
                        <a:ext cx="7363601" cy="432048"/>
                      </a:xfrm>
                      <a:prstGeom prst="rect">
                        <a:avLst/>
                      </a:prstGeom>
                      <a:noFill/>
                    </p:spPr>
                  </p:pic>
                </p:oleObj>
              </mc:Fallback>
            </mc:AlternateContent>
          </a:graphicData>
        </a:graphic>
      </p:graphicFrame>
    </p:spTree>
    <p:extLst>
      <p:ext uri="{BB962C8B-B14F-4D97-AF65-F5344CB8AC3E}">
        <p14:creationId xmlns:p14="http://schemas.microsoft.com/office/powerpoint/2010/main" val="1815562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smtClean="0"/>
              <a:t>Econometric strategy II</a:t>
            </a:r>
            <a:endParaRPr lang="en-US" dirty="0"/>
          </a:p>
        </p:txBody>
      </p:sp>
      <p:sp>
        <p:nvSpPr>
          <p:cNvPr id="3" name="Plassholder for innhold 2"/>
          <p:cNvSpPr>
            <a:spLocks noGrp="1"/>
          </p:cNvSpPr>
          <p:nvPr>
            <p:ph idx="1"/>
          </p:nvPr>
        </p:nvSpPr>
        <p:spPr>
          <a:xfrm>
            <a:off x="457200" y="1556792"/>
            <a:ext cx="8229600" cy="4968552"/>
          </a:xfrm>
        </p:spPr>
        <p:txBody>
          <a:bodyPr>
            <a:normAutofit/>
          </a:bodyPr>
          <a:lstStyle/>
          <a:p>
            <a:r>
              <a:rPr lang="en-US" sz="2400" dirty="0" smtClean="0"/>
              <a:t>Allow the value of both work experience and job tenure to vary between Oslo, the six other large cities, and the rest of the country</a:t>
            </a:r>
          </a:p>
          <a:p>
            <a:endParaRPr lang="en-US" sz="2800" dirty="0" smtClean="0"/>
          </a:p>
          <a:p>
            <a:pPr>
              <a:buNone/>
            </a:pPr>
            <a:r>
              <a:rPr lang="en-US" sz="2400" dirty="0" smtClean="0"/>
              <a:t>     </a:t>
            </a:r>
          </a:p>
          <a:p>
            <a:pPr>
              <a:buNone/>
            </a:pPr>
            <a:r>
              <a:rPr lang="en-US" sz="2600" i="1" dirty="0"/>
              <a:t> </a:t>
            </a:r>
            <a:r>
              <a:rPr lang="en-US" sz="2600" i="1" dirty="0" smtClean="0"/>
              <a:t>   </a:t>
            </a:r>
          </a:p>
          <a:p>
            <a:pPr>
              <a:buNone/>
            </a:pPr>
            <a:r>
              <a:rPr lang="en-US" sz="2000" i="1" dirty="0"/>
              <a:t> </a:t>
            </a:r>
            <a:r>
              <a:rPr lang="en-US" sz="2000" i="1" dirty="0" smtClean="0"/>
              <a:t>       exp_c</a:t>
            </a:r>
            <a:r>
              <a:rPr lang="en-US" sz="1200" i="1" dirty="0" smtClean="0"/>
              <a:t>1,it</a:t>
            </a:r>
            <a:r>
              <a:rPr lang="en-US" sz="2000" dirty="0" smtClean="0"/>
              <a:t> – experience in Oslo up until time </a:t>
            </a:r>
            <a:r>
              <a:rPr lang="en-US" sz="2000" i="1" dirty="0" smtClean="0"/>
              <a:t>t</a:t>
            </a:r>
          </a:p>
          <a:p>
            <a:pPr>
              <a:buNone/>
            </a:pPr>
            <a:r>
              <a:rPr lang="en-US" sz="2000" i="1" dirty="0"/>
              <a:t> </a:t>
            </a:r>
            <a:r>
              <a:rPr lang="en-US" sz="2000" i="1" dirty="0" smtClean="0"/>
              <a:t>        exp_c</a:t>
            </a:r>
            <a:r>
              <a:rPr lang="en-US" sz="1200" i="1" dirty="0" smtClean="0"/>
              <a:t>2,it</a:t>
            </a:r>
            <a:r>
              <a:rPr lang="en-US" sz="2000" dirty="0" smtClean="0"/>
              <a:t> </a:t>
            </a:r>
            <a:r>
              <a:rPr lang="en-US" sz="2000" dirty="0"/>
              <a:t>– experience in </a:t>
            </a:r>
            <a:r>
              <a:rPr lang="en-US" sz="2000" dirty="0" smtClean="0"/>
              <a:t>six other cities </a:t>
            </a:r>
            <a:r>
              <a:rPr lang="en-US" sz="2000" dirty="0"/>
              <a:t>up until time </a:t>
            </a:r>
            <a:r>
              <a:rPr lang="en-US" sz="2000" i="1" dirty="0"/>
              <a:t>t</a:t>
            </a:r>
          </a:p>
          <a:p>
            <a:pPr>
              <a:buNone/>
            </a:pPr>
            <a:r>
              <a:rPr lang="en-US" sz="2000" i="1" dirty="0" smtClean="0"/>
              <a:t>         </a:t>
            </a:r>
            <a:r>
              <a:rPr lang="en-US" sz="2000" i="1" dirty="0" err="1" smtClean="0"/>
              <a:t>ten</a:t>
            </a:r>
            <a:r>
              <a:rPr lang="en-US" sz="1200" i="1" dirty="0" err="1" smtClean="0"/>
              <a:t>it</a:t>
            </a:r>
            <a:r>
              <a:rPr lang="en-US" sz="2000" i="1" dirty="0" smtClean="0"/>
              <a:t>    – </a:t>
            </a:r>
            <a:r>
              <a:rPr lang="en-US" sz="2000" dirty="0" smtClean="0"/>
              <a:t>experience in present firm (job tenure)</a:t>
            </a:r>
          </a:p>
          <a:p>
            <a:r>
              <a:rPr lang="en-US" sz="2400" dirty="0" smtClean="0"/>
              <a:t>The wage premium after τ</a:t>
            </a:r>
            <a:r>
              <a:rPr lang="en-US" sz="1400" dirty="0" smtClean="0"/>
              <a:t>1</a:t>
            </a:r>
            <a:r>
              <a:rPr lang="en-US" sz="2400" dirty="0" smtClean="0"/>
              <a:t> years of work experience and τ</a:t>
            </a:r>
            <a:r>
              <a:rPr lang="en-US" sz="1400" dirty="0" smtClean="0"/>
              <a:t>2</a:t>
            </a:r>
            <a:r>
              <a:rPr lang="en-US" sz="2400" dirty="0" smtClean="0"/>
              <a:t> years in the present firm is                        and                        for Oslo and the six other large cities, respectively   </a:t>
            </a:r>
          </a:p>
          <a:p>
            <a:endParaRPr lang="en-US" sz="2400" dirty="0" smtClean="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nb-NO"/>
          </a:p>
        </p:txBody>
      </p:sp>
      <p:sp>
        <p:nvSpPr>
          <p:cNvPr id="4" name="Rectangle 3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sp>
        <p:nvSpPr>
          <p:cNvPr id="6"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kt 6"/>
          <p:cNvGraphicFramePr>
            <a:graphicFrameLocks noChangeAspect="1"/>
          </p:cNvGraphicFramePr>
          <p:nvPr>
            <p:extLst/>
          </p:nvPr>
        </p:nvGraphicFramePr>
        <p:xfrm>
          <a:off x="467544" y="2924944"/>
          <a:ext cx="8390497" cy="360040"/>
        </p:xfrm>
        <a:graphic>
          <a:graphicData uri="http://schemas.openxmlformats.org/presentationml/2006/ole">
            <mc:AlternateContent xmlns:mc="http://schemas.openxmlformats.org/markup-compatibility/2006">
              <mc:Choice xmlns:v="urn:schemas-microsoft-com:vml" Requires="v">
                <p:oleObj spid="_x0000_s4166" name="Equation" r:id="rId3" imgW="5029200" imgH="241300" progId="Equation.DSMT4">
                  <p:embed/>
                </p:oleObj>
              </mc:Choice>
              <mc:Fallback>
                <p:oleObj name="Equation" r:id="rId3" imgW="50292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924944"/>
                        <a:ext cx="8390497" cy="360040"/>
                      </a:xfrm>
                      <a:prstGeom prst="rect">
                        <a:avLst/>
                      </a:prstGeom>
                      <a:noFill/>
                    </p:spPr>
                  </p:pic>
                </p:oleObj>
              </mc:Fallback>
            </mc:AlternateContent>
          </a:graphicData>
        </a:graphic>
      </p:graphicFrame>
      <p:sp>
        <p:nvSpPr>
          <p:cNvPr id="8"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kt 8"/>
          <p:cNvGraphicFramePr>
            <a:graphicFrameLocks noChangeAspect="1"/>
          </p:cNvGraphicFramePr>
          <p:nvPr>
            <p:extLst/>
          </p:nvPr>
        </p:nvGraphicFramePr>
        <p:xfrm>
          <a:off x="1691680" y="3645024"/>
          <a:ext cx="5340113" cy="432048"/>
        </p:xfrm>
        <a:graphic>
          <a:graphicData uri="http://schemas.openxmlformats.org/presentationml/2006/ole">
            <mc:AlternateContent xmlns:mc="http://schemas.openxmlformats.org/markup-compatibility/2006">
              <mc:Choice xmlns:v="urn:schemas-microsoft-com:vml" Requires="v">
                <p:oleObj spid="_x0000_s4167" name="Equation" r:id="rId5" imgW="2946400" imgH="241300" progId="Equation.DSMT4">
                  <p:embed/>
                </p:oleObj>
              </mc:Choice>
              <mc:Fallback>
                <p:oleObj name="Equation" r:id="rId5" imgW="2946400" imgH="241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1680" y="3645024"/>
                        <a:ext cx="5340113" cy="432048"/>
                      </a:xfrm>
                      <a:prstGeom prst="rect">
                        <a:avLst/>
                      </a:prstGeom>
                      <a:noFill/>
                    </p:spPr>
                  </p:pic>
                </p:oleObj>
              </mc:Fallback>
            </mc:AlternateContent>
          </a:graphicData>
        </a:graphic>
      </p:graphicFrame>
      <p:sp>
        <p:nvSpPr>
          <p:cNvPr id="10"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kt 10"/>
          <p:cNvGraphicFramePr>
            <a:graphicFrameLocks noChangeAspect="1"/>
          </p:cNvGraphicFramePr>
          <p:nvPr>
            <p:extLst/>
          </p:nvPr>
        </p:nvGraphicFramePr>
        <p:xfrm>
          <a:off x="4283968" y="5733256"/>
          <a:ext cx="1440160" cy="288032"/>
        </p:xfrm>
        <a:graphic>
          <a:graphicData uri="http://schemas.openxmlformats.org/presentationml/2006/ole">
            <mc:AlternateContent xmlns:mc="http://schemas.openxmlformats.org/markup-compatibility/2006">
              <mc:Choice xmlns:v="urn:schemas-microsoft-com:vml" Requires="v">
                <p:oleObj spid="_x0000_s4168" name="Equation" r:id="rId7" imgW="990600" imgH="228600" progId="Equation.DSMT4">
                  <p:embed/>
                </p:oleObj>
              </mc:Choice>
              <mc:Fallback>
                <p:oleObj name="Equation" r:id="rId7" imgW="99060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3968" y="5733256"/>
                        <a:ext cx="1440160" cy="288032"/>
                      </a:xfrm>
                      <a:prstGeom prst="rect">
                        <a:avLst/>
                      </a:prstGeom>
                      <a:noFill/>
                    </p:spPr>
                  </p:pic>
                </p:oleObj>
              </mc:Fallback>
            </mc:AlternateContent>
          </a:graphicData>
        </a:graphic>
      </p:graphicFrame>
      <p:sp>
        <p:nvSpPr>
          <p:cNvPr id="12"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kt 12"/>
          <p:cNvGraphicFramePr>
            <a:graphicFrameLocks noChangeAspect="1"/>
          </p:cNvGraphicFramePr>
          <p:nvPr>
            <p:extLst/>
          </p:nvPr>
        </p:nvGraphicFramePr>
        <p:xfrm>
          <a:off x="6372200" y="5733256"/>
          <a:ext cx="1424935" cy="272033"/>
        </p:xfrm>
        <a:graphic>
          <a:graphicData uri="http://schemas.openxmlformats.org/presentationml/2006/ole">
            <mc:AlternateContent xmlns:mc="http://schemas.openxmlformats.org/markup-compatibility/2006">
              <mc:Choice xmlns:v="urn:schemas-microsoft-com:vml" Requires="v">
                <p:oleObj spid="_x0000_s4169" name="Equation" r:id="rId9" imgW="1028700" imgH="228600" progId="Equation.DSMT4">
                  <p:embed/>
                </p:oleObj>
              </mc:Choice>
              <mc:Fallback>
                <p:oleObj name="Equation" r:id="rId9" imgW="102870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72200" y="5733256"/>
                        <a:ext cx="1424935" cy="272033"/>
                      </a:xfrm>
                      <a:prstGeom prst="rect">
                        <a:avLst/>
                      </a:prstGeom>
                      <a:noFill/>
                    </p:spPr>
                  </p:pic>
                </p:oleObj>
              </mc:Fallback>
            </mc:AlternateContent>
          </a:graphicData>
        </a:graphic>
      </p:graphicFrame>
    </p:spTree>
    <p:extLst>
      <p:ext uri="{BB962C8B-B14F-4D97-AF65-F5344CB8AC3E}">
        <p14:creationId xmlns:p14="http://schemas.microsoft.com/office/powerpoint/2010/main" val="103108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7180</TotalTime>
  <Words>3615</Words>
  <Application>Microsoft Macintosh PowerPoint</Application>
  <PresentationFormat>Skjermfremvisning (4:3)</PresentationFormat>
  <Paragraphs>780</Paragraphs>
  <Slides>47</Slides>
  <Notes>0</Notes>
  <HiddenSlides>0</HiddenSlides>
  <MMClips>0</MMClips>
  <ScaleCrop>false</ScaleCrop>
  <HeadingPairs>
    <vt:vector size="8" baseType="variant">
      <vt:variant>
        <vt:lpstr>Brukte skrifter</vt:lpstr>
      </vt:variant>
      <vt:variant>
        <vt:i4>4</vt:i4>
      </vt:variant>
      <vt:variant>
        <vt:lpstr>Tema</vt:lpstr>
      </vt:variant>
      <vt:variant>
        <vt:i4>1</vt:i4>
      </vt:variant>
      <vt:variant>
        <vt:lpstr>Innebygde OLE-servere</vt:lpstr>
      </vt:variant>
      <vt:variant>
        <vt:i4>1</vt:i4>
      </vt:variant>
      <vt:variant>
        <vt:lpstr>Lysbildetitler</vt:lpstr>
      </vt:variant>
      <vt:variant>
        <vt:i4>47</vt:i4>
      </vt:variant>
    </vt:vector>
  </HeadingPairs>
  <TitlesOfParts>
    <vt:vector size="53" baseType="lpstr">
      <vt:lpstr>Calibri</vt:lpstr>
      <vt:lpstr>Mangal</vt:lpstr>
      <vt:lpstr>Symbol</vt:lpstr>
      <vt:lpstr>Arial</vt:lpstr>
      <vt:lpstr>Office Theme</vt:lpstr>
      <vt:lpstr>Equation</vt:lpstr>
      <vt:lpstr>Carlsen, Rattsø, and Stokke: Education, experience, and urban wage premium (Regional Science and Urban Economics, 2016)</vt:lpstr>
      <vt:lpstr>Why did we write the paper?</vt:lpstr>
      <vt:lpstr>What to expect?</vt:lpstr>
      <vt:lpstr>Education and urban wage premium</vt:lpstr>
      <vt:lpstr>Innovations in literature</vt:lpstr>
      <vt:lpstr>This paper</vt:lpstr>
      <vt:lpstr>The data</vt:lpstr>
      <vt:lpstr>Econometric strategy I</vt:lpstr>
      <vt:lpstr>Econometric strategy II</vt:lpstr>
      <vt:lpstr>PowerPoint-presentasjon</vt:lpstr>
      <vt:lpstr>PowerPoint-presentasjon</vt:lpstr>
      <vt:lpstr>PowerPoint-presentasjon</vt:lpstr>
      <vt:lpstr>Urban wage premium trajectories for primary- and college-educated workers, years after move to Oslo</vt:lpstr>
      <vt:lpstr>Sorting on unobservable abilities within education groups</vt:lpstr>
      <vt:lpstr>Primary-educated workers: The distribution of worker FEs is similar in cities and the rest</vt:lpstr>
      <vt:lpstr>College-educated: The ability distribution in cities is shifted 5% to the right compared to the rest </vt:lpstr>
      <vt:lpstr>Main findings</vt:lpstr>
      <vt:lpstr>Private sector valuation of public sector experience: The role of education and geography</vt:lpstr>
      <vt:lpstr>Why write this paper?</vt:lpstr>
      <vt:lpstr>Background: Private-public gap</vt:lpstr>
      <vt:lpstr>Background: Return to experience</vt:lpstr>
      <vt:lpstr>Background: Experience and geography</vt:lpstr>
      <vt:lpstr>This (planned) paper</vt:lpstr>
      <vt:lpstr>What to expect?</vt:lpstr>
      <vt:lpstr>Methodological challenges</vt:lpstr>
      <vt:lpstr>Identification strategies</vt:lpstr>
      <vt:lpstr>Data</vt:lpstr>
      <vt:lpstr>Descriptive statistics</vt:lpstr>
      <vt:lpstr>Econometric strategy I: Worker FE</vt:lpstr>
      <vt:lpstr>Econometric strategy II: Shifters</vt:lpstr>
      <vt:lpstr>Result – Stayers in private and public (Table 2)</vt:lpstr>
      <vt:lpstr>Stayers – Education groups (Table 2)</vt:lpstr>
      <vt:lpstr>Table 2 – Stayers, worker fixed effects</vt:lpstr>
      <vt:lpstr>Stayers and shifters between private and public (Table 3)</vt:lpstr>
      <vt:lpstr>Shifters: Private valuation of public experience (Table 3)</vt:lpstr>
      <vt:lpstr>Table 3 – Stayers and shifters</vt:lpstr>
      <vt:lpstr>Figure 1 – Stayers and shifters, men</vt:lpstr>
      <vt:lpstr>Figure 2 – Stayers and shifters, women</vt:lpstr>
      <vt:lpstr>Heterogeneity, decomposition (Tab 4)</vt:lpstr>
      <vt:lpstr>Table 4 – Stayers and shifters, decomposition</vt:lpstr>
      <vt:lpstr>Life cycle analysis</vt:lpstr>
      <vt:lpstr>Cohort effects (Table 5)</vt:lpstr>
      <vt:lpstr>Table 5 – Cohort analysis</vt:lpstr>
      <vt:lpstr>Geography of shifters (Table 6)</vt:lpstr>
      <vt:lpstr>Table 6 – Experience and geography (women only)</vt:lpstr>
      <vt:lpstr>Summing up</vt:lpstr>
      <vt:lpstr>Future research</vt:lpstr>
    </vt:vector>
  </TitlesOfParts>
  <Company>NTNU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sector valuation of public sector work experience: The role of education and geography</dc:title>
  <dc:creator>JR</dc:creator>
  <cp:lastModifiedBy>Jørn Rattsø</cp:lastModifiedBy>
  <cp:revision>161</cp:revision>
  <cp:lastPrinted>2016-12-14T09:10:34Z</cp:lastPrinted>
  <dcterms:created xsi:type="dcterms:W3CDTF">2016-12-12T09:41:51Z</dcterms:created>
  <dcterms:modified xsi:type="dcterms:W3CDTF">2017-01-11T12:21:04Z</dcterms:modified>
</cp:coreProperties>
</file>