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52.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tags/tag68.xml" ContentType="application/vnd.openxmlformats-officedocument.presentationml.tags+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charts/chart8.xml" ContentType="application/vnd.openxmlformats-officedocument.drawingml.char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tags/tag24.xml" ContentType="application/vnd.openxmlformats-officedocument.presentationml.tags+xml"/>
  <Override PartName="/ppt/charts/chart10.xml" ContentType="application/vnd.openxmlformats-officedocument.drawingml.chart+xml"/>
  <Override PartName="/ppt/diagrams/drawing8.xml" ContentType="application/vnd.ms-office.drawingml.diagramDrawing+xml"/>
  <Override PartName="/ppt/tags/tag13.xml" ContentType="application/vnd.openxmlformats-officedocument.presentationml.tags+xml"/>
  <Override PartName="/ppt/tags/tag60.xml" ContentType="application/vnd.openxmlformats-officedocument.presentationml.tags+xml"/>
  <Override PartName="/ppt/diagrams/quickStyle8.xml" ContentType="application/vnd.openxmlformats-officedocument.drawingml.diagramStyl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diagrams/layout3.xml" ContentType="application/vnd.openxmlformats-officedocument.drawingml.diagramLayout+xml"/>
  <Override PartName="/ppt/notesSlides/notesSlide9.xml" ContentType="application/vnd.openxmlformats-officedocument.presentationml.notesSlide+xml"/>
  <Override PartName="/ppt/tags/tag61.xml" ContentType="application/vnd.openxmlformats-officedocument.presentationml.tags+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59.xml" ContentType="application/vnd.openxmlformats-officedocument.presentationml.tags+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diagrams/layout4.xml" ContentType="application/vnd.openxmlformats-officedocument.drawingml.diagramLayout+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charts/chart6.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Default Extension="tiff" ContentType="image/tiff"/>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45.xml" ContentType="application/vnd.openxmlformats-officedocument.presentationml.tag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diagrams/colors8.xml" ContentType="application/vnd.openxmlformats-officedocument.drawingml.diagramColor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ags/tag9.xml" ContentType="application/vnd.openxmlformats-officedocument.presentationml.tags+xml"/>
  <Override PartName="/ppt/diagrams/quickStyle7.xml" ContentType="application/vnd.openxmlformats-officedocument.drawingml.diagramStyl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53.xml" ContentType="application/vnd.openxmlformats-officedocument.presentationml.tag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47"/>
  </p:notesMasterIdLst>
  <p:sldIdLst>
    <p:sldId id="256" r:id="rId4"/>
    <p:sldId id="332" r:id="rId5"/>
    <p:sldId id="330" r:id="rId6"/>
    <p:sldId id="336" r:id="rId7"/>
    <p:sldId id="353" r:id="rId8"/>
    <p:sldId id="337" r:id="rId9"/>
    <p:sldId id="358" r:id="rId10"/>
    <p:sldId id="359" r:id="rId11"/>
    <p:sldId id="338" r:id="rId12"/>
    <p:sldId id="268" r:id="rId13"/>
    <p:sldId id="341" r:id="rId14"/>
    <p:sldId id="345" r:id="rId15"/>
    <p:sldId id="266" r:id="rId16"/>
    <p:sldId id="271" r:id="rId17"/>
    <p:sldId id="272" r:id="rId18"/>
    <p:sldId id="273" r:id="rId19"/>
    <p:sldId id="354" r:id="rId20"/>
    <p:sldId id="321" r:id="rId21"/>
    <p:sldId id="322" r:id="rId22"/>
    <p:sldId id="323" r:id="rId23"/>
    <p:sldId id="347" r:id="rId24"/>
    <p:sldId id="355" r:id="rId25"/>
    <p:sldId id="325" r:id="rId26"/>
    <p:sldId id="326" r:id="rId27"/>
    <p:sldId id="357" r:id="rId28"/>
    <p:sldId id="356" r:id="rId29"/>
    <p:sldId id="308" r:id="rId30"/>
    <p:sldId id="309" r:id="rId31"/>
    <p:sldId id="310" r:id="rId32"/>
    <p:sldId id="348" r:id="rId33"/>
    <p:sldId id="288" r:id="rId34"/>
    <p:sldId id="331" r:id="rId35"/>
    <p:sldId id="289" r:id="rId36"/>
    <p:sldId id="317" r:id="rId37"/>
    <p:sldId id="344" r:id="rId38"/>
    <p:sldId id="296" r:id="rId39"/>
    <p:sldId id="297" r:id="rId40"/>
    <p:sldId id="298" r:id="rId41"/>
    <p:sldId id="300" r:id="rId42"/>
    <p:sldId id="329" r:id="rId43"/>
    <p:sldId id="320" r:id="rId44"/>
    <p:sldId id="304" r:id="rId45"/>
    <p:sldId id="306"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51" autoAdjust="0"/>
  </p:normalViewPr>
  <p:slideViewPr>
    <p:cSldViewPr>
      <p:cViewPr varScale="1">
        <p:scale>
          <a:sx n="80" d="100"/>
          <a:sy n="80" d="100"/>
        </p:scale>
        <p:origin x="-167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LDN1DMV3\OCE\5.%20Research%20Pillar%20(RP)\Working%20Files\JMB%20-%20Inclusion\TR2017\chapter%20drafting\charts\list%20of%20charts_ST_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rockm\AppData\Local\Microsoft\Windows\Temporary%20Internet%20Files\Content.Outlook\PW0NX7IL\list%20of%20charts_ST_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ichelle:Downloads:trchapter:list%20of%20charts_S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ichelle:Downloads:trchapter:list%20of%20charts_S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ichelle:Downloads:trchapter:list%20of%20charts_S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ichelle:Downloads:trchapter:list%20of%20charts_ST.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DN1DMV3\OCE\5.%20Research%20Pillar%20(RP)\Working%20Files\JMB%20-%20Inclusion\TR2017\chapter%20drafting\charts\list%20of%20charts_ST_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GB" dirty="0">
                <a:latin typeface="Franklin Gothic Book" panose="020B0503020102020204" pitchFamily="34" charset="0"/>
              </a:rPr>
              <a:t>PR </a:t>
            </a:r>
            <a:r>
              <a:rPr lang="en-GB" dirty="0" smtClean="0">
                <a:latin typeface="Franklin Gothic Book" panose="020B0503020102020204" pitchFamily="34" charset="0"/>
              </a:rPr>
              <a:t>labour </a:t>
            </a:r>
            <a:r>
              <a:rPr lang="en-GB" dirty="0">
                <a:latin typeface="Franklin Gothic Book" panose="020B0503020102020204" pitchFamily="34" charset="0"/>
              </a:rPr>
              <a:t>force participation </a:t>
            </a:r>
          </a:p>
          <a:p>
            <a:pPr>
              <a:defRPr/>
            </a:pPr>
            <a:r>
              <a:rPr lang="en-GB" sz="1500" dirty="0" smtClean="0">
                <a:latin typeface="Franklin Gothic Book" panose="020B0503020102020204" pitchFamily="34" charset="0"/>
              </a:rPr>
              <a:t>18-64 </a:t>
            </a:r>
            <a:r>
              <a:rPr lang="en-GB" sz="1500" dirty="0">
                <a:latin typeface="Franklin Gothic Book" panose="020B0503020102020204" pitchFamily="34" charset="0"/>
              </a:rPr>
              <a:t>years old </a:t>
            </a:r>
          </a:p>
        </c:rich>
      </c:tx>
      <c:layout/>
    </c:title>
    <c:plotArea>
      <c:layout/>
      <c:pieChart>
        <c:varyColors val="1"/>
        <c:ser>
          <c:idx val="0"/>
          <c:order val="0"/>
          <c:dLbls>
            <c:dLbl>
              <c:idx val="0"/>
              <c:layout>
                <c:manualLayout>
                  <c:x val="-3.3455599300087437E-2"/>
                  <c:y val="-9.9862569262175641E-2"/>
                </c:manualLayout>
              </c:layout>
              <c:tx>
                <c:rich>
                  <a:bodyPr/>
                  <a:lstStyle/>
                  <a:p>
                    <a:r>
                      <a:rPr lang="en-US" dirty="0">
                        <a:solidFill>
                          <a:srgbClr val="5D245A"/>
                        </a:solidFill>
                      </a:rPr>
                      <a:t>35%</a:t>
                    </a:r>
                  </a:p>
                </c:rich>
              </c:tx>
              <c:showPercent val="1"/>
            </c:dLbl>
            <c:dLbl>
              <c:idx val="1"/>
              <c:layout>
                <c:manualLayout>
                  <c:x val="0.19223053368328968"/>
                  <c:y val="-1.5126130067074962E-2"/>
                </c:manualLayout>
              </c:layout>
              <c:tx>
                <c:rich>
                  <a:bodyPr/>
                  <a:lstStyle/>
                  <a:p>
                    <a:r>
                      <a:rPr lang="en-US" dirty="0">
                        <a:solidFill>
                          <a:srgbClr val="5D245A"/>
                        </a:solidFill>
                      </a:rPr>
                      <a:t>37%</a:t>
                    </a:r>
                  </a:p>
                </c:rich>
              </c:tx>
              <c:showPercent val="1"/>
            </c:dLbl>
            <c:dLbl>
              <c:idx val="2"/>
              <c:layout>
                <c:manualLayout>
                  <c:x val="1.3180883639545098E-2"/>
                  <c:y val="1.321449402158106E-3"/>
                </c:manualLayout>
              </c:layout>
              <c:tx>
                <c:rich>
                  <a:bodyPr/>
                  <a:lstStyle/>
                  <a:p>
                    <a:r>
                      <a:rPr lang="en-US" dirty="0">
                        <a:solidFill>
                          <a:srgbClr val="5D245A"/>
                        </a:solidFill>
                      </a:rPr>
                      <a:t>28%</a:t>
                    </a:r>
                  </a:p>
                </c:rich>
              </c:tx>
              <c:showPercent val="1"/>
            </c:dLbl>
            <c:showPercent val="1"/>
          </c:dLbls>
          <c:cat>
            <c:strRef>
              <c:f>Sheet1!$G$1:$I$1</c:f>
              <c:strCache>
                <c:ptCount val="3"/>
                <c:pt idx="0">
                  <c:v>Out of the labor force </c:v>
                </c:pt>
                <c:pt idx="1">
                  <c:v>Working &amp; reporting income</c:v>
                </c:pt>
                <c:pt idx="2">
                  <c:v>Not reporting income or unemployed</c:v>
                </c:pt>
              </c:strCache>
            </c:strRef>
          </c:cat>
          <c:val>
            <c:numRef>
              <c:f>Sheet1!$G$2:$I$2</c:f>
              <c:numCache>
                <c:formatCode>General</c:formatCode>
                <c:ptCount val="3"/>
                <c:pt idx="0">
                  <c:v>35</c:v>
                </c:pt>
                <c:pt idx="1">
                  <c:v>37</c:v>
                </c:pt>
                <c:pt idx="2">
                  <c:v>28</c:v>
                </c:pt>
              </c:numCache>
            </c:numRef>
          </c:val>
        </c:ser>
        <c:dLbls>
          <c:showPercent val="1"/>
        </c:dLbls>
        <c:firstSliceAng val="0"/>
      </c:pieChart>
    </c:plotArea>
    <c:legend>
      <c:legendPos val="r"/>
      <c:layout/>
    </c:legend>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it-IT"/>
  <c:chart>
    <c:autoTitleDeleted val="1"/>
    <c:plotArea>
      <c:layout/>
      <c:scatterChart>
        <c:scatterStyle val="lineMarker"/>
        <c:ser>
          <c:idx val="0"/>
          <c:order val="0"/>
          <c:tx>
            <c:strRef>
              <c:f>'3.4'!$A$4</c:f>
              <c:strCache>
                <c:ptCount val="1"/>
                <c:pt idx="0">
                  <c:v>CEB</c:v>
                </c:pt>
              </c:strCache>
            </c:strRef>
          </c:tx>
          <c:spPr>
            <a:ln w="28575">
              <a:noFill/>
            </a:ln>
          </c:spPr>
          <c:dLbls>
            <c:dLbl>
              <c:idx val="0"/>
              <c:layout>
                <c:manualLayout>
                  <c:x val="-3.1931134732220846E-2"/>
                  <c:y val="3.116672712619779E-2"/>
                </c:manualLayout>
              </c:layout>
              <c:tx>
                <c:strRef>
                  <c:f>'3.4'!$C$2</c:f>
                  <c:strCache>
                    <c:ptCount val="1"/>
                    <c:pt idx="0">
                      <c:v>CRO</c:v>
                    </c:pt>
                  </c:strCache>
                </c:strRef>
              </c:tx>
              <c:spPr/>
              <c:txPr>
                <a:bodyPr/>
                <a:lstStyle/>
                <a:p>
                  <a:pPr>
                    <a:defRPr sz="800" b="0" i="0" u="none" strike="noStrike" baseline="0">
                      <a:latin typeface="Calibri"/>
                    </a:defRPr>
                  </a:pPr>
                  <a:endParaRPr lang="it-IT"/>
                </a:p>
              </c:txPr>
              <c:dLblPos val="r"/>
              <c:showVal val="1"/>
            </c:dLbl>
            <c:dLbl>
              <c:idx val="1"/>
              <c:layout>
                <c:manualLayout>
                  <c:x val="-2.9577870297979401E-2"/>
                  <c:y val="3.116672712619779E-2"/>
                </c:manualLayout>
              </c:layout>
              <c:tx>
                <c:strRef>
                  <c:f>'3.4'!$C$3</c:f>
                  <c:strCache>
                    <c:ptCount val="1"/>
                    <c:pt idx="0">
                      <c:v>EST</c:v>
                    </c:pt>
                  </c:strCache>
                </c:strRef>
              </c:tx>
              <c:spPr/>
              <c:txPr>
                <a:bodyPr/>
                <a:lstStyle/>
                <a:p>
                  <a:pPr>
                    <a:defRPr sz="800" b="0" i="0" u="none" strike="noStrike" baseline="0">
                      <a:latin typeface="Calibri"/>
                    </a:defRPr>
                  </a:pPr>
                  <a:endParaRPr lang="it-IT"/>
                </a:p>
              </c:txPr>
              <c:dLblPos val="r"/>
              <c:showVal val="1"/>
            </c:dLbl>
            <c:dLbl>
              <c:idx val="2"/>
              <c:layout>
                <c:manualLayout>
                  <c:x val="-3.3270290277208112E-2"/>
                  <c:y val="3.116672712619779E-2"/>
                </c:manualLayout>
              </c:layout>
              <c:tx>
                <c:strRef>
                  <c:f>'3.4'!$C$4</c:f>
                  <c:strCache>
                    <c:ptCount val="1"/>
                    <c:pt idx="0">
                      <c:v>HUN</c:v>
                    </c:pt>
                  </c:strCache>
                </c:strRef>
              </c:tx>
              <c:spPr/>
              <c:txPr>
                <a:bodyPr/>
                <a:lstStyle/>
                <a:p>
                  <a:pPr>
                    <a:defRPr sz="800" b="0" i="0" u="none" strike="noStrike" baseline="0">
                      <a:latin typeface="Calibri"/>
                    </a:defRPr>
                  </a:pPr>
                  <a:endParaRPr lang="it-IT"/>
                </a:p>
              </c:txPr>
              <c:dLblPos val="r"/>
              <c:showVal val="1"/>
            </c:dLbl>
            <c:dLbl>
              <c:idx val="3"/>
              <c:layout>
                <c:manualLayout>
                  <c:x val="-2.9980549159218762E-2"/>
                  <c:y val="3.116672712619779E-2"/>
                </c:manualLayout>
              </c:layout>
              <c:tx>
                <c:strRef>
                  <c:f>'3.4'!$C$5</c:f>
                  <c:strCache>
                    <c:ptCount val="1"/>
                    <c:pt idx="0">
                      <c:v>LAT</c:v>
                    </c:pt>
                  </c:strCache>
                </c:strRef>
              </c:tx>
              <c:spPr/>
              <c:txPr>
                <a:bodyPr/>
                <a:lstStyle/>
                <a:p>
                  <a:pPr>
                    <a:defRPr sz="800" b="0" i="0" u="none" strike="noStrike" baseline="0">
                      <a:latin typeface="Calibri"/>
                    </a:defRPr>
                  </a:pPr>
                  <a:endParaRPr lang="it-IT"/>
                </a:p>
              </c:txPr>
              <c:dLblPos val="r"/>
              <c:showVal val="1"/>
            </c:dLbl>
            <c:dLbl>
              <c:idx val="4"/>
              <c:layout>
                <c:manualLayout>
                  <c:x val="-2.7442984646550352E-2"/>
                  <c:y val="3.116672712619779E-2"/>
                </c:manualLayout>
              </c:layout>
              <c:tx>
                <c:strRef>
                  <c:f>'3.4'!$C$6</c:f>
                  <c:strCache>
                    <c:ptCount val="1"/>
                    <c:pt idx="0">
                      <c:v>LIT</c:v>
                    </c:pt>
                  </c:strCache>
                </c:strRef>
              </c:tx>
              <c:spPr/>
              <c:txPr>
                <a:bodyPr/>
                <a:lstStyle/>
                <a:p>
                  <a:pPr>
                    <a:defRPr sz="800" b="0" i="0" u="none" strike="noStrike" baseline="0">
                      <a:latin typeface="Calibri"/>
                    </a:defRPr>
                  </a:pPr>
                  <a:endParaRPr lang="it-IT"/>
                </a:p>
              </c:txPr>
              <c:dLblPos val="r"/>
              <c:showVal val="1"/>
            </c:dLbl>
            <c:dLbl>
              <c:idx val="5"/>
              <c:layout>
                <c:manualLayout>
                  <c:x val="-3.0853911471167079E-2"/>
                  <c:y val="3.116672712619779E-2"/>
                </c:manualLayout>
              </c:layout>
              <c:tx>
                <c:strRef>
                  <c:f>'3.4'!$C$7</c:f>
                  <c:strCache>
                    <c:ptCount val="1"/>
                    <c:pt idx="0">
                      <c:v>POL</c:v>
                    </c:pt>
                  </c:strCache>
                </c:strRef>
              </c:tx>
              <c:spPr/>
              <c:txPr>
                <a:bodyPr/>
                <a:lstStyle/>
                <a:p>
                  <a:pPr>
                    <a:defRPr sz="800" b="0" i="0" u="none" strike="noStrike" baseline="0">
                      <a:latin typeface="Calibri"/>
                    </a:defRPr>
                  </a:pPr>
                  <a:endParaRPr lang="it-IT"/>
                </a:p>
              </c:txPr>
              <c:dLblPos val="r"/>
              <c:showVal val="1"/>
            </c:dLbl>
            <c:dLbl>
              <c:idx val="6"/>
              <c:layout>
                <c:manualLayout>
                  <c:x val="-3.0441604993890283E-2"/>
                  <c:y val="3.116672712619779E-2"/>
                </c:manualLayout>
              </c:layout>
              <c:tx>
                <c:strRef>
                  <c:f>'3.4'!$C$8</c:f>
                  <c:strCache>
                    <c:ptCount val="1"/>
                    <c:pt idx="0">
                      <c:v>SVK</c:v>
                    </c:pt>
                  </c:strCache>
                </c:strRef>
              </c:tx>
              <c:spPr/>
              <c:txPr>
                <a:bodyPr/>
                <a:lstStyle/>
                <a:p>
                  <a:pPr>
                    <a:defRPr sz="800" b="0" i="0" u="none" strike="noStrike" baseline="0">
                      <a:latin typeface="Calibri"/>
                    </a:defRPr>
                  </a:pPr>
                  <a:endParaRPr lang="it-IT"/>
                </a:p>
              </c:txPr>
              <c:dLblPos val="r"/>
              <c:showVal val="1"/>
            </c:dLbl>
            <c:dLbl>
              <c:idx val="7"/>
              <c:layout>
                <c:manualLayout>
                  <c:x val="-3.0407526289504612E-2"/>
                  <c:y val="3.116672712619779E-2"/>
                </c:manualLayout>
              </c:layout>
              <c:tx>
                <c:strRef>
                  <c:f>'3.4'!$C$9</c:f>
                  <c:strCache>
                    <c:ptCount val="1"/>
                    <c:pt idx="0">
                      <c:v>SLO</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'3.4'!$E$2:$E$9</c:f>
              <c:numCache>
                <c:formatCode>General</c:formatCode>
                <c:ptCount val="8"/>
                <c:pt idx="0">
                  <c:v>7.5379769999999899</c:v>
                </c:pt>
                <c:pt idx="1">
                  <c:v>16.547840000000001</c:v>
                </c:pt>
                <c:pt idx="2">
                  <c:v>11.58071</c:v>
                </c:pt>
                <c:pt idx="3">
                  <c:v>14.49356</c:v>
                </c:pt>
                <c:pt idx="4">
                  <c:v>11.078869999999998</c:v>
                </c:pt>
                <c:pt idx="5">
                  <c:v>10.039900000000001</c:v>
                </c:pt>
                <c:pt idx="6">
                  <c:v>10.59103</c:v>
                </c:pt>
                <c:pt idx="7">
                  <c:v>8.206747</c:v>
                </c:pt>
              </c:numCache>
            </c:numRef>
          </c:xVal>
          <c:yVal>
            <c:numRef>
              <c:f>'3.4'!$D$2:$D$9</c:f>
              <c:numCache>
                <c:formatCode>General</c:formatCode>
                <c:ptCount val="8"/>
                <c:pt idx="0">
                  <c:v>23.119920000000047</c:v>
                </c:pt>
                <c:pt idx="1">
                  <c:v>35.140170000000012</c:v>
                </c:pt>
                <c:pt idx="2">
                  <c:v>28.76897999999996</c:v>
                </c:pt>
                <c:pt idx="3">
                  <c:v>38.198360000000086</c:v>
                </c:pt>
                <c:pt idx="4">
                  <c:v>38.502390000000013</c:v>
                </c:pt>
                <c:pt idx="5">
                  <c:v>27.271509999999989</c:v>
                </c:pt>
                <c:pt idx="6">
                  <c:v>22.827210000000001</c:v>
                </c:pt>
                <c:pt idx="7">
                  <c:v>25.795119999999944</c:v>
                </c:pt>
              </c:numCache>
            </c:numRef>
          </c:yVal>
        </c:ser>
        <c:ser>
          <c:idx val="1"/>
          <c:order val="1"/>
          <c:tx>
            <c:strRef>
              <c:f>'3.4'!$A$10</c:f>
              <c:strCache>
                <c:ptCount val="1"/>
                <c:pt idx="0">
                  <c:v>Central Asia</c:v>
                </c:pt>
              </c:strCache>
            </c:strRef>
          </c:tx>
          <c:spPr>
            <a:ln w="28575">
              <a:noFill/>
            </a:ln>
          </c:spPr>
          <c:marker>
            <c:symbol val="diamond"/>
            <c:size val="7"/>
            <c:spPr>
              <a:solidFill>
                <a:schemeClr val="accent2"/>
              </a:solidFill>
            </c:spPr>
          </c:marker>
          <c:dLbls>
            <c:dLbl>
              <c:idx val="0"/>
              <c:layout>
                <c:manualLayout>
                  <c:x val="-3.0596869404903353E-2"/>
                  <c:y val="-3.116672712619779E-2"/>
                </c:manualLayout>
              </c:layout>
              <c:tx>
                <c:strRef>
                  <c:f>'3.4'!$C$10</c:f>
                  <c:strCache>
                    <c:ptCount val="1"/>
                    <c:pt idx="0">
                      <c:v>KAZ</c:v>
                    </c:pt>
                  </c:strCache>
                </c:strRef>
              </c:tx>
              <c:spPr/>
              <c:txPr>
                <a:bodyPr/>
                <a:lstStyle/>
                <a:p>
                  <a:pPr>
                    <a:defRPr sz="800" b="0" i="0" u="none" strike="noStrike" baseline="0">
                      <a:latin typeface="Calibri"/>
                    </a:defRPr>
                  </a:pPr>
                  <a:endParaRPr lang="it-IT"/>
                </a:p>
              </c:txPr>
              <c:dLblPos val="r"/>
              <c:showVal val="1"/>
            </c:dLbl>
            <c:dLbl>
              <c:idx val="1"/>
              <c:layout>
                <c:manualLayout>
                  <c:x val="-7.709886614190576E-3"/>
                  <c:y val="-2.0640414244947024E-2"/>
                </c:manualLayout>
              </c:layout>
              <c:tx>
                <c:strRef>
                  <c:f>'3.4'!$C$11</c:f>
                  <c:strCache>
                    <c:ptCount val="1"/>
                    <c:pt idx="0">
                      <c:v>KGZ</c:v>
                    </c:pt>
                  </c:strCache>
                </c:strRef>
              </c:tx>
              <c:spPr/>
              <c:txPr>
                <a:bodyPr/>
                <a:lstStyle/>
                <a:p>
                  <a:pPr>
                    <a:defRPr sz="800" b="0" i="0" u="none" strike="noStrike" baseline="0">
                      <a:latin typeface="Calibri"/>
                    </a:defRPr>
                  </a:pPr>
                  <a:endParaRPr lang="it-IT"/>
                </a:p>
              </c:txPr>
              <c:dLblPos val="r"/>
              <c:showVal val="1"/>
            </c:dLbl>
            <c:dLbl>
              <c:idx val="2"/>
              <c:layout>
                <c:manualLayout>
                  <c:x val="-3.5225613248577752E-2"/>
                  <c:y val="-3.116672712619779E-2"/>
                </c:manualLayout>
              </c:layout>
              <c:tx>
                <c:strRef>
                  <c:f>'3.4'!$C$12</c:f>
                  <c:strCache>
                    <c:ptCount val="1"/>
                    <c:pt idx="0">
                      <c:v>MON</c:v>
                    </c:pt>
                  </c:strCache>
                </c:strRef>
              </c:tx>
              <c:spPr/>
              <c:txPr>
                <a:bodyPr/>
                <a:lstStyle/>
                <a:p>
                  <a:pPr>
                    <a:defRPr sz="800" b="0" i="0" u="none" strike="noStrike" baseline="0">
                      <a:latin typeface="Calibri"/>
                    </a:defRPr>
                  </a:pPr>
                  <a:endParaRPr lang="it-IT"/>
                </a:p>
              </c:txPr>
              <c:dLblPos val="r"/>
              <c:showVal val="1"/>
            </c:dLbl>
            <c:dLbl>
              <c:idx val="3"/>
              <c:layout>
                <c:manualLayout>
                  <c:x val="-2.8728806255077378E-2"/>
                  <c:y val="-3.116672712619779E-2"/>
                </c:manualLayout>
              </c:layout>
              <c:tx>
                <c:strRef>
                  <c:f>'3.4'!$C$13</c:f>
                  <c:strCache>
                    <c:ptCount val="1"/>
                    <c:pt idx="0">
                      <c:v>TJK</c:v>
                    </c:pt>
                  </c:strCache>
                </c:strRef>
              </c:tx>
              <c:spPr/>
              <c:txPr>
                <a:bodyPr/>
                <a:lstStyle/>
                <a:p>
                  <a:pPr>
                    <a:defRPr sz="800" b="0" i="0" u="none" strike="noStrike" baseline="0">
                      <a:latin typeface="Calibri"/>
                    </a:defRPr>
                  </a:pPr>
                  <a:endParaRPr lang="it-IT"/>
                </a:p>
              </c:txPr>
              <c:dLblPos val="r"/>
              <c:showVal val="1"/>
            </c:dLbl>
            <c:dLbl>
              <c:idx val="4"/>
              <c:layout>
                <c:manualLayout>
                  <c:x val="-3.1276151203085238E-2"/>
                  <c:y val="-3.116700340737584E-2"/>
                </c:manualLayout>
              </c:layout>
              <c:tx>
                <c:strRef>
                  <c:f>'3.4'!$C$14</c:f>
                  <c:strCache>
                    <c:ptCount val="1"/>
                    <c:pt idx="0">
                      <c:v>UZB</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'3.4'!$E$10:$E$14</c:f>
              <c:numCache>
                <c:formatCode>General</c:formatCode>
                <c:ptCount val="5"/>
                <c:pt idx="0">
                  <c:v>16.319579999999988</c:v>
                </c:pt>
                <c:pt idx="1">
                  <c:v>10.666400000000019</c:v>
                </c:pt>
                <c:pt idx="2">
                  <c:v>12.295440000000006</c:v>
                </c:pt>
                <c:pt idx="3">
                  <c:v>11.52516</c:v>
                </c:pt>
                <c:pt idx="4">
                  <c:v>10.536760000000001</c:v>
                </c:pt>
              </c:numCache>
            </c:numRef>
          </c:xVal>
          <c:yVal>
            <c:numRef>
              <c:f>'3.4'!$D$10:$D$14</c:f>
              <c:numCache>
                <c:formatCode>General</c:formatCode>
                <c:ptCount val="5"/>
                <c:pt idx="0">
                  <c:v>39.312449999999998</c:v>
                </c:pt>
                <c:pt idx="1">
                  <c:v>29.614400000000035</c:v>
                </c:pt>
                <c:pt idx="2">
                  <c:v>40.202750000000087</c:v>
                </c:pt>
                <c:pt idx="3">
                  <c:v>34.676090000000002</c:v>
                </c:pt>
                <c:pt idx="4">
                  <c:v>43.848740000000006</c:v>
                </c:pt>
              </c:numCache>
            </c:numRef>
          </c:yVal>
        </c:ser>
        <c:ser>
          <c:idx val="2"/>
          <c:order val="2"/>
          <c:tx>
            <c:strRef>
              <c:f>'3.4'!$A$15</c:f>
              <c:strCache>
                <c:ptCount val="1"/>
                <c:pt idx="0">
                  <c:v>EEC</c:v>
                </c:pt>
              </c:strCache>
            </c:strRef>
          </c:tx>
          <c:spPr>
            <a:ln w="28575">
              <a:noFill/>
            </a:ln>
          </c:spPr>
          <c:marker>
            <c:symbol val="diamond"/>
            <c:size val="7"/>
            <c:spPr>
              <a:solidFill>
                <a:schemeClr val="accent3"/>
              </a:solidFill>
            </c:spPr>
          </c:marker>
          <c:dLbls>
            <c:dLbl>
              <c:idx val="0"/>
              <c:layout>
                <c:manualLayout>
                  <c:x val="-3.1751572052161586E-2"/>
                  <c:y val="2.9210656386059845E-2"/>
                </c:manualLayout>
              </c:layout>
              <c:tx>
                <c:strRef>
                  <c:f>'3.4'!$C$15</c:f>
                  <c:strCache>
                    <c:ptCount val="1"/>
                    <c:pt idx="0">
                      <c:v>ARM</c:v>
                    </c:pt>
                  </c:strCache>
                </c:strRef>
              </c:tx>
              <c:spPr/>
              <c:txPr>
                <a:bodyPr/>
                <a:lstStyle/>
                <a:p>
                  <a:pPr>
                    <a:defRPr sz="800" b="0" i="0" u="none" strike="noStrike" baseline="0">
                      <a:latin typeface="Calibri"/>
                    </a:defRPr>
                  </a:pPr>
                  <a:endParaRPr lang="it-IT"/>
                </a:p>
              </c:txPr>
              <c:dLblPos val="r"/>
              <c:showVal val="1"/>
            </c:dLbl>
            <c:dLbl>
              <c:idx val="1"/>
              <c:layout>
                <c:manualLayout>
                  <c:x val="-2.661332865502521E-2"/>
                  <c:y val="2.9210656386059845E-2"/>
                </c:manualLayout>
              </c:layout>
              <c:tx>
                <c:strRef>
                  <c:f>'3.4'!$C$16</c:f>
                  <c:strCache>
                    <c:ptCount val="1"/>
                    <c:pt idx="0">
                      <c:v>AZE</c:v>
                    </c:pt>
                  </c:strCache>
                </c:strRef>
              </c:tx>
              <c:spPr/>
              <c:txPr>
                <a:bodyPr/>
                <a:lstStyle/>
                <a:p>
                  <a:pPr>
                    <a:defRPr sz="800" b="0" i="0" u="none" strike="noStrike" baseline="0">
                      <a:latin typeface="Calibri"/>
                    </a:defRPr>
                  </a:pPr>
                  <a:endParaRPr lang="it-IT"/>
                </a:p>
              </c:txPr>
              <c:dLblPos val="r"/>
              <c:showVal val="1"/>
            </c:dLbl>
            <c:dLbl>
              <c:idx val="2"/>
              <c:layout>
                <c:manualLayout>
                  <c:x val="-1.0121375202562044E-2"/>
                  <c:y val="1.8684343504809089E-2"/>
                </c:manualLayout>
              </c:layout>
              <c:tx>
                <c:strRef>
                  <c:f>'3.4'!$C$17</c:f>
                  <c:strCache>
                    <c:ptCount val="1"/>
                    <c:pt idx="0">
                      <c:v>BEL</c:v>
                    </c:pt>
                  </c:strCache>
                </c:strRef>
              </c:tx>
              <c:spPr/>
              <c:txPr>
                <a:bodyPr/>
                <a:lstStyle/>
                <a:p>
                  <a:pPr>
                    <a:defRPr sz="800" b="0" i="0" u="none" strike="noStrike" baseline="0">
                      <a:latin typeface="Calibri"/>
                    </a:defRPr>
                  </a:pPr>
                  <a:endParaRPr lang="it-IT"/>
                </a:p>
              </c:txPr>
              <c:dLblPos val="r"/>
              <c:showVal val="1"/>
            </c:dLbl>
            <c:dLbl>
              <c:idx val="3"/>
              <c:layout>
                <c:manualLayout>
                  <c:x val="-2.9291639744999601E-2"/>
                  <c:y val="2.9210656386059845E-2"/>
                </c:manualLayout>
              </c:layout>
              <c:tx>
                <c:strRef>
                  <c:f>'3.4'!$C$18</c:f>
                  <c:strCache>
                    <c:ptCount val="1"/>
                    <c:pt idx="0">
                      <c:v>GEO</c:v>
                    </c:pt>
                  </c:strCache>
                </c:strRef>
              </c:tx>
              <c:spPr/>
              <c:txPr>
                <a:bodyPr/>
                <a:lstStyle/>
                <a:p>
                  <a:pPr>
                    <a:defRPr sz="800" b="0" i="0" u="none" strike="noStrike" baseline="0">
                      <a:latin typeface="Calibri"/>
                    </a:defRPr>
                  </a:pPr>
                  <a:endParaRPr lang="it-IT"/>
                </a:p>
              </c:txPr>
              <c:dLblPos val="r"/>
              <c:showVal val="1"/>
            </c:dLbl>
            <c:dLbl>
              <c:idx val="4"/>
              <c:layout>
                <c:manualLayout>
                  <c:x val="-3.2425963632673839E-2"/>
                  <c:y val="2.9210656386059845E-2"/>
                </c:manualLayout>
              </c:layout>
              <c:tx>
                <c:strRef>
                  <c:f>'3.4'!$C$19</c:f>
                  <c:strCache>
                    <c:ptCount val="1"/>
                    <c:pt idx="0">
                      <c:v>MDA</c:v>
                    </c:pt>
                  </c:strCache>
                </c:strRef>
              </c:tx>
              <c:spPr/>
              <c:txPr>
                <a:bodyPr/>
                <a:lstStyle/>
                <a:p>
                  <a:pPr>
                    <a:defRPr sz="800" b="0" i="0" u="none" strike="noStrike" baseline="0">
                      <a:latin typeface="Calibri"/>
                    </a:defRPr>
                  </a:pPr>
                  <a:endParaRPr lang="it-IT"/>
                </a:p>
              </c:txPr>
              <c:dLblPos val="r"/>
              <c:showVal val="1"/>
            </c:dLbl>
            <c:dLbl>
              <c:idx val="5"/>
              <c:layout>
                <c:manualLayout>
                  <c:x val="-2.8578432061734112E-2"/>
                  <c:y val="2.9210656386059845E-2"/>
                </c:manualLayout>
              </c:layout>
              <c:tx>
                <c:strRef>
                  <c:f>'3.4'!$C$20</c:f>
                  <c:strCache>
                    <c:ptCount val="1"/>
                    <c:pt idx="0">
                      <c:v>UKR</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'3.4'!$E$15:$E$20</c:f>
              <c:numCache>
                <c:formatCode>General</c:formatCode>
                <c:ptCount val="6"/>
                <c:pt idx="0">
                  <c:v>15.718079999999999</c:v>
                </c:pt>
                <c:pt idx="1">
                  <c:v>10.80898</c:v>
                </c:pt>
                <c:pt idx="2">
                  <c:v>10.883590000000023</c:v>
                </c:pt>
                <c:pt idx="3">
                  <c:v>17.869759999999989</c:v>
                </c:pt>
                <c:pt idx="4">
                  <c:v>17.406770000000002</c:v>
                </c:pt>
                <c:pt idx="5">
                  <c:v>12.562130000000021</c:v>
                </c:pt>
              </c:numCache>
            </c:numRef>
          </c:xVal>
          <c:yVal>
            <c:numRef>
              <c:f>'3.4'!$D$15:$D$20</c:f>
              <c:numCache>
                <c:formatCode>General</c:formatCode>
                <c:ptCount val="6"/>
                <c:pt idx="0">
                  <c:v>39.82199</c:v>
                </c:pt>
                <c:pt idx="1">
                  <c:v>27.125579999999989</c:v>
                </c:pt>
                <c:pt idx="2">
                  <c:v>33.931669999999997</c:v>
                </c:pt>
                <c:pt idx="3">
                  <c:v>47.37885</c:v>
                </c:pt>
                <c:pt idx="4">
                  <c:v>41.82114</c:v>
                </c:pt>
                <c:pt idx="5">
                  <c:v>28.902499999999939</c:v>
                </c:pt>
              </c:numCache>
            </c:numRef>
          </c:yVal>
        </c:ser>
        <c:ser>
          <c:idx val="3"/>
          <c:order val="3"/>
          <c:tx>
            <c:strRef>
              <c:f>'3.4'!$A$21</c:f>
              <c:strCache>
                <c:ptCount val="1"/>
                <c:pt idx="0">
                  <c:v>Russia</c:v>
                </c:pt>
              </c:strCache>
            </c:strRef>
          </c:tx>
          <c:spPr>
            <a:ln w="28575">
              <a:noFill/>
            </a:ln>
          </c:spPr>
          <c:marker>
            <c:symbol val="diamond"/>
            <c:size val="7"/>
          </c:marker>
          <c:dLbls>
            <c:dLbl>
              <c:idx val="0"/>
              <c:layout>
                <c:manualLayout>
                  <c:x val="-3.1203256395946254E-2"/>
                  <c:y val="-3.116672712619779E-2"/>
                </c:manualLayout>
              </c:layout>
              <c:tx>
                <c:strRef>
                  <c:f>'3.4'!$C$21</c:f>
                  <c:strCache>
                    <c:ptCount val="1"/>
                    <c:pt idx="0">
                      <c:v>RUS</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'3.4'!$E$21</c:f>
              <c:numCache>
                <c:formatCode>General</c:formatCode>
                <c:ptCount val="1"/>
                <c:pt idx="0">
                  <c:v>12.962260000000002</c:v>
                </c:pt>
              </c:numCache>
            </c:numRef>
          </c:xVal>
          <c:yVal>
            <c:numRef>
              <c:f>'3.4'!$D$21</c:f>
              <c:numCache>
                <c:formatCode>General</c:formatCode>
                <c:ptCount val="1"/>
                <c:pt idx="0">
                  <c:v>37.5809</c:v>
                </c:pt>
              </c:numCache>
            </c:numRef>
          </c:yVal>
        </c:ser>
        <c:ser>
          <c:idx val="4"/>
          <c:order val="4"/>
          <c:tx>
            <c:strRef>
              <c:f>'3.4'!$A$22</c:f>
              <c:strCache>
                <c:ptCount val="1"/>
                <c:pt idx="0">
                  <c:v>SEE</c:v>
                </c:pt>
              </c:strCache>
            </c:strRef>
          </c:tx>
          <c:spPr>
            <a:ln w="28575">
              <a:noFill/>
            </a:ln>
          </c:spPr>
          <c:marker>
            <c:symbol val="diamond"/>
            <c:size val="7"/>
            <c:spPr>
              <a:solidFill>
                <a:schemeClr val="accent5">
                  <a:lumMod val="60000"/>
                  <a:lumOff val="40000"/>
                </a:schemeClr>
              </a:solidFill>
            </c:spPr>
          </c:marker>
          <c:dLbls>
            <c:dLbl>
              <c:idx val="0"/>
              <c:layout>
                <c:manualLayout>
                  <c:x val="-6.1608112939370949E-2"/>
                  <c:y val="6.6424353433148417E-17"/>
                </c:manualLayout>
              </c:layout>
              <c:tx>
                <c:strRef>
                  <c:f>'3.4'!$C$22</c:f>
                  <c:strCache>
                    <c:ptCount val="1"/>
                    <c:pt idx="0">
                      <c:v>BOS</c:v>
                    </c:pt>
                  </c:strCache>
                </c:strRef>
              </c:tx>
              <c:spPr/>
              <c:txPr>
                <a:bodyPr/>
                <a:lstStyle/>
                <a:p>
                  <a:pPr>
                    <a:defRPr sz="800" b="0" i="0" u="none" strike="noStrike" baseline="0">
                      <a:latin typeface="Calibri"/>
                    </a:defRPr>
                  </a:pPr>
                  <a:endParaRPr lang="it-IT"/>
                </a:p>
              </c:txPr>
              <c:dLblPos val="r"/>
              <c:showVal val="1"/>
            </c:dLbl>
            <c:dLbl>
              <c:idx val="1"/>
              <c:layout>
                <c:manualLayout>
                  <c:x val="-5.405142308390587E-2"/>
                  <c:y val="0"/>
                </c:manualLayout>
              </c:layout>
              <c:tx>
                <c:strRef>
                  <c:f>'3.4'!$C$23</c:f>
                  <c:strCache>
                    <c:ptCount val="1"/>
                    <c:pt idx="0">
                      <c:v>BUL</c:v>
                    </c:pt>
                  </c:strCache>
                </c:strRef>
              </c:tx>
              <c:spPr/>
              <c:txPr>
                <a:bodyPr/>
                <a:lstStyle/>
                <a:p>
                  <a:pPr>
                    <a:defRPr sz="800" b="0" i="0" u="none" strike="noStrike" baseline="0">
                      <a:latin typeface="Calibri"/>
                    </a:defRPr>
                  </a:pPr>
                  <a:endParaRPr lang="it-IT"/>
                </a:p>
              </c:txPr>
              <c:dLblPos val="r"/>
              <c:showVal val="1"/>
            </c:dLbl>
            <c:dLbl>
              <c:idx val="2"/>
              <c:layout>
                <c:manualLayout>
                  <c:x val="-5.298398025819151E-2"/>
                  <c:y val="0"/>
                </c:manualLayout>
              </c:layout>
              <c:tx>
                <c:strRef>
                  <c:f>'3.4'!$C$24</c:f>
                  <c:strCache>
                    <c:ptCount val="1"/>
                    <c:pt idx="0">
                      <c:v>CYP</c:v>
                    </c:pt>
                  </c:strCache>
                </c:strRef>
              </c:tx>
              <c:spPr/>
              <c:txPr>
                <a:bodyPr/>
                <a:lstStyle/>
                <a:p>
                  <a:pPr>
                    <a:defRPr sz="800" b="0" i="0" u="none" strike="noStrike" baseline="0">
                      <a:latin typeface="Calibri"/>
                    </a:defRPr>
                  </a:pPr>
                  <a:endParaRPr lang="it-IT"/>
                </a:p>
              </c:txPr>
              <c:dLblPos val="r"/>
              <c:showVal val="1"/>
            </c:dLbl>
            <c:dLbl>
              <c:idx val="3"/>
              <c:layout>
                <c:manualLayout>
                  <c:x val="-5.8891010716683713E-2"/>
                  <c:y val="0"/>
                </c:manualLayout>
              </c:layout>
              <c:tx>
                <c:strRef>
                  <c:f>'3.4'!$C$25</c:f>
                  <c:strCache>
                    <c:ptCount val="1"/>
                    <c:pt idx="0">
                      <c:v>FYR</c:v>
                    </c:pt>
                  </c:strCache>
                </c:strRef>
              </c:tx>
              <c:spPr/>
              <c:txPr>
                <a:bodyPr/>
                <a:lstStyle/>
                <a:p>
                  <a:pPr>
                    <a:defRPr sz="800" b="0" i="0" u="none" strike="noStrike" baseline="0">
                      <a:latin typeface="Calibri"/>
                    </a:defRPr>
                  </a:pPr>
                  <a:endParaRPr lang="it-IT"/>
                </a:p>
              </c:txPr>
              <c:dLblPos val="r"/>
              <c:showVal val="1"/>
            </c:dLbl>
            <c:dLbl>
              <c:idx val="4"/>
              <c:layout>
                <c:manualLayout>
                  <c:x val="-5.5613694810073347E-2"/>
                  <c:y val="0"/>
                </c:manualLayout>
              </c:layout>
              <c:tx>
                <c:strRef>
                  <c:f>'3.4'!$C$26</c:f>
                  <c:strCache>
                    <c:ptCount val="1"/>
                    <c:pt idx="0">
                      <c:v>GRC</c:v>
                    </c:pt>
                  </c:strCache>
                </c:strRef>
              </c:tx>
              <c:spPr/>
              <c:txPr>
                <a:bodyPr/>
                <a:lstStyle/>
                <a:p>
                  <a:pPr>
                    <a:defRPr sz="800" b="0" i="0" u="none" strike="noStrike" baseline="0">
                      <a:latin typeface="Calibri"/>
                    </a:defRPr>
                  </a:pPr>
                  <a:endParaRPr lang="it-IT"/>
                </a:p>
              </c:txPr>
              <c:dLblPos val="r"/>
              <c:showVal val="1"/>
            </c:dLbl>
            <c:dLbl>
              <c:idx val="5"/>
              <c:layout>
                <c:manualLayout>
                  <c:x val="-6.1229671872411323E-2"/>
                  <c:y val="3.6231884057971123E-3"/>
                </c:manualLayout>
              </c:layout>
              <c:tx>
                <c:strRef>
                  <c:f>'3.4'!$C$27</c:f>
                  <c:strCache>
                    <c:ptCount val="1"/>
                    <c:pt idx="0">
                      <c:v>KOS</c:v>
                    </c:pt>
                  </c:strCache>
                </c:strRef>
              </c:tx>
              <c:spPr/>
              <c:txPr>
                <a:bodyPr/>
                <a:lstStyle/>
                <a:p>
                  <a:pPr>
                    <a:defRPr sz="800" b="0" i="0" u="none" strike="noStrike" baseline="0">
                      <a:latin typeface="Calibri"/>
                    </a:defRPr>
                  </a:pPr>
                  <a:endParaRPr lang="it-IT"/>
                </a:p>
              </c:txPr>
              <c:dLblPos val="r"/>
              <c:showVal val="1"/>
            </c:dLbl>
            <c:dLbl>
              <c:idx val="6"/>
              <c:layout>
                <c:manualLayout>
                  <c:x val="-6.0275895745589794E-2"/>
                  <c:y val="-2.0326086956521737E-2"/>
                </c:manualLayout>
              </c:layout>
              <c:tx>
                <c:strRef>
                  <c:f>'3.4'!$C$28</c:f>
                  <c:strCache>
                    <c:ptCount val="1"/>
                    <c:pt idx="0">
                      <c:v>MNG</c:v>
                    </c:pt>
                  </c:strCache>
                </c:strRef>
              </c:tx>
              <c:spPr/>
              <c:txPr>
                <a:bodyPr/>
                <a:lstStyle/>
                <a:p>
                  <a:pPr>
                    <a:defRPr sz="800" b="0" i="0" u="none" strike="noStrike" baseline="0">
                      <a:latin typeface="Calibri"/>
                    </a:defRPr>
                  </a:pPr>
                  <a:endParaRPr lang="it-IT"/>
                </a:p>
              </c:txPr>
              <c:dLblPos val="r"/>
              <c:showVal val="1"/>
            </c:dLbl>
            <c:dLbl>
              <c:idx val="7"/>
              <c:layout>
                <c:manualLayout>
                  <c:x val="-8.6948070167288463E-3"/>
                  <c:y val="-2.1052625762501515E-2"/>
                </c:manualLayout>
              </c:layout>
              <c:tx>
                <c:strRef>
                  <c:f>'3.4'!$C$29</c:f>
                  <c:strCache>
                    <c:ptCount val="1"/>
                    <c:pt idx="0">
                      <c:v>ROM</c:v>
                    </c:pt>
                  </c:strCache>
                </c:strRef>
              </c:tx>
              <c:spPr/>
              <c:txPr>
                <a:bodyPr/>
                <a:lstStyle/>
                <a:p>
                  <a:pPr>
                    <a:defRPr sz="800" b="0" i="0" u="none" strike="noStrike" baseline="0">
                      <a:latin typeface="Calibri"/>
                    </a:defRPr>
                  </a:pPr>
                  <a:endParaRPr lang="it-IT"/>
                </a:p>
              </c:txPr>
              <c:dLblPos val="r"/>
              <c:showVal val="1"/>
            </c:dLbl>
            <c:dLbl>
              <c:idx val="8"/>
              <c:layout>
                <c:manualLayout>
                  <c:x val="-5.6685937513624753E-2"/>
                  <c:y val="-3.6234736962227647E-3"/>
                </c:manualLayout>
              </c:layout>
              <c:tx>
                <c:strRef>
                  <c:f>'3.4'!$C$30</c:f>
                  <c:strCache>
                    <c:ptCount val="1"/>
                    <c:pt idx="0">
                      <c:v>SER</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'3.4'!$E$22:$E$30</c:f>
              <c:numCache>
                <c:formatCode>General</c:formatCode>
                <c:ptCount val="9"/>
                <c:pt idx="0">
                  <c:v>6.2767000000000097</c:v>
                </c:pt>
                <c:pt idx="1">
                  <c:v>12.767140000000001</c:v>
                </c:pt>
                <c:pt idx="2">
                  <c:v>10.605230000000002</c:v>
                </c:pt>
                <c:pt idx="3">
                  <c:v>9.7937219999999989</c:v>
                </c:pt>
                <c:pt idx="4">
                  <c:v>11.321390000000001</c:v>
                </c:pt>
                <c:pt idx="5">
                  <c:v>16.48849999999991</c:v>
                </c:pt>
                <c:pt idx="6">
                  <c:v>5.9077659999999996</c:v>
                </c:pt>
                <c:pt idx="7">
                  <c:v>11.801640000000004</c:v>
                </c:pt>
                <c:pt idx="8">
                  <c:v>7.3108759999999897</c:v>
                </c:pt>
              </c:numCache>
            </c:numRef>
          </c:xVal>
          <c:yVal>
            <c:numRef>
              <c:f>'3.4'!$D$22:$D$30</c:f>
              <c:numCache>
                <c:formatCode>General</c:formatCode>
                <c:ptCount val="9"/>
                <c:pt idx="0">
                  <c:v>28.371700000000001</c:v>
                </c:pt>
                <c:pt idx="1">
                  <c:v>32.298730000000134</c:v>
                </c:pt>
                <c:pt idx="2">
                  <c:v>31.829270000000001</c:v>
                </c:pt>
                <c:pt idx="3">
                  <c:v>51.382310000000011</c:v>
                </c:pt>
                <c:pt idx="4">
                  <c:v>28.373080000000005</c:v>
                </c:pt>
                <c:pt idx="5">
                  <c:v>47.102470000000011</c:v>
                </c:pt>
                <c:pt idx="6">
                  <c:v>30.231120000000001</c:v>
                </c:pt>
                <c:pt idx="7">
                  <c:v>33.970079999999996</c:v>
                </c:pt>
                <c:pt idx="8">
                  <c:v>31.868409999999944</c:v>
                </c:pt>
              </c:numCache>
            </c:numRef>
          </c:yVal>
        </c:ser>
        <c:ser>
          <c:idx val="5"/>
          <c:order val="5"/>
          <c:tx>
            <c:strRef>
              <c:f>'3.4'!$B$31</c:f>
              <c:strCache>
                <c:ptCount val="1"/>
                <c:pt idx="0">
                  <c:v>Turkey</c:v>
                </c:pt>
              </c:strCache>
            </c:strRef>
          </c:tx>
          <c:spPr>
            <a:ln w="28575">
              <a:noFill/>
            </a:ln>
          </c:spPr>
          <c:marker>
            <c:symbol val="diamond"/>
            <c:size val="7"/>
          </c:marker>
          <c:dLbls>
            <c:dLbl>
              <c:idx val="0"/>
              <c:layout>
                <c:manualLayout>
                  <c:x val="-3.1421635178758851E-2"/>
                  <c:y val="-3.4675498086614819E-2"/>
                </c:manualLayout>
              </c:layout>
              <c:tx>
                <c:strRef>
                  <c:f>'3.4'!$C$31</c:f>
                  <c:strCache>
                    <c:ptCount val="1"/>
                    <c:pt idx="0">
                      <c:v>TUR</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'3.4'!$E$31</c:f>
              <c:numCache>
                <c:formatCode>General</c:formatCode>
                <c:ptCount val="1"/>
                <c:pt idx="0">
                  <c:v>14.010490000000004</c:v>
                </c:pt>
              </c:numCache>
            </c:numRef>
          </c:xVal>
          <c:yVal>
            <c:numRef>
              <c:f>'3.4'!$D$31</c:f>
              <c:numCache>
                <c:formatCode>General</c:formatCode>
                <c:ptCount val="1"/>
                <c:pt idx="0">
                  <c:v>41.706670000000003</c:v>
                </c:pt>
              </c:numCache>
            </c:numRef>
          </c:yVal>
        </c:ser>
        <c:ser>
          <c:idx val="6"/>
          <c:order val="6"/>
          <c:tx>
            <c:strRef>
              <c:f>'3.4'!$A$32</c:f>
              <c:strCache>
                <c:ptCount val="1"/>
                <c:pt idx="0">
                  <c:v>Western Europe</c:v>
                </c:pt>
              </c:strCache>
            </c:strRef>
          </c:tx>
          <c:spPr>
            <a:ln w="28575">
              <a:noFill/>
            </a:ln>
          </c:spPr>
          <c:marker>
            <c:symbol val="diamond"/>
            <c:size val="7"/>
          </c:marker>
          <c:dLbls>
            <c:dLbl>
              <c:idx val="0"/>
              <c:layout>
                <c:manualLayout>
                  <c:x val="-4.8355083595214683E-2"/>
                  <c:y val="1.7543854802084601E-2"/>
                </c:manualLayout>
              </c:layout>
              <c:tx>
                <c:strRef>
                  <c:f>'3.4'!$C$32</c:f>
                  <c:strCache>
                    <c:ptCount val="1"/>
                    <c:pt idx="0">
                      <c:v>CZE</c:v>
                    </c:pt>
                  </c:strCache>
                </c:strRef>
              </c:tx>
              <c:spPr/>
              <c:txPr>
                <a:bodyPr/>
                <a:lstStyle/>
                <a:p>
                  <a:pPr>
                    <a:defRPr sz="800" b="0" i="0" u="none" strike="noStrike" baseline="0">
                      <a:latin typeface="Calibri"/>
                    </a:defRPr>
                  </a:pPr>
                  <a:endParaRPr lang="it-IT"/>
                </a:p>
              </c:txPr>
              <c:dLblPos val="r"/>
              <c:showVal val="1"/>
            </c:dLbl>
            <c:dLbl>
              <c:idx val="1"/>
              <c:layout>
                <c:manualLayout>
                  <c:x val="-1.2217291931935496E-2"/>
                  <c:y val="1.7543854802084601E-2"/>
                </c:manualLayout>
              </c:layout>
              <c:tx>
                <c:strRef>
                  <c:f>'3.4'!$C$33</c:f>
                  <c:strCache>
                    <c:ptCount val="1"/>
                    <c:pt idx="0">
                      <c:v>GER</c:v>
                    </c:pt>
                  </c:strCache>
                </c:strRef>
              </c:tx>
              <c:spPr/>
              <c:txPr>
                <a:bodyPr/>
                <a:lstStyle/>
                <a:p>
                  <a:pPr>
                    <a:defRPr sz="800" b="0" i="0" u="none" strike="noStrike" baseline="0">
                      <a:latin typeface="Calibri"/>
                    </a:defRPr>
                  </a:pPr>
                  <a:endParaRPr lang="it-IT"/>
                </a:p>
              </c:txPr>
              <c:dLblPos val="r"/>
              <c:showVal val="1"/>
            </c:dLbl>
            <c:dLbl>
              <c:idx val="2"/>
              <c:layout>
                <c:manualLayout>
                  <c:x val="-6.8802306226653162E-3"/>
                  <c:y val="0"/>
                </c:manualLayout>
              </c:layout>
              <c:tx>
                <c:strRef>
                  <c:f>'3.4'!$C$34</c:f>
                  <c:strCache>
                    <c:ptCount val="1"/>
                    <c:pt idx="0">
                      <c:v>ITA</c:v>
                    </c:pt>
                  </c:strCache>
                </c:strRef>
              </c:tx>
              <c:spPr/>
              <c:txPr>
                <a:bodyPr/>
                <a:lstStyle/>
                <a:p>
                  <a:pPr>
                    <a:defRPr sz="800" b="0" i="0" u="none" strike="noStrike" baseline="0">
                      <a:latin typeface="Calibri"/>
                    </a:defRPr>
                  </a:pPr>
                  <a:endParaRPr lang="it-IT"/>
                </a:p>
              </c:txPr>
              <c:dLblPos val="r"/>
              <c:showVal val="1"/>
            </c:dLbl>
            <c:txPr>
              <a:bodyPr/>
              <a:lstStyle/>
              <a:p>
                <a:pPr>
                  <a:defRPr sz="800" baseline="0"/>
                </a:pPr>
                <a:endParaRPr lang="it-IT"/>
              </a:p>
            </c:txPr>
            <c:showVal val="1"/>
          </c:dLbls>
          <c:xVal>
            <c:numRef>
              <c:f>'3.4'!$E$32:$E$34</c:f>
              <c:numCache>
                <c:formatCode>General</c:formatCode>
                <c:ptCount val="3"/>
                <c:pt idx="0">
                  <c:v>10.416</c:v>
                </c:pt>
                <c:pt idx="1">
                  <c:v>6.7767140000000001</c:v>
                </c:pt>
                <c:pt idx="2">
                  <c:v>8.726604</c:v>
                </c:pt>
              </c:numCache>
            </c:numRef>
          </c:xVal>
          <c:yVal>
            <c:numRef>
              <c:f>'3.4'!$D$32:$D$34</c:f>
              <c:numCache>
                <c:formatCode>General</c:formatCode>
                <c:ptCount val="3"/>
                <c:pt idx="0">
                  <c:v>24.872509999999952</c:v>
                </c:pt>
                <c:pt idx="1">
                  <c:v>29.435419999999944</c:v>
                </c:pt>
                <c:pt idx="2">
                  <c:v>22.890809999999988</c:v>
                </c:pt>
              </c:numCache>
            </c:numRef>
          </c:yVal>
        </c:ser>
        <c:ser>
          <c:idx val="7"/>
          <c:order val="7"/>
          <c:tx>
            <c:strRef>
              <c:f>'3.4'!$A$1</c:f>
              <c:strCache>
                <c:ptCount val="1"/>
                <c:pt idx="0">
                  <c:v>Region</c:v>
                </c:pt>
              </c:strCache>
            </c:strRef>
          </c:tx>
          <c:spPr>
            <a:ln w="28575">
              <a:noFill/>
            </a:ln>
          </c:spPr>
          <c:marker>
            <c:symbol val="none"/>
          </c:marker>
          <c:trendline>
            <c:trendlineType val="linear"/>
          </c:trendline>
          <c:xVal>
            <c:numRef>
              <c:f>'3.4'!$E$2:$E$34</c:f>
              <c:numCache>
                <c:formatCode>General</c:formatCode>
                <c:ptCount val="33"/>
                <c:pt idx="0">
                  <c:v>7.5379769999999899</c:v>
                </c:pt>
                <c:pt idx="1">
                  <c:v>16.547840000000001</c:v>
                </c:pt>
                <c:pt idx="2">
                  <c:v>11.58071</c:v>
                </c:pt>
                <c:pt idx="3">
                  <c:v>14.49356</c:v>
                </c:pt>
                <c:pt idx="4">
                  <c:v>11.078869999999998</c:v>
                </c:pt>
                <c:pt idx="5">
                  <c:v>10.039900000000001</c:v>
                </c:pt>
                <c:pt idx="6">
                  <c:v>10.59103</c:v>
                </c:pt>
                <c:pt idx="7">
                  <c:v>8.206747</c:v>
                </c:pt>
                <c:pt idx="8">
                  <c:v>16.319579999999988</c:v>
                </c:pt>
                <c:pt idx="9">
                  <c:v>10.666400000000019</c:v>
                </c:pt>
                <c:pt idx="10">
                  <c:v>12.295440000000006</c:v>
                </c:pt>
                <c:pt idx="11">
                  <c:v>11.52516</c:v>
                </c:pt>
                <c:pt idx="12">
                  <c:v>10.536760000000001</c:v>
                </c:pt>
                <c:pt idx="13">
                  <c:v>15.718079999999999</c:v>
                </c:pt>
                <c:pt idx="14">
                  <c:v>10.80898</c:v>
                </c:pt>
                <c:pt idx="15">
                  <c:v>10.883590000000023</c:v>
                </c:pt>
                <c:pt idx="16">
                  <c:v>17.869759999999989</c:v>
                </c:pt>
                <c:pt idx="17">
                  <c:v>17.406770000000002</c:v>
                </c:pt>
                <c:pt idx="18">
                  <c:v>12.562130000000021</c:v>
                </c:pt>
                <c:pt idx="19">
                  <c:v>12.962260000000002</c:v>
                </c:pt>
                <c:pt idx="20">
                  <c:v>6.2767000000000097</c:v>
                </c:pt>
                <c:pt idx="21">
                  <c:v>12.767140000000001</c:v>
                </c:pt>
                <c:pt idx="22">
                  <c:v>10.605230000000002</c:v>
                </c:pt>
                <c:pt idx="23">
                  <c:v>9.7937219999999989</c:v>
                </c:pt>
                <c:pt idx="24">
                  <c:v>11.321390000000001</c:v>
                </c:pt>
                <c:pt idx="25">
                  <c:v>16.48849999999991</c:v>
                </c:pt>
                <c:pt idx="26">
                  <c:v>5.9077659999999996</c:v>
                </c:pt>
                <c:pt idx="27">
                  <c:v>11.801640000000004</c:v>
                </c:pt>
                <c:pt idx="28">
                  <c:v>7.3108759999999897</c:v>
                </c:pt>
                <c:pt idx="29">
                  <c:v>14.010490000000004</c:v>
                </c:pt>
                <c:pt idx="30">
                  <c:v>10.416</c:v>
                </c:pt>
                <c:pt idx="31">
                  <c:v>6.7767140000000001</c:v>
                </c:pt>
                <c:pt idx="32">
                  <c:v>8.726604</c:v>
                </c:pt>
              </c:numCache>
            </c:numRef>
          </c:xVal>
          <c:yVal>
            <c:numRef>
              <c:f>'3.4'!$D$2:$D$34</c:f>
              <c:numCache>
                <c:formatCode>General</c:formatCode>
                <c:ptCount val="33"/>
                <c:pt idx="0">
                  <c:v>23.119920000000047</c:v>
                </c:pt>
                <c:pt idx="1">
                  <c:v>35.140170000000012</c:v>
                </c:pt>
                <c:pt idx="2">
                  <c:v>28.76897999999996</c:v>
                </c:pt>
                <c:pt idx="3">
                  <c:v>38.198360000000086</c:v>
                </c:pt>
                <c:pt idx="4">
                  <c:v>38.502390000000013</c:v>
                </c:pt>
                <c:pt idx="5">
                  <c:v>27.271509999999989</c:v>
                </c:pt>
                <c:pt idx="6">
                  <c:v>22.827210000000001</c:v>
                </c:pt>
                <c:pt idx="7">
                  <c:v>25.795119999999944</c:v>
                </c:pt>
                <c:pt idx="8">
                  <c:v>39.312449999999998</c:v>
                </c:pt>
                <c:pt idx="9">
                  <c:v>29.614400000000035</c:v>
                </c:pt>
                <c:pt idx="10">
                  <c:v>40.202750000000087</c:v>
                </c:pt>
                <c:pt idx="11">
                  <c:v>34.676090000000002</c:v>
                </c:pt>
                <c:pt idx="12">
                  <c:v>43.848740000000006</c:v>
                </c:pt>
                <c:pt idx="13">
                  <c:v>39.82199</c:v>
                </c:pt>
                <c:pt idx="14">
                  <c:v>27.125579999999989</c:v>
                </c:pt>
                <c:pt idx="15">
                  <c:v>33.931669999999997</c:v>
                </c:pt>
                <c:pt idx="16">
                  <c:v>47.37885</c:v>
                </c:pt>
                <c:pt idx="17">
                  <c:v>41.82114</c:v>
                </c:pt>
                <c:pt idx="18">
                  <c:v>28.902499999999939</c:v>
                </c:pt>
                <c:pt idx="19">
                  <c:v>37.5809</c:v>
                </c:pt>
                <c:pt idx="20">
                  <c:v>28.371700000000001</c:v>
                </c:pt>
                <c:pt idx="21">
                  <c:v>32.298730000000134</c:v>
                </c:pt>
                <c:pt idx="22">
                  <c:v>31.829270000000001</c:v>
                </c:pt>
                <c:pt idx="23">
                  <c:v>51.382310000000011</c:v>
                </c:pt>
                <c:pt idx="24">
                  <c:v>28.373080000000005</c:v>
                </c:pt>
                <c:pt idx="25">
                  <c:v>47.102470000000011</c:v>
                </c:pt>
                <c:pt idx="26">
                  <c:v>30.231120000000001</c:v>
                </c:pt>
                <c:pt idx="27">
                  <c:v>33.970079999999996</c:v>
                </c:pt>
                <c:pt idx="28">
                  <c:v>31.868409999999944</c:v>
                </c:pt>
                <c:pt idx="29">
                  <c:v>41.706670000000003</c:v>
                </c:pt>
                <c:pt idx="30">
                  <c:v>24.872509999999952</c:v>
                </c:pt>
                <c:pt idx="31">
                  <c:v>29.435419999999944</c:v>
                </c:pt>
                <c:pt idx="32">
                  <c:v>22.890809999999988</c:v>
                </c:pt>
              </c:numCache>
            </c:numRef>
          </c:yVal>
        </c:ser>
        <c:axId val="104408960"/>
        <c:axId val="104423424"/>
      </c:scatterChart>
      <c:valAx>
        <c:axId val="104408960"/>
        <c:scaling>
          <c:orientation val="minMax"/>
          <c:min val="5"/>
        </c:scaling>
        <c:axPos val="b"/>
        <c:title>
          <c:tx>
            <c:rich>
              <a:bodyPr/>
              <a:lstStyle/>
              <a:p>
                <a:pPr>
                  <a:defRPr/>
                </a:pPr>
                <a:r>
                  <a:rPr lang="en-GB"/>
                  <a:t>Total</a:t>
                </a:r>
                <a:r>
                  <a:rPr lang="en-GB" baseline="0"/>
                  <a:t> i</a:t>
                </a:r>
                <a:r>
                  <a:rPr lang="en-GB"/>
                  <a:t>nequality of opportunity (Gini index)</a:t>
                </a:r>
              </a:p>
            </c:rich>
          </c:tx>
          <c:layout/>
        </c:title>
        <c:numFmt formatCode="General" sourceLinked="1"/>
        <c:tickLblPos val="nextTo"/>
        <c:crossAx val="104423424"/>
        <c:crosses val="autoZero"/>
        <c:crossBetween val="midCat"/>
      </c:valAx>
      <c:valAx>
        <c:axId val="104423424"/>
        <c:scaling>
          <c:orientation val="minMax"/>
          <c:min val="20"/>
        </c:scaling>
        <c:axPos val="l"/>
        <c:majorGridlines>
          <c:spPr>
            <a:ln>
              <a:solidFill>
                <a:schemeClr val="bg1">
                  <a:lumMod val="85000"/>
                </a:schemeClr>
              </a:solidFill>
            </a:ln>
          </c:spPr>
        </c:majorGridlines>
        <c:title>
          <c:tx>
            <c:rich>
              <a:bodyPr/>
              <a:lstStyle/>
              <a:p>
                <a:pPr>
                  <a:defRPr/>
                </a:pPr>
                <a:r>
                  <a:rPr lang="en-GB"/>
                  <a:t>Income inequality (Gini</a:t>
                </a:r>
                <a:r>
                  <a:rPr lang="en-GB" baseline="0"/>
                  <a:t> index)</a:t>
                </a:r>
                <a:endParaRPr lang="en-GB"/>
              </a:p>
            </c:rich>
          </c:tx>
          <c:layout/>
        </c:title>
        <c:numFmt formatCode="General" sourceLinked="1"/>
        <c:majorTickMark val="none"/>
        <c:tickLblPos val="nextTo"/>
        <c:spPr>
          <a:noFill/>
          <a:ln>
            <a:noFill/>
          </a:ln>
        </c:spPr>
        <c:crossAx val="104408960"/>
        <c:crosses val="autoZero"/>
        <c:crossBetween val="midCat"/>
      </c:valAx>
      <c:spPr>
        <a:noFill/>
        <a:ln>
          <a:noFill/>
        </a:ln>
      </c:spPr>
    </c:plotArea>
    <c:legend>
      <c:legendPos val="b"/>
      <c:legendEntry>
        <c:idx val="7"/>
        <c:delete val="1"/>
      </c:legendEntry>
      <c:legendEntry>
        <c:idx val="8"/>
        <c:delete val="1"/>
      </c:legendEntry>
      <c:layout/>
    </c:legend>
    <c:plotVisOnly val="1"/>
    <c:dispBlanksAs val="gap"/>
  </c:chart>
  <c:spPr>
    <a:solidFill>
      <a:schemeClr val="bg1"/>
    </a:solid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1999102085923491"/>
          <c:y val="3.8853962152368811E-2"/>
          <c:w val="0.8558861721232216"/>
          <c:h val="0.49885768215981008"/>
        </c:manualLayout>
      </c:layout>
      <c:barChart>
        <c:barDir val="col"/>
        <c:grouping val="stacked"/>
        <c:ser>
          <c:idx val="0"/>
          <c:order val="0"/>
          <c:tx>
            <c:strRef>
              <c:f>'3.5'!$C$1</c:f>
              <c:strCache>
                <c:ptCount val="1"/>
                <c:pt idx="0">
                  <c:v>Urban/rural birthplace</c:v>
                </c:pt>
              </c:strCache>
            </c:strRef>
          </c:tx>
          <c:spPr>
            <a:solidFill>
              <a:schemeClr val="accent3"/>
            </a:solidFill>
          </c:spPr>
          <c:cat>
            <c:multiLvlStrRef>
              <c:f>'3.5'!$A$2:$B$40</c:f>
              <c:multiLvlStrCache>
                <c:ptCount val="39"/>
                <c:lvl>
                  <c:pt idx="0">
                    <c:v>Czech Rep.</c:v>
                  </c:pt>
                  <c:pt idx="1">
                    <c:v>Italy</c:v>
                  </c:pt>
                  <c:pt idx="2">
                    <c:v>Germany</c:v>
                  </c:pt>
                  <c:pt idx="4">
                    <c:v>Estonia</c:v>
                  </c:pt>
                  <c:pt idx="5">
                    <c:v>Latvia</c:v>
                  </c:pt>
                  <c:pt idx="6">
                    <c:v>Hungary</c:v>
                  </c:pt>
                  <c:pt idx="7">
                    <c:v>Lithuania</c:v>
                  </c:pt>
                  <c:pt idx="8">
                    <c:v>Slovak Rep.</c:v>
                  </c:pt>
                  <c:pt idx="9">
                    <c:v>Poland</c:v>
                  </c:pt>
                  <c:pt idx="10">
                    <c:v>Slovenia</c:v>
                  </c:pt>
                  <c:pt idx="11">
                    <c:v>Croatia</c:v>
                  </c:pt>
                  <c:pt idx="13">
                    <c:v>Kosovo</c:v>
                  </c:pt>
                  <c:pt idx="14">
                    <c:v>Bulgaria</c:v>
                  </c:pt>
                  <c:pt idx="15">
                    <c:v>Romania</c:v>
                  </c:pt>
                  <c:pt idx="16">
                    <c:v>Greece</c:v>
                  </c:pt>
                  <c:pt idx="17">
                    <c:v>Cyprus</c:v>
                  </c:pt>
                  <c:pt idx="18">
                    <c:v>FYR Macedonia</c:v>
                  </c:pt>
                  <c:pt idx="19">
                    <c:v>Serbia</c:v>
                  </c:pt>
                  <c:pt idx="20">
                    <c:v>Bosnia &amp; Herz.</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 Rep.</c:v>
                  </c:pt>
                  <c:pt idx="38">
                    <c:v>Uzbekistan</c:v>
                  </c:pt>
                </c:lvl>
                <c:lvl>
                  <c:pt idx="0">
                    <c:v> </c:v>
                  </c:pt>
                  <c:pt idx="4">
                    <c:v>CEB</c:v>
                  </c:pt>
                  <c:pt idx="13">
                    <c:v>SEE</c:v>
                  </c:pt>
                  <c:pt idx="23">
                    <c:v>  </c:v>
                  </c:pt>
                  <c:pt idx="25">
                    <c:v>EEC</c:v>
                  </c:pt>
                  <c:pt idx="32">
                    <c:v> </c:v>
                  </c:pt>
                  <c:pt idx="34">
                    <c:v>Central Asia</c:v>
                  </c:pt>
                </c:lvl>
              </c:multiLvlStrCache>
            </c:multiLvlStrRef>
          </c:cat>
          <c:val>
            <c:numRef>
              <c:f>'3.5'!$C$2:$C$40</c:f>
              <c:numCache>
                <c:formatCode>General</c:formatCode>
                <c:ptCount val="39"/>
                <c:pt idx="0">
                  <c:v>9.9604343995452673E-3</c:v>
                </c:pt>
                <c:pt idx="1">
                  <c:v>1.0047801770269895E-3</c:v>
                </c:pt>
                <c:pt idx="2">
                  <c:v>4.038223065435902E-3</c:v>
                </c:pt>
                <c:pt idx="4">
                  <c:v>1.8658375367522285E-2</c:v>
                </c:pt>
                <c:pt idx="5">
                  <c:v>1.4113985933363439E-2</c:v>
                </c:pt>
                <c:pt idx="6">
                  <c:v>7.9578841105103493E-3</c:v>
                </c:pt>
                <c:pt idx="7">
                  <c:v>8.3779441192746544E-3</c:v>
                </c:pt>
                <c:pt idx="8">
                  <c:v>8.2301376387477181E-3</c:v>
                </c:pt>
                <c:pt idx="9">
                  <c:v>2.5381683371961151E-3</c:v>
                </c:pt>
                <c:pt idx="10">
                  <c:v>9.6021657809615135E-3</c:v>
                </c:pt>
                <c:pt idx="11">
                  <c:v>8.9381998404860566E-3</c:v>
                </c:pt>
                <c:pt idx="13">
                  <c:v>4.1127577424049384E-2</c:v>
                </c:pt>
                <c:pt idx="14">
                  <c:v>1.492943335324526E-2</c:v>
                </c:pt>
                <c:pt idx="15">
                  <c:v>1.5143251046538396E-2</c:v>
                </c:pt>
                <c:pt idx="16">
                  <c:v>3.1458814628422343E-3</c:v>
                </c:pt>
                <c:pt idx="17">
                  <c:v>6.088355090469141E-3</c:v>
                </c:pt>
                <c:pt idx="18">
                  <c:v>3.9337119087576988E-3</c:v>
                </c:pt>
                <c:pt idx="19">
                  <c:v>1.0301482863724233E-2</c:v>
                </c:pt>
                <c:pt idx="20">
                  <c:v>6.6595524549484314E-3</c:v>
                </c:pt>
                <c:pt idx="21">
                  <c:v>1.0052899999999998E-2</c:v>
                </c:pt>
                <c:pt idx="23">
                  <c:v>2.9020845890045176E-2</c:v>
                </c:pt>
                <c:pt idx="25">
                  <c:v>3.9870873093605118E-2</c:v>
                </c:pt>
                <c:pt idx="26">
                  <c:v>6.2525779008865356E-2</c:v>
                </c:pt>
                <c:pt idx="27">
                  <c:v>1.640839874744416E-2</c:v>
                </c:pt>
                <c:pt idx="28">
                  <c:v>1.8758805468678516E-2</c:v>
                </c:pt>
                <c:pt idx="29">
                  <c:v>2.3525325581431392E-2</c:v>
                </c:pt>
                <c:pt idx="30">
                  <c:v>1.3141112402081491E-2</c:v>
                </c:pt>
                <c:pt idx="32">
                  <c:v>3.2380867749452605E-2</c:v>
                </c:pt>
                <c:pt idx="34">
                  <c:v>7.0365972816944317E-2</c:v>
                </c:pt>
                <c:pt idx="35">
                  <c:v>1.3908581808209459E-2</c:v>
                </c:pt>
                <c:pt idx="36">
                  <c:v>4.2190149426460273E-2</c:v>
                </c:pt>
                <c:pt idx="37">
                  <c:v>2.903413958847534E-3</c:v>
                </c:pt>
                <c:pt idx="38">
                  <c:v>2.56667360663414E-2</c:v>
                </c:pt>
              </c:numCache>
            </c:numRef>
          </c:val>
        </c:ser>
        <c:ser>
          <c:idx val="1"/>
          <c:order val="1"/>
          <c:tx>
            <c:strRef>
              <c:f>'3.5'!$D$1</c:f>
              <c:strCache>
                <c:ptCount val="1"/>
                <c:pt idx="0">
                  <c:v>Parental education</c:v>
                </c:pt>
              </c:strCache>
            </c:strRef>
          </c:tx>
          <c:cat>
            <c:multiLvlStrRef>
              <c:f>'3.5'!$A$2:$B$40</c:f>
              <c:multiLvlStrCache>
                <c:ptCount val="39"/>
                <c:lvl>
                  <c:pt idx="0">
                    <c:v>Czech Rep.</c:v>
                  </c:pt>
                  <c:pt idx="1">
                    <c:v>Italy</c:v>
                  </c:pt>
                  <c:pt idx="2">
                    <c:v>Germany</c:v>
                  </c:pt>
                  <c:pt idx="4">
                    <c:v>Estonia</c:v>
                  </c:pt>
                  <c:pt idx="5">
                    <c:v>Latvia</c:v>
                  </c:pt>
                  <c:pt idx="6">
                    <c:v>Hungary</c:v>
                  </c:pt>
                  <c:pt idx="7">
                    <c:v>Lithuania</c:v>
                  </c:pt>
                  <c:pt idx="8">
                    <c:v>Slovak Rep.</c:v>
                  </c:pt>
                  <c:pt idx="9">
                    <c:v>Poland</c:v>
                  </c:pt>
                  <c:pt idx="10">
                    <c:v>Slovenia</c:v>
                  </c:pt>
                  <c:pt idx="11">
                    <c:v>Croatia</c:v>
                  </c:pt>
                  <c:pt idx="13">
                    <c:v>Kosovo</c:v>
                  </c:pt>
                  <c:pt idx="14">
                    <c:v>Bulgaria</c:v>
                  </c:pt>
                  <c:pt idx="15">
                    <c:v>Romania</c:v>
                  </c:pt>
                  <c:pt idx="16">
                    <c:v>Greece</c:v>
                  </c:pt>
                  <c:pt idx="17">
                    <c:v>Cyprus</c:v>
                  </c:pt>
                  <c:pt idx="18">
                    <c:v>FYR Macedonia</c:v>
                  </c:pt>
                  <c:pt idx="19">
                    <c:v>Serbia</c:v>
                  </c:pt>
                  <c:pt idx="20">
                    <c:v>Bosnia &amp; Herz.</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 Rep.</c:v>
                  </c:pt>
                  <c:pt idx="38">
                    <c:v>Uzbekistan</c:v>
                  </c:pt>
                </c:lvl>
                <c:lvl>
                  <c:pt idx="0">
                    <c:v> </c:v>
                  </c:pt>
                  <c:pt idx="4">
                    <c:v>CEB</c:v>
                  </c:pt>
                  <c:pt idx="13">
                    <c:v>SEE</c:v>
                  </c:pt>
                  <c:pt idx="23">
                    <c:v>  </c:v>
                  </c:pt>
                  <c:pt idx="25">
                    <c:v>EEC</c:v>
                  </c:pt>
                  <c:pt idx="32">
                    <c:v> </c:v>
                  </c:pt>
                  <c:pt idx="34">
                    <c:v>Central Asia</c:v>
                  </c:pt>
                </c:lvl>
              </c:multiLvlStrCache>
            </c:multiLvlStrRef>
          </c:cat>
          <c:val>
            <c:numRef>
              <c:f>'3.5'!$D$2:$D$40</c:f>
              <c:numCache>
                <c:formatCode>General</c:formatCode>
                <c:ptCount val="39"/>
                <c:pt idx="0">
                  <c:v>3.0886506661772752E-2</c:v>
                </c:pt>
                <c:pt idx="1">
                  <c:v>8.3184293471277038E-3</c:v>
                </c:pt>
                <c:pt idx="2">
                  <c:v>1.3722324278205677E-2</c:v>
                </c:pt>
                <c:pt idx="4">
                  <c:v>6.0856690630316956E-2</c:v>
                </c:pt>
                <c:pt idx="5">
                  <c:v>6.4745031297206934E-2</c:v>
                </c:pt>
                <c:pt idx="6">
                  <c:v>6.5244799479842186E-2</c:v>
                </c:pt>
                <c:pt idx="7">
                  <c:v>3.1716945581138196E-2</c:v>
                </c:pt>
                <c:pt idx="8">
                  <c:v>3.6798443645238869E-2</c:v>
                </c:pt>
                <c:pt idx="9">
                  <c:v>6.0369050130248209E-2</c:v>
                </c:pt>
                <c:pt idx="10">
                  <c:v>3.6892378702759875E-2</c:v>
                </c:pt>
                <c:pt idx="11">
                  <c:v>4.8229761421680395E-2</c:v>
                </c:pt>
                <c:pt idx="13">
                  <c:v>5.5585630238056329E-2</c:v>
                </c:pt>
                <c:pt idx="14">
                  <c:v>7.1766592562198694E-2</c:v>
                </c:pt>
                <c:pt idx="15">
                  <c:v>4.3805366382002775E-2</c:v>
                </c:pt>
                <c:pt idx="16">
                  <c:v>2.4952670559287071E-2</c:v>
                </c:pt>
                <c:pt idx="17">
                  <c:v>4.4555561617016813E-2</c:v>
                </c:pt>
                <c:pt idx="18">
                  <c:v>3.2673439942300382E-2</c:v>
                </c:pt>
                <c:pt idx="19">
                  <c:v>1.0620614048093561E-2</c:v>
                </c:pt>
                <c:pt idx="20">
                  <c:v>1.9292030017823019E-2</c:v>
                </c:pt>
                <c:pt idx="21">
                  <c:v>9.6706000000000066E-3</c:v>
                </c:pt>
                <c:pt idx="23">
                  <c:v>3.0139234848320491E-2</c:v>
                </c:pt>
                <c:pt idx="25">
                  <c:v>1.7937525641173169E-2</c:v>
                </c:pt>
                <c:pt idx="26">
                  <c:v>9.476258233189612E-2</c:v>
                </c:pt>
                <c:pt idx="27">
                  <c:v>5.9154029935598533E-2</c:v>
                </c:pt>
                <c:pt idx="28">
                  <c:v>7.884939014911653E-2</c:v>
                </c:pt>
                <c:pt idx="29">
                  <c:v>4.2787551879882833E-2</c:v>
                </c:pt>
                <c:pt idx="30">
                  <c:v>6.0638927388936455E-3</c:v>
                </c:pt>
                <c:pt idx="32">
                  <c:v>4.6944381669163676E-2</c:v>
                </c:pt>
                <c:pt idx="34">
                  <c:v>3.7624670192599352E-2</c:v>
                </c:pt>
                <c:pt idx="35">
                  <c:v>5.7959778234362602E-2</c:v>
                </c:pt>
                <c:pt idx="36">
                  <c:v>4.8508394509553895E-2</c:v>
                </c:pt>
                <c:pt idx="37">
                  <c:v>6.0538217425346562E-2</c:v>
                </c:pt>
                <c:pt idx="38">
                  <c:v>3.6861106753349387E-2</c:v>
                </c:pt>
              </c:numCache>
            </c:numRef>
          </c:val>
        </c:ser>
        <c:ser>
          <c:idx val="2"/>
          <c:order val="2"/>
          <c:tx>
            <c:strRef>
              <c:f>'3.5'!$E$1</c:f>
              <c:strCache>
                <c:ptCount val="1"/>
                <c:pt idx="0">
                  <c:v>Gender</c:v>
                </c:pt>
              </c:strCache>
            </c:strRef>
          </c:tx>
          <c:spPr>
            <a:solidFill>
              <a:schemeClr val="accent6"/>
            </a:solidFill>
          </c:spPr>
          <c:cat>
            <c:multiLvlStrRef>
              <c:f>'3.5'!$A$2:$B$40</c:f>
              <c:multiLvlStrCache>
                <c:ptCount val="39"/>
                <c:lvl>
                  <c:pt idx="0">
                    <c:v>Czech Rep.</c:v>
                  </c:pt>
                  <c:pt idx="1">
                    <c:v>Italy</c:v>
                  </c:pt>
                  <c:pt idx="2">
                    <c:v>Germany</c:v>
                  </c:pt>
                  <c:pt idx="4">
                    <c:v>Estonia</c:v>
                  </c:pt>
                  <c:pt idx="5">
                    <c:v>Latvia</c:v>
                  </c:pt>
                  <c:pt idx="6">
                    <c:v>Hungary</c:v>
                  </c:pt>
                  <c:pt idx="7">
                    <c:v>Lithuania</c:v>
                  </c:pt>
                  <c:pt idx="8">
                    <c:v>Slovak Rep.</c:v>
                  </c:pt>
                  <c:pt idx="9">
                    <c:v>Poland</c:v>
                  </c:pt>
                  <c:pt idx="10">
                    <c:v>Slovenia</c:v>
                  </c:pt>
                  <c:pt idx="11">
                    <c:v>Croatia</c:v>
                  </c:pt>
                  <c:pt idx="13">
                    <c:v>Kosovo</c:v>
                  </c:pt>
                  <c:pt idx="14">
                    <c:v>Bulgaria</c:v>
                  </c:pt>
                  <c:pt idx="15">
                    <c:v>Romania</c:v>
                  </c:pt>
                  <c:pt idx="16">
                    <c:v>Greece</c:v>
                  </c:pt>
                  <c:pt idx="17">
                    <c:v>Cyprus</c:v>
                  </c:pt>
                  <c:pt idx="18">
                    <c:v>FYR Macedonia</c:v>
                  </c:pt>
                  <c:pt idx="19">
                    <c:v>Serbia</c:v>
                  </c:pt>
                  <c:pt idx="20">
                    <c:v>Bosnia &amp; Herz.</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 Rep.</c:v>
                  </c:pt>
                  <c:pt idx="38">
                    <c:v>Uzbekistan</c:v>
                  </c:pt>
                </c:lvl>
                <c:lvl>
                  <c:pt idx="0">
                    <c:v> </c:v>
                  </c:pt>
                  <c:pt idx="4">
                    <c:v>CEB</c:v>
                  </c:pt>
                  <c:pt idx="13">
                    <c:v>SEE</c:v>
                  </c:pt>
                  <c:pt idx="23">
                    <c:v>  </c:v>
                  </c:pt>
                  <c:pt idx="25">
                    <c:v>EEC</c:v>
                  </c:pt>
                  <c:pt idx="32">
                    <c:v> </c:v>
                  </c:pt>
                  <c:pt idx="34">
                    <c:v>Central Asia</c:v>
                  </c:pt>
                </c:lvl>
              </c:multiLvlStrCache>
            </c:multiLvlStrRef>
          </c:cat>
          <c:val>
            <c:numRef>
              <c:f>'3.5'!$E$2:$E$40</c:f>
              <c:numCache>
                <c:formatCode>General</c:formatCode>
                <c:ptCount val="39"/>
                <c:pt idx="0">
                  <c:v>4.8239432275295271E-2</c:v>
                </c:pt>
                <c:pt idx="1">
                  <c:v>7.7650614082813443E-2</c:v>
                </c:pt>
                <c:pt idx="2">
                  <c:v>3.9129156619310386E-2</c:v>
                </c:pt>
                <c:pt idx="4">
                  <c:v>6.6182918846607333E-2</c:v>
                </c:pt>
                <c:pt idx="5">
                  <c:v>6.2571011483669281E-2</c:v>
                </c:pt>
                <c:pt idx="6">
                  <c:v>3.7541564553976135E-2</c:v>
                </c:pt>
                <c:pt idx="7">
                  <c:v>6.8279154598712768E-2</c:v>
                </c:pt>
                <c:pt idx="8">
                  <c:v>5.0180934369564063E-2</c:v>
                </c:pt>
                <c:pt idx="9">
                  <c:v>2.7576455846428871E-2</c:v>
                </c:pt>
                <c:pt idx="10">
                  <c:v>2.6554966345429431E-2</c:v>
                </c:pt>
                <c:pt idx="11">
                  <c:v>1.2682661414146423E-2</c:v>
                </c:pt>
                <c:pt idx="13">
                  <c:v>1.2836498208343983E-2</c:v>
                </c:pt>
                <c:pt idx="14">
                  <c:v>3.0287876725196908E-2</c:v>
                </c:pt>
                <c:pt idx="15">
                  <c:v>1.5241769142448921E-2</c:v>
                </c:pt>
                <c:pt idx="16">
                  <c:v>6.0776669532060734E-2</c:v>
                </c:pt>
                <c:pt idx="17">
                  <c:v>4.1060280054807809E-2</c:v>
                </c:pt>
                <c:pt idx="18">
                  <c:v>4.0278363972902277E-2</c:v>
                </c:pt>
                <c:pt idx="19">
                  <c:v>2.4060722440481179E-2</c:v>
                </c:pt>
                <c:pt idx="20">
                  <c:v>2.8752285987138748E-2</c:v>
                </c:pt>
                <c:pt idx="21">
                  <c:v>2.8534899999999998E-2</c:v>
                </c:pt>
                <c:pt idx="23">
                  <c:v>7.7987343072891291E-2</c:v>
                </c:pt>
                <c:pt idx="25">
                  <c:v>7.1525417268276228E-2</c:v>
                </c:pt>
                <c:pt idx="26">
                  <c:v>1.173269748687744E-2</c:v>
                </c:pt>
                <c:pt idx="27">
                  <c:v>7.2227500379085541E-2</c:v>
                </c:pt>
                <c:pt idx="28">
                  <c:v>1.4471448957920074E-2</c:v>
                </c:pt>
                <c:pt idx="29">
                  <c:v>3.3733338117599578E-2</c:v>
                </c:pt>
                <c:pt idx="30">
                  <c:v>8.3085969090462064E-2</c:v>
                </c:pt>
                <c:pt idx="32">
                  <c:v>3.2455794513225653E-2</c:v>
                </c:pt>
                <c:pt idx="34">
                  <c:v>1.6675872728228583E-2</c:v>
                </c:pt>
                <c:pt idx="35">
                  <c:v>3.837483003735543E-2</c:v>
                </c:pt>
                <c:pt idx="36">
                  <c:v>1.2774853035807623E-2</c:v>
                </c:pt>
                <c:pt idx="37">
                  <c:v>2.7592269703745842E-2</c:v>
                </c:pt>
                <c:pt idx="38">
                  <c:v>3.5219155251979842E-2</c:v>
                </c:pt>
              </c:numCache>
            </c:numRef>
          </c:val>
        </c:ser>
        <c:ser>
          <c:idx val="3"/>
          <c:order val="3"/>
          <c:tx>
            <c:strRef>
              <c:f>'3.5'!$F$1</c:f>
              <c:strCache>
                <c:ptCount val="1"/>
                <c:pt idx="0">
                  <c:v>Majority/minority ethnicity</c:v>
                </c:pt>
              </c:strCache>
            </c:strRef>
          </c:tx>
          <c:spPr>
            <a:solidFill>
              <a:schemeClr val="accent1"/>
            </a:solidFill>
          </c:spPr>
          <c:cat>
            <c:multiLvlStrRef>
              <c:f>'3.5'!$A$2:$B$40</c:f>
              <c:multiLvlStrCache>
                <c:ptCount val="39"/>
                <c:lvl>
                  <c:pt idx="0">
                    <c:v>Czech Rep.</c:v>
                  </c:pt>
                  <c:pt idx="1">
                    <c:v>Italy</c:v>
                  </c:pt>
                  <c:pt idx="2">
                    <c:v>Germany</c:v>
                  </c:pt>
                  <c:pt idx="4">
                    <c:v>Estonia</c:v>
                  </c:pt>
                  <c:pt idx="5">
                    <c:v>Latvia</c:v>
                  </c:pt>
                  <c:pt idx="6">
                    <c:v>Hungary</c:v>
                  </c:pt>
                  <c:pt idx="7">
                    <c:v>Lithuania</c:v>
                  </c:pt>
                  <c:pt idx="8">
                    <c:v>Slovak Rep.</c:v>
                  </c:pt>
                  <c:pt idx="9">
                    <c:v>Poland</c:v>
                  </c:pt>
                  <c:pt idx="10">
                    <c:v>Slovenia</c:v>
                  </c:pt>
                  <c:pt idx="11">
                    <c:v>Croatia</c:v>
                  </c:pt>
                  <c:pt idx="13">
                    <c:v>Kosovo</c:v>
                  </c:pt>
                  <c:pt idx="14">
                    <c:v>Bulgaria</c:v>
                  </c:pt>
                  <c:pt idx="15">
                    <c:v>Romania</c:v>
                  </c:pt>
                  <c:pt idx="16">
                    <c:v>Greece</c:v>
                  </c:pt>
                  <c:pt idx="17">
                    <c:v>Cyprus</c:v>
                  </c:pt>
                  <c:pt idx="18">
                    <c:v>FYR Macedonia</c:v>
                  </c:pt>
                  <c:pt idx="19">
                    <c:v>Serbia</c:v>
                  </c:pt>
                  <c:pt idx="20">
                    <c:v>Bosnia &amp; Herz.</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 Rep.</c:v>
                  </c:pt>
                  <c:pt idx="38">
                    <c:v>Uzbekistan</c:v>
                  </c:pt>
                </c:lvl>
                <c:lvl>
                  <c:pt idx="0">
                    <c:v> </c:v>
                  </c:pt>
                  <c:pt idx="4">
                    <c:v>CEB</c:v>
                  </c:pt>
                  <c:pt idx="13">
                    <c:v>SEE</c:v>
                  </c:pt>
                  <c:pt idx="23">
                    <c:v>  </c:v>
                  </c:pt>
                  <c:pt idx="25">
                    <c:v>EEC</c:v>
                  </c:pt>
                  <c:pt idx="32">
                    <c:v> </c:v>
                  </c:pt>
                  <c:pt idx="34">
                    <c:v>Central Asia</c:v>
                  </c:pt>
                </c:lvl>
              </c:multiLvlStrCache>
            </c:multiLvlStrRef>
          </c:cat>
          <c:val>
            <c:numRef>
              <c:f>'3.5'!$F$2:$F$40</c:f>
              <c:numCache>
                <c:formatCode>General</c:formatCode>
                <c:ptCount val="39"/>
                <c:pt idx="0">
                  <c:v>8.7732896208763227E-3</c:v>
                </c:pt>
                <c:pt idx="1">
                  <c:v>2.9221267323009789E-4</c:v>
                </c:pt>
                <c:pt idx="2">
                  <c:v>1.0487716645002391E-2</c:v>
                </c:pt>
                <c:pt idx="4">
                  <c:v>1.11768888309598E-2</c:v>
                </c:pt>
                <c:pt idx="5">
                  <c:v>1.1890651658177423E-3</c:v>
                </c:pt>
                <c:pt idx="6">
                  <c:v>3.2757448498159738E-3</c:v>
                </c:pt>
                <c:pt idx="7">
                  <c:v>8.9141668286174568E-4</c:v>
                </c:pt>
                <c:pt idx="8">
                  <c:v>3.3506138715893052E-3</c:v>
                </c:pt>
                <c:pt idx="9">
                  <c:v>2.0359379705041651E-3</c:v>
                </c:pt>
                <c:pt idx="10">
                  <c:v>5.9705427847802951E-3</c:v>
                </c:pt>
                <c:pt idx="11">
                  <c:v>3.3253044821322029E-3</c:v>
                </c:pt>
                <c:pt idx="13">
                  <c:v>2.8285659849643711E-2</c:v>
                </c:pt>
                <c:pt idx="14">
                  <c:v>9.1425701975822674E-3</c:v>
                </c:pt>
                <c:pt idx="15">
                  <c:v>1.6771652735769777E-3</c:v>
                </c:pt>
                <c:pt idx="16">
                  <c:v>2.4338668212294582E-2</c:v>
                </c:pt>
                <c:pt idx="17">
                  <c:v>1.4348117634654045E-2</c:v>
                </c:pt>
                <c:pt idx="18">
                  <c:v>1.9757885485887593E-2</c:v>
                </c:pt>
                <c:pt idx="19">
                  <c:v>1.1739040492102521E-3</c:v>
                </c:pt>
                <c:pt idx="20">
                  <c:v>4.9240402877330823E-3</c:v>
                </c:pt>
                <c:pt idx="21">
                  <c:v>2.6512000000000011E-3</c:v>
                </c:pt>
                <c:pt idx="23">
                  <c:v>2.9574495274573612E-3</c:v>
                </c:pt>
                <c:pt idx="25">
                  <c:v>1.2122048996388917E-2</c:v>
                </c:pt>
                <c:pt idx="26">
                  <c:v>4.7602341510355473E-3</c:v>
                </c:pt>
                <c:pt idx="27">
                  <c:v>4.9129165709018707E-3</c:v>
                </c:pt>
                <c:pt idx="28">
                  <c:v>1.0156662203371518E-2</c:v>
                </c:pt>
                <c:pt idx="29">
                  <c:v>2.269603777676829E-3</c:v>
                </c:pt>
                <c:pt idx="30">
                  <c:v>5.5005479225656187E-5</c:v>
                </c:pt>
                <c:pt idx="32">
                  <c:v>1.3633238151669502E-2</c:v>
                </c:pt>
                <c:pt idx="34">
                  <c:v>1.0768054053187405E-2</c:v>
                </c:pt>
                <c:pt idx="35">
                  <c:v>9.8658204078674646E-3</c:v>
                </c:pt>
                <c:pt idx="36">
                  <c:v>1.0932231321930884E-2</c:v>
                </c:pt>
                <c:pt idx="37">
                  <c:v>1.4242881909012831E-2</c:v>
                </c:pt>
                <c:pt idx="38">
                  <c:v>1.1513858335092703E-3</c:v>
                </c:pt>
              </c:numCache>
            </c:numRef>
          </c:val>
        </c:ser>
        <c:ser>
          <c:idx val="4"/>
          <c:order val="4"/>
          <c:tx>
            <c:strRef>
              <c:f>'3.5'!$G$1</c:f>
              <c:strCache>
                <c:ptCount val="1"/>
                <c:pt idx="0">
                  <c:v>Parent member of Communist Party</c:v>
                </c:pt>
              </c:strCache>
            </c:strRef>
          </c:tx>
          <c:spPr>
            <a:solidFill>
              <a:srgbClr val="EBE600"/>
            </a:solidFill>
          </c:spPr>
          <c:cat>
            <c:multiLvlStrRef>
              <c:f>'3.5'!$A$2:$B$40</c:f>
              <c:multiLvlStrCache>
                <c:ptCount val="39"/>
                <c:lvl>
                  <c:pt idx="0">
                    <c:v>Czech Rep.</c:v>
                  </c:pt>
                  <c:pt idx="1">
                    <c:v>Italy</c:v>
                  </c:pt>
                  <c:pt idx="2">
                    <c:v>Germany</c:v>
                  </c:pt>
                  <c:pt idx="4">
                    <c:v>Estonia</c:v>
                  </c:pt>
                  <c:pt idx="5">
                    <c:v>Latvia</c:v>
                  </c:pt>
                  <c:pt idx="6">
                    <c:v>Hungary</c:v>
                  </c:pt>
                  <c:pt idx="7">
                    <c:v>Lithuania</c:v>
                  </c:pt>
                  <c:pt idx="8">
                    <c:v>Slovak Rep.</c:v>
                  </c:pt>
                  <c:pt idx="9">
                    <c:v>Poland</c:v>
                  </c:pt>
                  <c:pt idx="10">
                    <c:v>Slovenia</c:v>
                  </c:pt>
                  <c:pt idx="11">
                    <c:v>Croatia</c:v>
                  </c:pt>
                  <c:pt idx="13">
                    <c:v>Kosovo</c:v>
                  </c:pt>
                  <c:pt idx="14">
                    <c:v>Bulgaria</c:v>
                  </c:pt>
                  <c:pt idx="15">
                    <c:v>Romania</c:v>
                  </c:pt>
                  <c:pt idx="16">
                    <c:v>Greece</c:v>
                  </c:pt>
                  <c:pt idx="17">
                    <c:v>Cyprus</c:v>
                  </c:pt>
                  <c:pt idx="18">
                    <c:v>FYR Macedonia</c:v>
                  </c:pt>
                  <c:pt idx="19">
                    <c:v>Serbia</c:v>
                  </c:pt>
                  <c:pt idx="20">
                    <c:v>Bosnia &amp; Herz.</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 Rep.</c:v>
                  </c:pt>
                  <c:pt idx="38">
                    <c:v>Uzbekistan</c:v>
                  </c:pt>
                </c:lvl>
                <c:lvl>
                  <c:pt idx="0">
                    <c:v> </c:v>
                  </c:pt>
                  <c:pt idx="4">
                    <c:v>CEB</c:v>
                  </c:pt>
                  <c:pt idx="13">
                    <c:v>SEE</c:v>
                  </c:pt>
                  <c:pt idx="23">
                    <c:v>  </c:v>
                  </c:pt>
                  <c:pt idx="25">
                    <c:v>EEC</c:v>
                  </c:pt>
                  <c:pt idx="32">
                    <c:v> </c:v>
                  </c:pt>
                  <c:pt idx="34">
                    <c:v>Central Asia</c:v>
                  </c:pt>
                </c:lvl>
              </c:multiLvlStrCache>
            </c:multiLvlStrRef>
          </c:cat>
          <c:val>
            <c:numRef>
              <c:f>'3.5'!$G$2:$G$40</c:f>
              <c:numCache>
                <c:formatCode>General</c:formatCode>
                <c:ptCount val="39"/>
                <c:pt idx="0">
                  <c:v>6.3003702089190483E-3</c:v>
                </c:pt>
                <c:pt idx="2">
                  <c:v>3.8972476613707851E-4</c:v>
                </c:pt>
                <c:pt idx="4">
                  <c:v>8.6035635322332642E-3</c:v>
                </c:pt>
                <c:pt idx="5">
                  <c:v>2.3165119346231187E-3</c:v>
                </c:pt>
                <c:pt idx="6">
                  <c:v>1.7871001036837751E-3</c:v>
                </c:pt>
                <c:pt idx="7">
                  <c:v>1.5232554869726326E-3</c:v>
                </c:pt>
                <c:pt idx="8">
                  <c:v>7.350224070250988E-3</c:v>
                </c:pt>
                <c:pt idx="9">
                  <c:v>7.8794118016958323E-3</c:v>
                </c:pt>
                <c:pt idx="10">
                  <c:v>3.0474220402538802E-3</c:v>
                </c:pt>
                <c:pt idx="11">
                  <c:v>2.2038402967155045E-3</c:v>
                </c:pt>
                <c:pt idx="13">
                  <c:v>2.7049647644162275E-2</c:v>
                </c:pt>
                <c:pt idx="14">
                  <c:v>1.5448913909494853E-3</c:v>
                </c:pt>
                <c:pt idx="15">
                  <c:v>4.2148850858211524E-2</c:v>
                </c:pt>
                <c:pt idx="18">
                  <c:v>1.2938161380589021E-3</c:v>
                </c:pt>
                <c:pt idx="19">
                  <c:v>2.6952039450407032E-2</c:v>
                </c:pt>
                <c:pt idx="20">
                  <c:v>3.1390970107168011E-3</c:v>
                </c:pt>
                <c:pt idx="21">
                  <c:v>8.5543000000000008E-3</c:v>
                </c:pt>
                <c:pt idx="25">
                  <c:v>3.7241764366626816E-2</c:v>
                </c:pt>
                <c:pt idx="26">
                  <c:v>2.8645468410104622E-4</c:v>
                </c:pt>
                <c:pt idx="27">
                  <c:v>4.4779521413147571E-3</c:v>
                </c:pt>
                <c:pt idx="28">
                  <c:v>3.3849498722702282E-3</c:v>
                </c:pt>
                <c:pt idx="29">
                  <c:v>6.5200817771255875E-3</c:v>
                </c:pt>
                <c:pt idx="30">
                  <c:v>5.7438598014414415E-3</c:v>
                </c:pt>
                <c:pt idx="32">
                  <c:v>4.2083077132702039E-3</c:v>
                </c:pt>
                <c:pt idx="34">
                  <c:v>2.776120230555541E-2</c:v>
                </c:pt>
                <c:pt idx="35">
                  <c:v>2.8453981503844292E-3</c:v>
                </c:pt>
                <c:pt idx="36">
                  <c:v>8.4592978237197226E-4</c:v>
                </c:pt>
                <c:pt idx="37">
                  <c:v>1.3872047420591116E-3</c:v>
                </c:pt>
                <c:pt idx="38">
                  <c:v>6.4692385494709024E-3</c:v>
                </c:pt>
              </c:numCache>
            </c:numRef>
          </c:val>
        </c:ser>
        <c:gapWidth val="75"/>
        <c:overlap val="100"/>
        <c:axId val="104145280"/>
        <c:axId val="104146816"/>
      </c:barChart>
      <c:catAx>
        <c:axId val="104145280"/>
        <c:scaling>
          <c:orientation val="minMax"/>
        </c:scaling>
        <c:axPos val="b"/>
        <c:majorTickMark val="none"/>
        <c:tickLblPos val="nextTo"/>
        <c:crossAx val="104146816"/>
        <c:crosses val="autoZero"/>
        <c:auto val="1"/>
        <c:lblAlgn val="ctr"/>
        <c:lblOffset val="100"/>
        <c:tickLblSkip val="1"/>
      </c:catAx>
      <c:valAx>
        <c:axId val="104146816"/>
        <c:scaling>
          <c:orientation val="minMax"/>
        </c:scaling>
        <c:axPos val="l"/>
        <c:majorGridlines>
          <c:spPr>
            <a:ln>
              <a:solidFill>
                <a:schemeClr val="bg1">
                  <a:lumMod val="75000"/>
                </a:schemeClr>
              </a:solidFill>
            </a:ln>
          </c:spPr>
        </c:majorGridlines>
        <c:title>
          <c:tx>
            <c:rich>
              <a:bodyPr rot="-5400000" vert="horz"/>
              <a:lstStyle/>
              <a:p>
                <a:pPr>
                  <a:defRPr/>
                </a:pPr>
                <a:r>
                  <a:rPr lang="en-GB"/>
                  <a:t>Inequality of opportunity for income (Gini index)</a:t>
                </a:r>
              </a:p>
            </c:rich>
          </c:tx>
          <c:layout/>
        </c:title>
        <c:numFmt formatCode="General" sourceLinked="1"/>
        <c:majorTickMark val="none"/>
        <c:tickLblPos val="nextTo"/>
        <c:spPr>
          <a:ln w="9525">
            <a:noFill/>
          </a:ln>
        </c:spPr>
        <c:crossAx val="104145280"/>
        <c:crosses val="autoZero"/>
        <c:crossBetween val="between"/>
        <c:majorUnit val="5.0000000000000024E-2"/>
      </c:valAx>
    </c:plotArea>
    <c:legend>
      <c:legendPos val="b"/>
      <c:layout>
        <c:manualLayout>
          <c:xMode val="edge"/>
          <c:yMode val="edge"/>
          <c:x val="1.3342497578308073E-2"/>
          <c:y val="0.89552813772294027"/>
          <c:w val="0.9753568629342465"/>
          <c:h val="8.3692727385454982E-2"/>
        </c:manualLayout>
      </c:layout>
      <c:txPr>
        <a:bodyPr/>
        <a:lstStyle/>
        <a:p>
          <a:pPr>
            <a:defRPr sz="900"/>
          </a:pPr>
          <a:endParaRPr lang="it-IT"/>
        </a:p>
      </c:txPr>
    </c:legend>
    <c:plotVisOnly val="1"/>
    <c:dispBlanksAs val="gap"/>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GB" dirty="0">
                <a:latin typeface="Franklin Gothic Book" panose="020B0503020102020204" pitchFamily="34" charset="0"/>
              </a:rPr>
              <a:t>Quality of job: contract + enough hours</a:t>
            </a:r>
          </a:p>
        </c:rich>
      </c:tx>
      <c:layout/>
    </c:title>
    <c:plotArea>
      <c:layout/>
      <c:pieChart>
        <c:varyColors val="1"/>
        <c:ser>
          <c:idx val="0"/>
          <c:order val="0"/>
          <c:dLbls>
            <c:dLbl>
              <c:idx val="0"/>
              <c:layout>
                <c:manualLayout>
                  <c:x val="4.8128390201224849E-2"/>
                  <c:y val="-9.177092446777485E-2"/>
                </c:manualLayout>
              </c:layout>
              <c:showPercent val="1"/>
            </c:dLbl>
            <c:dLbl>
              <c:idx val="1"/>
              <c:layout>
                <c:manualLayout>
                  <c:x val="-1.1825021872265999E-2"/>
                  <c:y val="-1.1330198308544769E-2"/>
                </c:manualLayout>
              </c:layout>
              <c:showPercent val="1"/>
            </c:dLbl>
            <c:showPercent val="1"/>
          </c:dLbls>
          <c:cat>
            <c:strRef>
              <c:f>Sheet1!$G$7:$H$7</c:f>
              <c:strCache>
                <c:ptCount val="2"/>
                <c:pt idx="0">
                  <c:v>good job</c:v>
                </c:pt>
                <c:pt idx="1">
                  <c:v>not good job</c:v>
                </c:pt>
              </c:strCache>
            </c:strRef>
          </c:cat>
          <c:val>
            <c:numRef>
              <c:f>Sheet1!$G$8:$H$8</c:f>
              <c:numCache>
                <c:formatCode>General</c:formatCode>
                <c:ptCount val="2"/>
                <c:pt idx="0">
                  <c:v>74</c:v>
                </c:pt>
                <c:pt idx="1">
                  <c:v>26</c:v>
                </c:pt>
              </c:numCache>
            </c:numRef>
          </c:val>
        </c:ser>
        <c:dLbls>
          <c:showPercent val="1"/>
        </c:dLbls>
        <c:firstSliceAng val="0"/>
      </c:pieChart>
    </c:plotArea>
    <c:legend>
      <c:legendPos val="r"/>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en-GB" dirty="0">
                <a:latin typeface="Franklin Gothic Book" panose="020B0503020102020204" pitchFamily="34" charset="0"/>
              </a:rPr>
              <a:t>Quality of job: contract + financial</a:t>
            </a:r>
            <a:r>
              <a:rPr lang="en-GB" baseline="0" dirty="0">
                <a:latin typeface="Franklin Gothic Book" panose="020B0503020102020204" pitchFamily="34" charset="0"/>
              </a:rPr>
              <a:t> liquidity</a:t>
            </a:r>
            <a:endParaRPr lang="en-GB" dirty="0">
              <a:latin typeface="Franklin Gothic Book" panose="020B0503020102020204" pitchFamily="34" charset="0"/>
            </a:endParaRPr>
          </a:p>
        </c:rich>
      </c:tx>
      <c:layout/>
    </c:title>
    <c:plotArea>
      <c:layout/>
      <c:pieChart>
        <c:varyColors val="1"/>
        <c:ser>
          <c:idx val="0"/>
          <c:order val="0"/>
          <c:dLbls>
            <c:dLbl>
              <c:idx val="0"/>
              <c:layout>
                <c:manualLayout>
                  <c:x val="4.1732283464566934E-3"/>
                  <c:y val="4.0115923009623834E-2"/>
                </c:manualLayout>
              </c:layout>
              <c:showPercent val="1"/>
            </c:dLbl>
            <c:dLbl>
              <c:idx val="1"/>
              <c:layout>
                <c:manualLayout>
                  <c:x val="8.1718066491688734E-3"/>
                  <c:y val="-0.10155037911927661"/>
                </c:manualLayout>
              </c:layout>
              <c:showPercent val="1"/>
            </c:dLbl>
            <c:showPercent val="1"/>
          </c:dLbls>
          <c:cat>
            <c:strRef>
              <c:f>Sheet1!$G$4:$H$4</c:f>
              <c:strCache>
                <c:ptCount val="2"/>
                <c:pt idx="0">
                  <c:v>good job</c:v>
                </c:pt>
                <c:pt idx="1">
                  <c:v>not good job</c:v>
                </c:pt>
              </c:strCache>
            </c:strRef>
          </c:cat>
          <c:val>
            <c:numRef>
              <c:f>Sheet1!$G$5:$H$5</c:f>
              <c:numCache>
                <c:formatCode>General</c:formatCode>
                <c:ptCount val="2"/>
                <c:pt idx="0">
                  <c:v>60</c:v>
                </c:pt>
                <c:pt idx="1">
                  <c:v>40</c:v>
                </c:pt>
              </c:numCache>
            </c:numRef>
          </c:val>
        </c:ser>
        <c:dLbls>
          <c:showPercent val="1"/>
        </c:dLbls>
        <c:firstSliceAng val="0"/>
      </c:pieChart>
    </c:plotArea>
    <c:legend>
      <c:legendPos val="r"/>
      <c:layout/>
    </c:legend>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GB" dirty="0">
                <a:latin typeface="Franklin Gothic Book" panose="020B0503020102020204" pitchFamily="34" charset="0"/>
              </a:rPr>
              <a:t>PR</a:t>
            </a:r>
            <a:r>
              <a:rPr lang="en-GB" baseline="0" dirty="0">
                <a:latin typeface="Franklin Gothic Book" panose="020B0503020102020204" pitchFamily="34" charset="0"/>
              </a:rPr>
              <a:t> </a:t>
            </a:r>
            <a:r>
              <a:rPr lang="en-GB" baseline="0" dirty="0" smtClean="0">
                <a:latin typeface="Franklin Gothic Book" panose="020B0503020102020204" pitchFamily="34" charset="0"/>
              </a:rPr>
              <a:t>education</a:t>
            </a:r>
            <a:endParaRPr lang="en-GB" baseline="0" dirty="0">
              <a:latin typeface="Franklin Gothic Book" panose="020B0503020102020204" pitchFamily="34" charset="0"/>
            </a:endParaRPr>
          </a:p>
          <a:p>
            <a:pPr>
              <a:defRPr/>
            </a:pPr>
            <a:r>
              <a:rPr lang="en-GB" sz="1500" baseline="0" dirty="0">
                <a:latin typeface="Franklin Gothic Book" panose="020B0503020102020204" pitchFamily="34" charset="0"/>
              </a:rPr>
              <a:t>18-64 years old</a:t>
            </a:r>
            <a:endParaRPr lang="en-GB" sz="1500" dirty="0">
              <a:latin typeface="Franklin Gothic Book" panose="020B0503020102020204" pitchFamily="34" charset="0"/>
            </a:endParaRPr>
          </a:p>
        </c:rich>
      </c:tx>
      <c:layout/>
    </c:title>
    <c:plotArea>
      <c:layout/>
      <c:pieChart>
        <c:varyColors val="1"/>
        <c:ser>
          <c:idx val="0"/>
          <c:order val="0"/>
          <c:dLbls>
            <c:dLbl>
              <c:idx val="1"/>
              <c:layout>
                <c:manualLayout>
                  <c:x val="5.4239274587629584E-3"/>
                  <c:y val="2.1622557596967046E-2"/>
                </c:manualLayout>
              </c:layout>
              <c:showPercent val="1"/>
            </c:dLbl>
            <c:dLbl>
              <c:idx val="2"/>
              <c:layout>
                <c:manualLayout>
                  <c:x val="7.9701437180010812E-3"/>
                  <c:y val="-3.1339676290463692E-2"/>
                </c:manualLayout>
              </c:layout>
              <c:showPercent val="1"/>
            </c:dLbl>
            <c:dLbl>
              <c:idx val="3"/>
              <c:layout>
                <c:manualLayout>
                  <c:x val="2.465833264837975E-4"/>
                  <c:y val="-4.7193059200933358E-3"/>
                </c:manualLayout>
              </c:layout>
              <c:showPercent val="1"/>
            </c:dLbl>
            <c:dLbl>
              <c:idx val="4"/>
              <c:layout>
                <c:manualLayout>
                  <c:x val="-1.2166136025688141E-3"/>
                  <c:y val="3.4056211723534582E-2"/>
                </c:manualLayout>
              </c:layout>
              <c:showPercent val="1"/>
            </c:dLbl>
            <c:showPercent val="1"/>
          </c:dLbls>
          <c:cat>
            <c:strRef>
              <c:f>Sheet1!$A$1:$A$5</c:f>
              <c:strCache>
                <c:ptCount val="5"/>
                <c:pt idx="0">
                  <c:v>No degree</c:v>
                </c:pt>
                <c:pt idx="1">
                  <c:v>Primary</c:v>
                </c:pt>
                <c:pt idx="2">
                  <c:v>Secondary</c:v>
                </c:pt>
                <c:pt idx="3">
                  <c:v>Post secondary</c:v>
                </c:pt>
                <c:pt idx="4">
                  <c:v>Tertiary</c:v>
                </c:pt>
              </c:strCache>
            </c:strRef>
          </c:cat>
          <c:val>
            <c:numRef>
              <c:f>Sheet1!$B$1:$B$5</c:f>
              <c:numCache>
                <c:formatCode>General</c:formatCode>
                <c:ptCount val="5"/>
                <c:pt idx="0">
                  <c:v>1</c:v>
                </c:pt>
                <c:pt idx="1">
                  <c:v>7</c:v>
                </c:pt>
                <c:pt idx="2">
                  <c:v>51</c:v>
                </c:pt>
                <c:pt idx="3">
                  <c:v>15</c:v>
                </c:pt>
                <c:pt idx="4">
                  <c:v>26</c:v>
                </c:pt>
              </c:numCache>
            </c:numRef>
          </c:val>
        </c:ser>
        <c:dLbls>
          <c:showPercent val="1"/>
        </c:dLbls>
        <c:firstSliceAng val="0"/>
      </c:pieChart>
    </c:plotArea>
    <c:legend>
      <c:legendPos val="r"/>
      <c:layout/>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3549124553171099"/>
          <c:y val="4.8791482185039564E-2"/>
          <c:w val="0.82741779370601776"/>
          <c:h val="0.42552017885528737"/>
        </c:manualLayout>
      </c:layout>
      <c:barChart>
        <c:barDir val="col"/>
        <c:grouping val="stacked"/>
        <c:ser>
          <c:idx val="0"/>
          <c:order val="0"/>
          <c:tx>
            <c:strRef>
              <c:f>'[list of charts_ST.xlsx]3.11'!$U$2</c:f>
              <c:strCache>
                <c:ptCount val="1"/>
                <c:pt idx="0">
                  <c:v>Urban/rural birthplace</c:v>
                </c:pt>
              </c:strCache>
            </c:strRef>
          </c:tx>
          <c:spPr>
            <a:solidFill>
              <a:schemeClr val="accent3"/>
            </a:solidFill>
          </c:spPr>
          <c:cat>
            <c:multiLvlStrRef>
              <c:f>'[list of charts_ST.xlsx]3.11'!$S$3:$T$42</c:f>
              <c:multiLvlStrCache>
                <c:ptCount val="40"/>
                <c:lvl>
                  <c:pt idx="0">
                    <c:v>Italy</c:v>
                  </c:pt>
                  <c:pt idx="1">
                    <c:v>Germany</c:v>
                  </c:pt>
                  <c:pt idx="3">
                    <c:v>Poland</c:v>
                  </c:pt>
                  <c:pt idx="4">
                    <c:v>Lithuania</c:v>
                  </c:pt>
                  <c:pt idx="5">
                    <c:v>Croatia</c:v>
                  </c:pt>
                  <c:pt idx="6">
                    <c:v>Latvia</c:v>
                  </c:pt>
                  <c:pt idx="7">
                    <c:v>Estonia</c:v>
                  </c:pt>
                  <c:pt idx="8">
                    <c:v>Slovenia</c:v>
                  </c:pt>
                  <c:pt idx="9">
                    <c:v>Hungary</c:v>
                  </c:pt>
                  <c:pt idx="10">
                    <c:v>Slovak Rep.</c:v>
                  </c:pt>
                  <c:pt idx="11">
                    <c:v>Czech Rep.</c:v>
                  </c:pt>
                  <c:pt idx="13">
                    <c:v>Bulgaria</c:v>
                  </c:pt>
                  <c:pt idx="14">
                    <c:v>Romania</c:v>
                  </c:pt>
                  <c:pt idx="15">
                    <c:v>Albania</c:v>
                  </c:pt>
                  <c:pt idx="16">
                    <c:v>Montenegro</c:v>
                  </c:pt>
                  <c:pt idx="17">
                    <c:v>FYR Macedonia</c:v>
                  </c:pt>
                  <c:pt idx="18">
                    <c:v>Bosnia &amp; Herz.</c:v>
                  </c:pt>
                  <c:pt idx="19">
                    <c:v>Kosovo</c:v>
                  </c:pt>
                  <c:pt idx="20">
                    <c:v>Serbia</c:v>
                  </c:pt>
                  <c:pt idx="22">
                    <c:v>Greece</c:v>
                  </c:pt>
                  <c:pt idx="23">
                    <c:v>Cyprus</c:v>
                  </c:pt>
                  <c:pt idx="24">
                    <c:v>Turkey</c:v>
                  </c:pt>
                  <c:pt idx="26">
                    <c:v>Ukraine</c:v>
                  </c:pt>
                  <c:pt idx="27">
                    <c:v>Georgia</c:v>
                  </c:pt>
                  <c:pt idx="28">
                    <c:v>Belarus</c:v>
                  </c:pt>
                  <c:pt idx="29">
                    <c:v>Armenia</c:v>
                  </c:pt>
                  <c:pt idx="30">
                    <c:v>Moldova</c:v>
                  </c:pt>
                  <c:pt idx="31">
                    <c:v>Azerbaijan</c:v>
                  </c:pt>
                  <c:pt idx="33">
                    <c:v>Russia</c:v>
                  </c:pt>
                  <c:pt idx="35">
                    <c:v>Kazakhstan</c:v>
                  </c:pt>
                  <c:pt idx="36">
                    <c:v>Mongolia</c:v>
                  </c:pt>
                  <c:pt idx="37">
                    <c:v>Kyrgyz Rep.</c:v>
                  </c:pt>
                  <c:pt idx="38">
                    <c:v>Uzbekistan</c:v>
                  </c:pt>
                  <c:pt idx="39">
                    <c:v>Tajikistan</c:v>
                  </c:pt>
                </c:lvl>
                <c:lvl>
                  <c:pt idx="0">
                    <c:v> </c:v>
                  </c:pt>
                  <c:pt idx="3">
                    <c:v>CEB</c:v>
                  </c:pt>
                  <c:pt idx="13">
                    <c:v>SEE</c:v>
                  </c:pt>
                  <c:pt idx="22">
                    <c:v>  </c:v>
                  </c:pt>
                  <c:pt idx="26">
                    <c:v>EEC</c:v>
                  </c:pt>
                  <c:pt idx="33">
                    <c:v> </c:v>
                  </c:pt>
                  <c:pt idx="35">
                    <c:v>Central Asia</c:v>
                  </c:pt>
                </c:lvl>
              </c:multiLvlStrCache>
            </c:multiLvlStrRef>
          </c:cat>
          <c:val>
            <c:numRef>
              <c:f>'[list of charts_ST.xlsx]3.11'!$U$3:$U$42</c:f>
              <c:numCache>
                <c:formatCode>General</c:formatCode>
                <c:ptCount val="40"/>
                <c:pt idx="0">
                  <c:v>3.3571921288967098E-2</c:v>
                </c:pt>
                <c:pt idx="1">
                  <c:v>0.13418900966644301</c:v>
                </c:pt>
                <c:pt idx="3">
                  <c:v>3.0500082299113312E-2</c:v>
                </c:pt>
                <c:pt idx="4">
                  <c:v>4.1628368198871425E-2</c:v>
                </c:pt>
                <c:pt idx="5">
                  <c:v>3.7768382579088204E-2</c:v>
                </c:pt>
                <c:pt idx="6">
                  <c:v>8.3232238888740498E-2</c:v>
                </c:pt>
                <c:pt idx="7">
                  <c:v>5.1098130643367802E-2</c:v>
                </c:pt>
                <c:pt idx="8">
                  <c:v>3.3764779567718499E-2</c:v>
                </c:pt>
                <c:pt idx="9">
                  <c:v>2.4475006386637712E-2</c:v>
                </c:pt>
                <c:pt idx="10">
                  <c:v>2.1312693133950188E-2</c:v>
                </c:pt>
                <c:pt idx="11">
                  <c:v>6.8507292307913477E-3</c:v>
                </c:pt>
                <c:pt idx="13">
                  <c:v>5.2565030753612504E-2</c:v>
                </c:pt>
                <c:pt idx="14">
                  <c:v>5.1646932959556746E-2</c:v>
                </c:pt>
                <c:pt idx="15">
                  <c:v>5.9405598789453486E-2</c:v>
                </c:pt>
                <c:pt idx="16">
                  <c:v>4.1889999999999997E-2</c:v>
                </c:pt>
                <c:pt idx="17">
                  <c:v>3.5856820642948102E-2</c:v>
                </c:pt>
                <c:pt idx="18">
                  <c:v>4.3209929019212702E-2</c:v>
                </c:pt>
                <c:pt idx="19">
                  <c:v>3.09932306408882E-2</c:v>
                </c:pt>
                <c:pt idx="20">
                  <c:v>3.4715656191110597E-2</c:v>
                </c:pt>
                <c:pt idx="22">
                  <c:v>4.8976261168718324E-2</c:v>
                </c:pt>
                <c:pt idx="23">
                  <c:v>5.7091966271400403E-2</c:v>
                </c:pt>
                <c:pt idx="24">
                  <c:v>1.06021529063582E-2</c:v>
                </c:pt>
                <c:pt idx="26">
                  <c:v>9.5946773886680645E-2</c:v>
                </c:pt>
                <c:pt idx="27">
                  <c:v>4.2665466666221598E-2</c:v>
                </c:pt>
                <c:pt idx="28">
                  <c:v>5.6517362594604457E-2</c:v>
                </c:pt>
                <c:pt idx="29">
                  <c:v>0.100528299808502</c:v>
                </c:pt>
                <c:pt idx="30">
                  <c:v>3.7917394191026715E-2</c:v>
                </c:pt>
                <c:pt idx="31">
                  <c:v>2.7473798021674368E-2</c:v>
                </c:pt>
                <c:pt idx="33">
                  <c:v>5.8829922229051597E-2</c:v>
                </c:pt>
                <c:pt idx="35">
                  <c:v>4.5774090103805213E-3</c:v>
                </c:pt>
                <c:pt idx="36">
                  <c:v>4.0587048977613401E-2</c:v>
                </c:pt>
                <c:pt idx="37">
                  <c:v>2.4689186364412301E-2</c:v>
                </c:pt>
                <c:pt idx="38">
                  <c:v>4.7161310911178735E-2</c:v>
                </c:pt>
                <c:pt idx="39">
                  <c:v>4.0241964161396001E-3</c:v>
                </c:pt>
              </c:numCache>
            </c:numRef>
          </c:val>
        </c:ser>
        <c:ser>
          <c:idx val="1"/>
          <c:order val="1"/>
          <c:tx>
            <c:strRef>
              <c:f>'[list of charts_ST.xlsx]3.11'!$V$2</c:f>
              <c:strCache>
                <c:ptCount val="1"/>
                <c:pt idx="0">
                  <c:v>Mother's education</c:v>
                </c:pt>
              </c:strCache>
            </c:strRef>
          </c:tx>
          <c:spPr>
            <a:solidFill>
              <a:schemeClr val="accent2">
                <a:lumMod val="75000"/>
              </a:schemeClr>
            </a:solidFill>
          </c:spPr>
          <c:cat>
            <c:multiLvlStrRef>
              <c:f>'[list of charts_ST.xlsx]3.11'!$S$3:$T$42</c:f>
              <c:multiLvlStrCache>
                <c:ptCount val="40"/>
                <c:lvl>
                  <c:pt idx="0">
                    <c:v>Italy</c:v>
                  </c:pt>
                  <c:pt idx="1">
                    <c:v>Germany</c:v>
                  </c:pt>
                  <c:pt idx="3">
                    <c:v>Poland</c:v>
                  </c:pt>
                  <c:pt idx="4">
                    <c:v>Lithuania</c:v>
                  </c:pt>
                  <c:pt idx="5">
                    <c:v>Croatia</c:v>
                  </c:pt>
                  <c:pt idx="6">
                    <c:v>Latvia</c:v>
                  </c:pt>
                  <c:pt idx="7">
                    <c:v>Estonia</c:v>
                  </c:pt>
                  <c:pt idx="8">
                    <c:v>Slovenia</c:v>
                  </c:pt>
                  <c:pt idx="9">
                    <c:v>Hungary</c:v>
                  </c:pt>
                  <c:pt idx="10">
                    <c:v>Slovak Rep.</c:v>
                  </c:pt>
                  <c:pt idx="11">
                    <c:v>Czech Rep.</c:v>
                  </c:pt>
                  <c:pt idx="13">
                    <c:v>Bulgaria</c:v>
                  </c:pt>
                  <c:pt idx="14">
                    <c:v>Romania</c:v>
                  </c:pt>
                  <c:pt idx="15">
                    <c:v>Albania</c:v>
                  </c:pt>
                  <c:pt idx="16">
                    <c:v>Montenegro</c:v>
                  </c:pt>
                  <c:pt idx="17">
                    <c:v>FYR Macedonia</c:v>
                  </c:pt>
                  <c:pt idx="18">
                    <c:v>Bosnia &amp; Herz.</c:v>
                  </c:pt>
                  <c:pt idx="19">
                    <c:v>Kosovo</c:v>
                  </c:pt>
                  <c:pt idx="20">
                    <c:v>Serbia</c:v>
                  </c:pt>
                  <c:pt idx="22">
                    <c:v>Greece</c:v>
                  </c:pt>
                  <c:pt idx="23">
                    <c:v>Cyprus</c:v>
                  </c:pt>
                  <c:pt idx="24">
                    <c:v>Turkey</c:v>
                  </c:pt>
                  <c:pt idx="26">
                    <c:v>Ukraine</c:v>
                  </c:pt>
                  <c:pt idx="27">
                    <c:v>Georgia</c:v>
                  </c:pt>
                  <c:pt idx="28">
                    <c:v>Belarus</c:v>
                  </c:pt>
                  <c:pt idx="29">
                    <c:v>Armenia</c:v>
                  </c:pt>
                  <c:pt idx="30">
                    <c:v>Moldova</c:v>
                  </c:pt>
                  <c:pt idx="31">
                    <c:v>Azerbaijan</c:v>
                  </c:pt>
                  <c:pt idx="33">
                    <c:v>Russia</c:v>
                  </c:pt>
                  <c:pt idx="35">
                    <c:v>Kazakhstan</c:v>
                  </c:pt>
                  <c:pt idx="36">
                    <c:v>Mongolia</c:v>
                  </c:pt>
                  <c:pt idx="37">
                    <c:v>Kyrgyz Rep.</c:v>
                  </c:pt>
                  <c:pt idx="38">
                    <c:v>Uzbekistan</c:v>
                  </c:pt>
                  <c:pt idx="39">
                    <c:v>Tajikistan</c:v>
                  </c:pt>
                </c:lvl>
                <c:lvl>
                  <c:pt idx="0">
                    <c:v> </c:v>
                  </c:pt>
                  <c:pt idx="3">
                    <c:v>CEB</c:v>
                  </c:pt>
                  <c:pt idx="13">
                    <c:v>SEE</c:v>
                  </c:pt>
                  <c:pt idx="22">
                    <c:v>  </c:v>
                  </c:pt>
                  <c:pt idx="26">
                    <c:v>EEC</c:v>
                  </c:pt>
                  <c:pt idx="33">
                    <c:v> </c:v>
                  </c:pt>
                  <c:pt idx="35">
                    <c:v>Central Asia</c:v>
                  </c:pt>
                </c:lvl>
              </c:multiLvlStrCache>
            </c:multiLvlStrRef>
          </c:cat>
          <c:val>
            <c:numRef>
              <c:f>'[list of charts_ST.xlsx]3.11'!$V$3:$V$42</c:f>
              <c:numCache>
                <c:formatCode>General</c:formatCode>
                <c:ptCount val="40"/>
                <c:pt idx="0">
                  <c:v>0.101935386657715</c:v>
                </c:pt>
                <c:pt idx="1">
                  <c:v>5.0180140882730498E-2</c:v>
                </c:pt>
                <c:pt idx="3">
                  <c:v>0.13969406485557601</c:v>
                </c:pt>
                <c:pt idx="4">
                  <c:v>0.100148543715477</c:v>
                </c:pt>
                <c:pt idx="5">
                  <c:v>0.10999136418104202</c:v>
                </c:pt>
                <c:pt idx="6">
                  <c:v>7.3407828807830824E-2</c:v>
                </c:pt>
                <c:pt idx="7">
                  <c:v>7.3327660560607896E-2</c:v>
                </c:pt>
                <c:pt idx="8">
                  <c:v>7.4638821184635398E-2</c:v>
                </c:pt>
                <c:pt idx="9">
                  <c:v>0.10264641791582102</c:v>
                </c:pt>
                <c:pt idx="10">
                  <c:v>7.1232832968235002E-2</c:v>
                </c:pt>
                <c:pt idx="11">
                  <c:v>6.1049830168485461E-2</c:v>
                </c:pt>
                <c:pt idx="13">
                  <c:v>9.3748867511749601E-2</c:v>
                </c:pt>
                <c:pt idx="14">
                  <c:v>0.119828008115292</c:v>
                </c:pt>
                <c:pt idx="15">
                  <c:v>0.10027681291103421</c:v>
                </c:pt>
                <c:pt idx="16">
                  <c:v>9.5163800000000007E-2</c:v>
                </c:pt>
                <c:pt idx="17">
                  <c:v>6.0530986636877004E-2</c:v>
                </c:pt>
                <c:pt idx="18">
                  <c:v>4.6615730971097898E-2</c:v>
                </c:pt>
                <c:pt idx="19">
                  <c:v>5.3725097328424412E-2</c:v>
                </c:pt>
                <c:pt idx="20">
                  <c:v>6.7652381956577495E-2</c:v>
                </c:pt>
                <c:pt idx="22">
                  <c:v>0.10422535240650242</c:v>
                </c:pt>
                <c:pt idx="23">
                  <c:v>6.5162114799022702E-2</c:v>
                </c:pt>
                <c:pt idx="24">
                  <c:v>3.7592366337776205E-2</c:v>
                </c:pt>
                <c:pt idx="26">
                  <c:v>9.3715645372868112E-2</c:v>
                </c:pt>
                <c:pt idx="27">
                  <c:v>9.5603361725807537E-2</c:v>
                </c:pt>
                <c:pt idx="28">
                  <c:v>8.8604137301445229E-2</c:v>
                </c:pt>
                <c:pt idx="29">
                  <c:v>5.1468037068843946E-2</c:v>
                </c:pt>
                <c:pt idx="30">
                  <c:v>8.1405058503150898E-2</c:v>
                </c:pt>
                <c:pt idx="31">
                  <c:v>2.964765205979359E-2</c:v>
                </c:pt>
                <c:pt idx="33">
                  <c:v>0.14294135570526181</c:v>
                </c:pt>
                <c:pt idx="35">
                  <c:v>6.652681529521938E-2</c:v>
                </c:pt>
                <c:pt idx="36">
                  <c:v>5.7132270187139532E-2</c:v>
                </c:pt>
                <c:pt idx="37">
                  <c:v>5.2565723657608136E-2</c:v>
                </c:pt>
                <c:pt idx="38">
                  <c:v>1.9771747291088163E-2</c:v>
                </c:pt>
                <c:pt idx="39">
                  <c:v>3.9809428155422204E-2</c:v>
                </c:pt>
              </c:numCache>
            </c:numRef>
          </c:val>
        </c:ser>
        <c:ser>
          <c:idx val="2"/>
          <c:order val="2"/>
          <c:tx>
            <c:strRef>
              <c:f>'[list of charts_ST.xlsx]3.11'!$W$2</c:f>
              <c:strCache>
                <c:ptCount val="1"/>
                <c:pt idx="0">
                  <c:v>Father's education</c:v>
                </c:pt>
              </c:strCache>
            </c:strRef>
          </c:tx>
          <c:spPr>
            <a:solidFill>
              <a:schemeClr val="accent2"/>
            </a:solidFill>
          </c:spPr>
          <c:cat>
            <c:multiLvlStrRef>
              <c:f>'[list of charts_ST.xlsx]3.11'!$S$3:$T$42</c:f>
              <c:multiLvlStrCache>
                <c:ptCount val="40"/>
                <c:lvl>
                  <c:pt idx="0">
                    <c:v>Italy</c:v>
                  </c:pt>
                  <c:pt idx="1">
                    <c:v>Germany</c:v>
                  </c:pt>
                  <c:pt idx="3">
                    <c:v>Poland</c:v>
                  </c:pt>
                  <c:pt idx="4">
                    <c:v>Lithuania</c:v>
                  </c:pt>
                  <c:pt idx="5">
                    <c:v>Croatia</c:v>
                  </c:pt>
                  <c:pt idx="6">
                    <c:v>Latvia</c:v>
                  </c:pt>
                  <c:pt idx="7">
                    <c:v>Estonia</c:v>
                  </c:pt>
                  <c:pt idx="8">
                    <c:v>Slovenia</c:v>
                  </c:pt>
                  <c:pt idx="9">
                    <c:v>Hungary</c:v>
                  </c:pt>
                  <c:pt idx="10">
                    <c:v>Slovak Rep.</c:v>
                  </c:pt>
                  <c:pt idx="11">
                    <c:v>Czech Rep.</c:v>
                  </c:pt>
                  <c:pt idx="13">
                    <c:v>Bulgaria</c:v>
                  </c:pt>
                  <c:pt idx="14">
                    <c:v>Romania</c:v>
                  </c:pt>
                  <c:pt idx="15">
                    <c:v>Albania</c:v>
                  </c:pt>
                  <c:pt idx="16">
                    <c:v>Montenegro</c:v>
                  </c:pt>
                  <c:pt idx="17">
                    <c:v>FYR Macedonia</c:v>
                  </c:pt>
                  <c:pt idx="18">
                    <c:v>Bosnia &amp; Herz.</c:v>
                  </c:pt>
                  <c:pt idx="19">
                    <c:v>Kosovo</c:v>
                  </c:pt>
                  <c:pt idx="20">
                    <c:v>Serbia</c:v>
                  </c:pt>
                  <c:pt idx="22">
                    <c:v>Greece</c:v>
                  </c:pt>
                  <c:pt idx="23">
                    <c:v>Cyprus</c:v>
                  </c:pt>
                  <c:pt idx="24">
                    <c:v>Turkey</c:v>
                  </c:pt>
                  <c:pt idx="26">
                    <c:v>Ukraine</c:v>
                  </c:pt>
                  <c:pt idx="27">
                    <c:v>Georgia</c:v>
                  </c:pt>
                  <c:pt idx="28">
                    <c:v>Belarus</c:v>
                  </c:pt>
                  <c:pt idx="29">
                    <c:v>Armenia</c:v>
                  </c:pt>
                  <c:pt idx="30">
                    <c:v>Moldova</c:v>
                  </c:pt>
                  <c:pt idx="31">
                    <c:v>Azerbaijan</c:v>
                  </c:pt>
                  <c:pt idx="33">
                    <c:v>Russia</c:v>
                  </c:pt>
                  <c:pt idx="35">
                    <c:v>Kazakhstan</c:v>
                  </c:pt>
                  <c:pt idx="36">
                    <c:v>Mongolia</c:v>
                  </c:pt>
                  <c:pt idx="37">
                    <c:v>Kyrgyz Rep.</c:v>
                  </c:pt>
                  <c:pt idx="38">
                    <c:v>Uzbekistan</c:v>
                  </c:pt>
                  <c:pt idx="39">
                    <c:v>Tajikistan</c:v>
                  </c:pt>
                </c:lvl>
                <c:lvl>
                  <c:pt idx="0">
                    <c:v> </c:v>
                  </c:pt>
                  <c:pt idx="3">
                    <c:v>CEB</c:v>
                  </c:pt>
                  <c:pt idx="13">
                    <c:v>SEE</c:v>
                  </c:pt>
                  <c:pt idx="22">
                    <c:v>  </c:v>
                  </c:pt>
                  <c:pt idx="26">
                    <c:v>EEC</c:v>
                  </c:pt>
                  <c:pt idx="33">
                    <c:v> </c:v>
                  </c:pt>
                  <c:pt idx="35">
                    <c:v>Central Asia</c:v>
                  </c:pt>
                </c:lvl>
              </c:multiLvlStrCache>
            </c:multiLvlStrRef>
          </c:cat>
          <c:val>
            <c:numRef>
              <c:f>'[list of charts_ST.xlsx]3.11'!$W$3:$W$42</c:f>
              <c:numCache>
                <c:formatCode>General</c:formatCode>
                <c:ptCount val="40"/>
                <c:pt idx="0">
                  <c:v>0.115558601915836</c:v>
                </c:pt>
                <c:pt idx="1">
                  <c:v>6.8264976143837003E-2</c:v>
                </c:pt>
                <c:pt idx="3">
                  <c:v>0.138839766383171</c:v>
                </c:pt>
                <c:pt idx="4">
                  <c:v>0.11633682250976585</c:v>
                </c:pt>
                <c:pt idx="5">
                  <c:v>0.11755087226629318</c:v>
                </c:pt>
                <c:pt idx="6">
                  <c:v>8.5115753114223508E-2</c:v>
                </c:pt>
                <c:pt idx="7">
                  <c:v>7.8048974275589003E-2</c:v>
                </c:pt>
                <c:pt idx="8">
                  <c:v>9.3357674777507796E-2</c:v>
                </c:pt>
                <c:pt idx="9">
                  <c:v>7.9652279615402194E-2</c:v>
                </c:pt>
                <c:pt idx="10">
                  <c:v>6.4235389232635512E-2</c:v>
                </c:pt>
                <c:pt idx="11">
                  <c:v>4.1063584387302413E-2</c:v>
                </c:pt>
                <c:pt idx="13">
                  <c:v>0.13214103877544439</c:v>
                </c:pt>
                <c:pt idx="14">
                  <c:v>0.10740935802459695</c:v>
                </c:pt>
                <c:pt idx="15">
                  <c:v>0.11156190186739</c:v>
                </c:pt>
                <c:pt idx="16">
                  <c:v>8.4268000000000023E-2</c:v>
                </c:pt>
                <c:pt idx="17">
                  <c:v>9.1359503567218794E-2</c:v>
                </c:pt>
                <c:pt idx="18">
                  <c:v>9.9204964935779891E-2</c:v>
                </c:pt>
                <c:pt idx="19">
                  <c:v>5.1848053932189886E-2</c:v>
                </c:pt>
                <c:pt idx="20">
                  <c:v>6.0261663049459402E-2</c:v>
                </c:pt>
                <c:pt idx="22">
                  <c:v>0.15319320559501645</c:v>
                </c:pt>
                <c:pt idx="23">
                  <c:v>0.100646167993546</c:v>
                </c:pt>
                <c:pt idx="24">
                  <c:v>8.2106262445450065E-2</c:v>
                </c:pt>
                <c:pt idx="26">
                  <c:v>8.7430424988269848E-2</c:v>
                </c:pt>
                <c:pt idx="27">
                  <c:v>0.120562382042408</c:v>
                </c:pt>
                <c:pt idx="28">
                  <c:v>0.11039934307336798</c:v>
                </c:pt>
                <c:pt idx="29">
                  <c:v>5.0963781774044023E-2</c:v>
                </c:pt>
                <c:pt idx="30">
                  <c:v>8.2017898559570368E-2</c:v>
                </c:pt>
                <c:pt idx="31">
                  <c:v>8.1444948911667203E-2</c:v>
                </c:pt>
                <c:pt idx="33">
                  <c:v>0.130835026502609</c:v>
                </c:pt>
                <c:pt idx="35">
                  <c:v>8.5258960723877314E-2</c:v>
                </c:pt>
                <c:pt idx="36">
                  <c:v>7.7474445104598999E-2</c:v>
                </c:pt>
                <c:pt idx="37">
                  <c:v>7.4346326291561113E-2</c:v>
                </c:pt>
                <c:pt idx="38">
                  <c:v>3.4569583833217579E-2</c:v>
                </c:pt>
                <c:pt idx="39">
                  <c:v>5.7372272014617934E-2</c:v>
                </c:pt>
              </c:numCache>
            </c:numRef>
          </c:val>
        </c:ser>
        <c:ser>
          <c:idx val="3"/>
          <c:order val="3"/>
          <c:tx>
            <c:strRef>
              <c:f>'[list of charts_ST.xlsx]3.11'!$X$2</c:f>
              <c:strCache>
                <c:ptCount val="1"/>
                <c:pt idx="0">
                  <c:v>Ethnicity</c:v>
                </c:pt>
              </c:strCache>
            </c:strRef>
          </c:tx>
          <c:spPr>
            <a:solidFill>
              <a:schemeClr val="accent1"/>
            </a:solidFill>
          </c:spPr>
          <c:cat>
            <c:multiLvlStrRef>
              <c:f>'[list of charts_ST.xlsx]3.11'!$S$3:$T$42</c:f>
              <c:multiLvlStrCache>
                <c:ptCount val="40"/>
                <c:lvl>
                  <c:pt idx="0">
                    <c:v>Italy</c:v>
                  </c:pt>
                  <c:pt idx="1">
                    <c:v>Germany</c:v>
                  </c:pt>
                  <c:pt idx="3">
                    <c:v>Poland</c:v>
                  </c:pt>
                  <c:pt idx="4">
                    <c:v>Lithuania</c:v>
                  </c:pt>
                  <c:pt idx="5">
                    <c:v>Croatia</c:v>
                  </c:pt>
                  <c:pt idx="6">
                    <c:v>Latvia</c:v>
                  </c:pt>
                  <c:pt idx="7">
                    <c:v>Estonia</c:v>
                  </c:pt>
                  <c:pt idx="8">
                    <c:v>Slovenia</c:v>
                  </c:pt>
                  <c:pt idx="9">
                    <c:v>Hungary</c:v>
                  </c:pt>
                  <c:pt idx="10">
                    <c:v>Slovak Rep.</c:v>
                  </c:pt>
                  <c:pt idx="11">
                    <c:v>Czech Rep.</c:v>
                  </c:pt>
                  <c:pt idx="13">
                    <c:v>Bulgaria</c:v>
                  </c:pt>
                  <c:pt idx="14">
                    <c:v>Romania</c:v>
                  </c:pt>
                  <c:pt idx="15">
                    <c:v>Albania</c:v>
                  </c:pt>
                  <c:pt idx="16">
                    <c:v>Montenegro</c:v>
                  </c:pt>
                  <c:pt idx="17">
                    <c:v>FYR Macedonia</c:v>
                  </c:pt>
                  <c:pt idx="18">
                    <c:v>Bosnia &amp; Herz.</c:v>
                  </c:pt>
                  <c:pt idx="19">
                    <c:v>Kosovo</c:v>
                  </c:pt>
                  <c:pt idx="20">
                    <c:v>Serbia</c:v>
                  </c:pt>
                  <c:pt idx="22">
                    <c:v>Greece</c:v>
                  </c:pt>
                  <c:pt idx="23">
                    <c:v>Cyprus</c:v>
                  </c:pt>
                  <c:pt idx="24">
                    <c:v>Turkey</c:v>
                  </c:pt>
                  <c:pt idx="26">
                    <c:v>Ukraine</c:v>
                  </c:pt>
                  <c:pt idx="27">
                    <c:v>Georgia</c:v>
                  </c:pt>
                  <c:pt idx="28">
                    <c:v>Belarus</c:v>
                  </c:pt>
                  <c:pt idx="29">
                    <c:v>Armenia</c:v>
                  </c:pt>
                  <c:pt idx="30">
                    <c:v>Moldova</c:v>
                  </c:pt>
                  <c:pt idx="31">
                    <c:v>Azerbaijan</c:v>
                  </c:pt>
                  <c:pt idx="33">
                    <c:v>Russia</c:v>
                  </c:pt>
                  <c:pt idx="35">
                    <c:v>Kazakhstan</c:v>
                  </c:pt>
                  <c:pt idx="36">
                    <c:v>Mongolia</c:v>
                  </c:pt>
                  <c:pt idx="37">
                    <c:v>Kyrgyz Rep.</c:v>
                  </c:pt>
                  <c:pt idx="38">
                    <c:v>Uzbekistan</c:v>
                  </c:pt>
                  <c:pt idx="39">
                    <c:v>Tajikistan</c:v>
                  </c:pt>
                </c:lvl>
                <c:lvl>
                  <c:pt idx="0">
                    <c:v> </c:v>
                  </c:pt>
                  <c:pt idx="3">
                    <c:v>CEB</c:v>
                  </c:pt>
                  <c:pt idx="13">
                    <c:v>SEE</c:v>
                  </c:pt>
                  <c:pt idx="22">
                    <c:v>  </c:v>
                  </c:pt>
                  <c:pt idx="26">
                    <c:v>EEC</c:v>
                  </c:pt>
                  <c:pt idx="33">
                    <c:v> </c:v>
                  </c:pt>
                  <c:pt idx="35">
                    <c:v>Central Asia</c:v>
                  </c:pt>
                </c:lvl>
              </c:multiLvlStrCache>
            </c:multiLvlStrRef>
          </c:cat>
          <c:val>
            <c:numRef>
              <c:f>'[list of charts_ST.xlsx]3.11'!$X$3:$X$42</c:f>
              <c:numCache>
                <c:formatCode>General</c:formatCode>
                <c:ptCount val="40"/>
                <c:pt idx="0">
                  <c:v>3.8239378482103526E-3</c:v>
                </c:pt>
                <c:pt idx="1">
                  <c:v>4.6904478222131838E-4</c:v>
                </c:pt>
                <c:pt idx="3">
                  <c:v>5.0735642435029138E-4</c:v>
                </c:pt>
                <c:pt idx="4">
                  <c:v>7.2059412486851198E-3</c:v>
                </c:pt>
                <c:pt idx="5">
                  <c:v>5.5334325879812345E-3</c:v>
                </c:pt>
                <c:pt idx="6">
                  <c:v>1.3700366253033335E-3</c:v>
                </c:pt>
                <c:pt idx="7">
                  <c:v>1.3741482049226832E-2</c:v>
                </c:pt>
                <c:pt idx="8">
                  <c:v>1.9992375746369505E-3</c:v>
                </c:pt>
                <c:pt idx="9">
                  <c:v>1.8041392322629699E-3</c:v>
                </c:pt>
                <c:pt idx="10">
                  <c:v>4.6540698967873998E-3</c:v>
                </c:pt>
                <c:pt idx="11">
                  <c:v>2.5691178161651009E-3</c:v>
                </c:pt>
                <c:pt idx="13">
                  <c:v>2.9566079378127993E-2</c:v>
                </c:pt>
                <c:pt idx="14">
                  <c:v>8.7786233052611299E-3</c:v>
                </c:pt>
                <c:pt idx="15">
                  <c:v>2.3958198726177211E-3</c:v>
                </c:pt>
                <c:pt idx="16">
                  <c:v>1.2727999999999999E-3</c:v>
                </c:pt>
                <c:pt idx="17">
                  <c:v>1.7588926479220397E-2</c:v>
                </c:pt>
                <c:pt idx="18">
                  <c:v>1.8078044056892398E-2</c:v>
                </c:pt>
                <c:pt idx="19">
                  <c:v>1.32848937064409E-2</c:v>
                </c:pt>
                <c:pt idx="20">
                  <c:v>1.5921598533168459E-3</c:v>
                </c:pt>
                <c:pt idx="22">
                  <c:v>1.1060992255806901E-3</c:v>
                </c:pt>
                <c:pt idx="23">
                  <c:v>2.1588660310953899E-3</c:v>
                </c:pt>
                <c:pt idx="24">
                  <c:v>6.393572781234997E-3</c:v>
                </c:pt>
                <c:pt idx="26">
                  <c:v>7.2063505649566807E-3</c:v>
                </c:pt>
                <c:pt idx="27">
                  <c:v>1.6988107934594199E-2</c:v>
                </c:pt>
                <c:pt idx="28">
                  <c:v>1.2156973592937001E-2</c:v>
                </c:pt>
                <c:pt idx="29">
                  <c:v>6.2090717256069444E-3</c:v>
                </c:pt>
                <c:pt idx="30">
                  <c:v>2.2428213560488183E-4</c:v>
                </c:pt>
                <c:pt idx="31">
                  <c:v>1.8169746035710038E-3</c:v>
                </c:pt>
                <c:pt idx="33">
                  <c:v>1.2625630944967334E-2</c:v>
                </c:pt>
                <c:pt idx="35">
                  <c:v>2.365229278802879E-2</c:v>
                </c:pt>
                <c:pt idx="36">
                  <c:v>1.2253581080585733E-3</c:v>
                </c:pt>
                <c:pt idx="37">
                  <c:v>1.0395367629826098E-2</c:v>
                </c:pt>
                <c:pt idx="38">
                  <c:v>3.6054737865924944E-3</c:v>
                </c:pt>
                <c:pt idx="39">
                  <c:v>1.5203223563730701E-2</c:v>
                </c:pt>
              </c:numCache>
            </c:numRef>
          </c:val>
        </c:ser>
        <c:ser>
          <c:idx val="4"/>
          <c:order val="4"/>
          <c:tx>
            <c:strRef>
              <c:f>'[list of charts_ST.xlsx]3.11'!$Y$2</c:f>
              <c:strCache>
                <c:ptCount val="1"/>
                <c:pt idx="0">
                  <c:v>Parent member of Communist Party</c:v>
                </c:pt>
              </c:strCache>
            </c:strRef>
          </c:tx>
          <c:spPr>
            <a:solidFill>
              <a:srgbClr val="EBE600"/>
            </a:solidFill>
          </c:spPr>
          <c:cat>
            <c:multiLvlStrRef>
              <c:f>'[list of charts_ST.xlsx]3.11'!$S$3:$T$42</c:f>
              <c:multiLvlStrCache>
                <c:ptCount val="40"/>
                <c:lvl>
                  <c:pt idx="0">
                    <c:v>Italy</c:v>
                  </c:pt>
                  <c:pt idx="1">
                    <c:v>Germany</c:v>
                  </c:pt>
                  <c:pt idx="3">
                    <c:v>Poland</c:v>
                  </c:pt>
                  <c:pt idx="4">
                    <c:v>Lithuania</c:v>
                  </c:pt>
                  <c:pt idx="5">
                    <c:v>Croatia</c:v>
                  </c:pt>
                  <c:pt idx="6">
                    <c:v>Latvia</c:v>
                  </c:pt>
                  <c:pt idx="7">
                    <c:v>Estonia</c:v>
                  </c:pt>
                  <c:pt idx="8">
                    <c:v>Slovenia</c:v>
                  </c:pt>
                  <c:pt idx="9">
                    <c:v>Hungary</c:v>
                  </c:pt>
                  <c:pt idx="10">
                    <c:v>Slovak Rep.</c:v>
                  </c:pt>
                  <c:pt idx="11">
                    <c:v>Czech Rep.</c:v>
                  </c:pt>
                  <c:pt idx="13">
                    <c:v>Bulgaria</c:v>
                  </c:pt>
                  <c:pt idx="14">
                    <c:v>Romania</c:v>
                  </c:pt>
                  <c:pt idx="15">
                    <c:v>Albania</c:v>
                  </c:pt>
                  <c:pt idx="16">
                    <c:v>Montenegro</c:v>
                  </c:pt>
                  <c:pt idx="17">
                    <c:v>FYR Macedonia</c:v>
                  </c:pt>
                  <c:pt idx="18">
                    <c:v>Bosnia &amp; Herz.</c:v>
                  </c:pt>
                  <c:pt idx="19">
                    <c:v>Kosovo</c:v>
                  </c:pt>
                  <c:pt idx="20">
                    <c:v>Serbia</c:v>
                  </c:pt>
                  <c:pt idx="22">
                    <c:v>Greece</c:v>
                  </c:pt>
                  <c:pt idx="23">
                    <c:v>Cyprus</c:v>
                  </c:pt>
                  <c:pt idx="24">
                    <c:v>Turkey</c:v>
                  </c:pt>
                  <c:pt idx="26">
                    <c:v>Ukraine</c:v>
                  </c:pt>
                  <c:pt idx="27">
                    <c:v>Georgia</c:v>
                  </c:pt>
                  <c:pt idx="28">
                    <c:v>Belarus</c:v>
                  </c:pt>
                  <c:pt idx="29">
                    <c:v>Armenia</c:v>
                  </c:pt>
                  <c:pt idx="30">
                    <c:v>Moldova</c:v>
                  </c:pt>
                  <c:pt idx="31">
                    <c:v>Azerbaijan</c:v>
                  </c:pt>
                  <c:pt idx="33">
                    <c:v>Russia</c:v>
                  </c:pt>
                  <c:pt idx="35">
                    <c:v>Kazakhstan</c:v>
                  </c:pt>
                  <c:pt idx="36">
                    <c:v>Mongolia</c:v>
                  </c:pt>
                  <c:pt idx="37">
                    <c:v>Kyrgyz Rep.</c:v>
                  </c:pt>
                  <c:pt idx="38">
                    <c:v>Uzbekistan</c:v>
                  </c:pt>
                  <c:pt idx="39">
                    <c:v>Tajikistan</c:v>
                  </c:pt>
                </c:lvl>
                <c:lvl>
                  <c:pt idx="0">
                    <c:v> </c:v>
                  </c:pt>
                  <c:pt idx="3">
                    <c:v>CEB</c:v>
                  </c:pt>
                  <c:pt idx="13">
                    <c:v>SEE</c:v>
                  </c:pt>
                  <c:pt idx="22">
                    <c:v>  </c:v>
                  </c:pt>
                  <c:pt idx="26">
                    <c:v>EEC</c:v>
                  </c:pt>
                  <c:pt idx="33">
                    <c:v> </c:v>
                  </c:pt>
                  <c:pt idx="35">
                    <c:v>Central Asia</c:v>
                  </c:pt>
                </c:lvl>
              </c:multiLvlStrCache>
            </c:multiLvlStrRef>
          </c:cat>
          <c:val>
            <c:numRef>
              <c:f>'[list of charts_ST.xlsx]3.11'!$Y$3:$Y$42</c:f>
              <c:numCache>
                <c:formatCode>General</c:formatCode>
                <c:ptCount val="40"/>
                <c:pt idx="1">
                  <c:v>4.0608705603517585E-5</c:v>
                </c:pt>
                <c:pt idx="3">
                  <c:v>4.2713698931038805E-3</c:v>
                </c:pt>
                <c:pt idx="4">
                  <c:v>1.6926165670156541E-2</c:v>
                </c:pt>
                <c:pt idx="5">
                  <c:v>4.9085505306720734E-3</c:v>
                </c:pt>
                <c:pt idx="6">
                  <c:v>2.6507578790187798E-2</c:v>
                </c:pt>
                <c:pt idx="7">
                  <c:v>6.7515065893530924E-3</c:v>
                </c:pt>
                <c:pt idx="8">
                  <c:v>9.5342015847563692E-3</c:v>
                </c:pt>
                <c:pt idx="9">
                  <c:v>7.2436349000782013E-4</c:v>
                </c:pt>
                <c:pt idx="10">
                  <c:v>1.5460352413356301E-2</c:v>
                </c:pt>
                <c:pt idx="11">
                  <c:v>1.2676646932959553E-2</c:v>
                </c:pt>
                <c:pt idx="13">
                  <c:v>1.2536007910966899E-2</c:v>
                </c:pt>
                <c:pt idx="14">
                  <c:v>1.7283795401454E-2</c:v>
                </c:pt>
                <c:pt idx="15">
                  <c:v>1.4721029438078443E-2</c:v>
                </c:pt>
                <c:pt idx="16">
                  <c:v>2.8015000000000002E-3</c:v>
                </c:pt>
                <c:pt idx="17">
                  <c:v>1.2412121519446401E-2</c:v>
                </c:pt>
                <c:pt idx="18">
                  <c:v>1.4506408479064701E-3</c:v>
                </c:pt>
                <c:pt idx="19">
                  <c:v>2.7486698701977778E-2</c:v>
                </c:pt>
                <c:pt idx="20">
                  <c:v>1.1575721204280949E-2</c:v>
                </c:pt>
                <c:pt idx="26">
                  <c:v>2.4866463616490399E-2</c:v>
                </c:pt>
                <c:pt idx="27">
                  <c:v>3.2895375043153957E-2</c:v>
                </c:pt>
                <c:pt idx="28">
                  <c:v>2.7453389018774119E-2</c:v>
                </c:pt>
                <c:pt idx="29">
                  <c:v>2.910783886909481E-2</c:v>
                </c:pt>
                <c:pt idx="30">
                  <c:v>7.5438581407070134E-3</c:v>
                </c:pt>
                <c:pt idx="31">
                  <c:v>1.2632272206246898E-2</c:v>
                </c:pt>
                <c:pt idx="33">
                  <c:v>2.6323150843381868E-2</c:v>
                </c:pt>
                <c:pt idx="35">
                  <c:v>7.5457207858562705E-2</c:v>
                </c:pt>
                <c:pt idx="36">
                  <c:v>1.7365235835313801E-3</c:v>
                </c:pt>
                <c:pt idx="37">
                  <c:v>1.6388123622164152E-3</c:v>
                </c:pt>
                <c:pt idx="38">
                  <c:v>2.3082628846168473E-2</c:v>
                </c:pt>
                <c:pt idx="39">
                  <c:v>9.0218213154003024E-4</c:v>
                </c:pt>
              </c:numCache>
            </c:numRef>
          </c:val>
        </c:ser>
        <c:gapWidth val="75"/>
        <c:overlap val="100"/>
        <c:axId val="96776192"/>
        <c:axId val="96777728"/>
      </c:barChart>
      <c:catAx>
        <c:axId val="96776192"/>
        <c:scaling>
          <c:orientation val="minMax"/>
        </c:scaling>
        <c:axPos val="b"/>
        <c:majorTickMark val="none"/>
        <c:tickLblPos val="nextTo"/>
        <c:txPr>
          <a:bodyPr/>
          <a:lstStyle/>
          <a:p>
            <a:pPr>
              <a:defRPr lang="en-GB"/>
            </a:pPr>
            <a:endParaRPr lang="it-IT"/>
          </a:p>
        </c:txPr>
        <c:crossAx val="96777728"/>
        <c:crosses val="autoZero"/>
        <c:auto val="1"/>
        <c:lblAlgn val="ctr"/>
        <c:lblOffset val="100"/>
        <c:tickLblSkip val="1"/>
      </c:catAx>
      <c:valAx>
        <c:axId val="96777728"/>
        <c:scaling>
          <c:orientation val="minMax"/>
        </c:scaling>
        <c:axPos val="l"/>
        <c:majorGridlines/>
        <c:title>
          <c:tx>
            <c:rich>
              <a:bodyPr rot="-5400000" vert="horz"/>
              <a:lstStyle/>
              <a:p>
                <a:pPr>
                  <a:defRPr/>
                </a:pPr>
                <a:r>
                  <a:rPr lang="en-GB"/>
                  <a:t>Inequality of opportunity for tertiary educaiton </a:t>
                </a:r>
                <a:br>
                  <a:rPr lang="en-GB"/>
                </a:br>
                <a:r>
                  <a:rPr lang="en-GB"/>
                  <a:t>(D-index)</a:t>
                </a:r>
              </a:p>
            </c:rich>
          </c:tx>
          <c:layout/>
        </c:title>
        <c:numFmt formatCode="General" sourceLinked="1"/>
        <c:majorTickMark val="none"/>
        <c:tickLblPos val="nextTo"/>
        <c:spPr>
          <a:ln w="9525">
            <a:noFill/>
          </a:ln>
        </c:spPr>
        <c:txPr>
          <a:bodyPr/>
          <a:lstStyle/>
          <a:p>
            <a:pPr>
              <a:defRPr lang="en-GB"/>
            </a:pPr>
            <a:endParaRPr lang="it-IT"/>
          </a:p>
        </c:txPr>
        <c:crossAx val="96776192"/>
        <c:crosses val="autoZero"/>
        <c:crossBetween val="between"/>
      </c:valAx>
    </c:plotArea>
    <c:legend>
      <c:legendPos val="b"/>
      <c:layout>
        <c:manualLayout>
          <c:xMode val="edge"/>
          <c:yMode val="edge"/>
          <c:x val="0.15004403519327597"/>
          <c:y val="0.85308364558532845"/>
          <c:w val="0.81508357966882061"/>
          <c:h val="0.14362688403786941"/>
        </c:manualLayout>
      </c:layout>
      <c:txPr>
        <a:bodyPr/>
        <a:lstStyle/>
        <a:p>
          <a:pPr>
            <a:defRPr lang="en-GB"/>
          </a:pPr>
          <a:endParaRPr lang="it-IT"/>
        </a:p>
      </c:txPr>
    </c:legend>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3698973674802323"/>
          <c:y val="3.7008398950131235E-2"/>
          <c:w val="0.83864702958641968"/>
          <c:h val="0.47283982508014982"/>
        </c:manualLayout>
      </c:layout>
      <c:barChart>
        <c:barDir val="col"/>
        <c:grouping val="stacked"/>
        <c:ser>
          <c:idx val="0"/>
          <c:order val="0"/>
          <c:tx>
            <c:strRef>
              <c:f>'[list of charts_ST.xlsx]3.11'!$L$2</c:f>
              <c:strCache>
                <c:ptCount val="1"/>
                <c:pt idx="0">
                  <c:v>Urban/rural birthplace</c:v>
                </c:pt>
              </c:strCache>
            </c:strRef>
          </c:tx>
          <c:spPr>
            <a:solidFill>
              <a:schemeClr val="accent3"/>
            </a:solidFill>
          </c:spPr>
          <c:cat>
            <c:multiLvlStrRef>
              <c:f>'[list of charts_ST.xlsx]3.11'!$J$3:$K$41</c:f>
              <c:multiLvlStrCache>
                <c:ptCount val="39"/>
                <c:lvl>
                  <c:pt idx="0">
                    <c:v>Italy</c:v>
                  </c:pt>
                  <c:pt idx="1">
                    <c:v>Germany</c:v>
                  </c:pt>
                  <c:pt idx="3">
                    <c:v>Lithuania</c:v>
                  </c:pt>
                  <c:pt idx="4">
                    <c:v>Hungary</c:v>
                  </c:pt>
                  <c:pt idx="5">
                    <c:v>Latvia</c:v>
                  </c:pt>
                  <c:pt idx="6">
                    <c:v>Estonia</c:v>
                  </c:pt>
                  <c:pt idx="7">
                    <c:v>Croatia</c:v>
                  </c:pt>
                  <c:pt idx="8">
                    <c:v>Czech Rep.</c:v>
                  </c:pt>
                  <c:pt idx="9">
                    <c:v>Poland</c:v>
                  </c:pt>
                  <c:pt idx="10">
                    <c:v>Slovak Rep.</c:v>
                  </c:pt>
                  <c:pt idx="11">
                    <c:v>Slovenia</c:v>
                  </c:pt>
                  <c:pt idx="13">
                    <c:v>Bulgaria</c:v>
                  </c:pt>
                  <c:pt idx="14">
                    <c:v>FYR Macedonia</c:v>
                  </c:pt>
                  <c:pt idx="15">
                    <c:v>Romania</c:v>
                  </c:pt>
                  <c:pt idx="16">
                    <c:v>Albania</c:v>
                  </c:pt>
                  <c:pt idx="17">
                    <c:v>Bosnia &amp; Herz.</c:v>
                  </c:pt>
                  <c:pt idx="18">
                    <c:v>Kosovo</c:v>
                  </c:pt>
                  <c:pt idx="19">
                    <c:v>Montenegro</c:v>
                  </c:pt>
                  <c:pt idx="20">
                    <c:v>Serbia</c:v>
                  </c:pt>
                  <c:pt idx="22">
                    <c:v>Greece</c:v>
                  </c:pt>
                  <c:pt idx="23">
                    <c:v>Cyprus</c:v>
                  </c:pt>
                  <c:pt idx="24">
                    <c:v>Turkey</c:v>
                  </c:pt>
                  <c:pt idx="26">
                    <c:v>Georgia</c:v>
                  </c:pt>
                  <c:pt idx="27">
                    <c:v>Moldova</c:v>
                  </c:pt>
                  <c:pt idx="28">
                    <c:v>Belarus</c:v>
                  </c:pt>
                  <c:pt idx="29">
                    <c:v>Ukraine</c:v>
                  </c:pt>
                  <c:pt idx="30">
                    <c:v>Azerbaijan</c:v>
                  </c:pt>
                  <c:pt idx="31">
                    <c:v>Armenia</c:v>
                  </c:pt>
                  <c:pt idx="33">
                    <c:v>Russia</c:v>
                  </c:pt>
                  <c:pt idx="35">
                    <c:v>Kazakhstan</c:v>
                  </c:pt>
                  <c:pt idx="36">
                    <c:v>Mongolia</c:v>
                  </c:pt>
                  <c:pt idx="37">
                    <c:v>Kyrgyz Rep.</c:v>
                  </c:pt>
                  <c:pt idx="38">
                    <c:v>Tajikistan</c:v>
                  </c:pt>
                </c:lvl>
                <c:lvl>
                  <c:pt idx="0">
                    <c:v> </c:v>
                  </c:pt>
                  <c:pt idx="3">
                    <c:v>CEB</c:v>
                  </c:pt>
                  <c:pt idx="13">
                    <c:v>SEE</c:v>
                  </c:pt>
                  <c:pt idx="22">
                    <c:v>  </c:v>
                  </c:pt>
                  <c:pt idx="26">
                    <c:v>EEC</c:v>
                  </c:pt>
                  <c:pt idx="33">
                    <c:v> </c:v>
                  </c:pt>
                  <c:pt idx="35">
                    <c:v>Central Asia</c:v>
                  </c:pt>
                </c:lvl>
              </c:multiLvlStrCache>
            </c:multiLvlStrRef>
          </c:cat>
          <c:val>
            <c:numRef>
              <c:f>'[list of charts_ST.xlsx]3.11'!$L$3:$L$42</c:f>
              <c:numCache>
                <c:formatCode>General</c:formatCode>
                <c:ptCount val="40"/>
                <c:pt idx="0">
                  <c:v>4.2024385184049598E-3</c:v>
                </c:pt>
                <c:pt idx="1">
                  <c:v>5.9061806648969602E-2</c:v>
                </c:pt>
                <c:pt idx="3">
                  <c:v>5.1525577902793898E-2</c:v>
                </c:pt>
                <c:pt idx="4">
                  <c:v>1.4315063133835798E-2</c:v>
                </c:pt>
                <c:pt idx="5">
                  <c:v>2.5741955265402801E-2</c:v>
                </c:pt>
                <c:pt idx="6">
                  <c:v>1.9955111667513882E-2</c:v>
                </c:pt>
                <c:pt idx="7">
                  <c:v>1.5056087635457531E-2</c:v>
                </c:pt>
                <c:pt idx="8">
                  <c:v>3.2762203365564298E-2</c:v>
                </c:pt>
                <c:pt idx="9">
                  <c:v>5.3792178630828927E-2</c:v>
                </c:pt>
                <c:pt idx="10">
                  <c:v>2.4994757026433952E-2</c:v>
                </c:pt>
                <c:pt idx="11">
                  <c:v>1.4088753378018728E-3</c:v>
                </c:pt>
                <c:pt idx="13">
                  <c:v>3.8373000919818899E-2</c:v>
                </c:pt>
                <c:pt idx="14">
                  <c:v>3.9056651294231387E-2</c:v>
                </c:pt>
                <c:pt idx="15">
                  <c:v>0.10337415337562612</c:v>
                </c:pt>
                <c:pt idx="16">
                  <c:v>0.13704097270965587</c:v>
                </c:pt>
                <c:pt idx="17">
                  <c:v>1.6042497009038945E-3</c:v>
                </c:pt>
                <c:pt idx="18">
                  <c:v>5.3389772772788946E-2</c:v>
                </c:pt>
                <c:pt idx="19">
                  <c:v>2.8844900000000052E-2</c:v>
                </c:pt>
                <c:pt idx="20">
                  <c:v>2.1129412576556202E-2</c:v>
                </c:pt>
                <c:pt idx="22">
                  <c:v>3.7371441721916289E-2</c:v>
                </c:pt>
                <c:pt idx="23">
                  <c:v>4.4232774525880834E-2</c:v>
                </c:pt>
                <c:pt idx="24">
                  <c:v>6.4199860207736631E-3</c:v>
                </c:pt>
                <c:pt idx="26">
                  <c:v>4.0932372212410001E-2</c:v>
                </c:pt>
                <c:pt idx="27">
                  <c:v>0.17576162517070801</c:v>
                </c:pt>
                <c:pt idx="28">
                  <c:v>3.0777392908930851E-2</c:v>
                </c:pt>
                <c:pt idx="29">
                  <c:v>2.8370501473546E-2</c:v>
                </c:pt>
                <c:pt idx="30">
                  <c:v>5.9999037533998718E-2</c:v>
                </c:pt>
                <c:pt idx="31">
                  <c:v>5.9570658951997833E-2</c:v>
                </c:pt>
                <c:pt idx="33">
                  <c:v>5.9981416910886987E-2</c:v>
                </c:pt>
                <c:pt idx="35">
                  <c:v>2.080092392861841E-2</c:v>
                </c:pt>
                <c:pt idx="36">
                  <c:v>8.4546983242034898E-2</c:v>
                </c:pt>
                <c:pt idx="37">
                  <c:v>1.8150838091969549E-2</c:v>
                </c:pt>
                <c:pt idx="38">
                  <c:v>5.5156249552965199E-2</c:v>
                </c:pt>
                <c:pt idx="39">
                  <c:v>2.4540856480598398E-2</c:v>
                </c:pt>
              </c:numCache>
            </c:numRef>
          </c:val>
        </c:ser>
        <c:ser>
          <c:idx val="1"/>
          <c:order val="1"/>
          <c:tx>
            <c:strRef>
              <c:f>'[list of charts_ST.xlsx]3.11'!$M$2</c:f>
              <c:strCache>
                <c:ptCount val="1"/>
                <c:pt idx="0">
                  <c:v>Mother's education</c:v>
                </c:pt>
              </c:strCache>
            </c:strRef>
          </c:tx>
          <c:spPr>
            <a:solidFill>
              <a:schemeClr val="accent2">
                <a:lumMod val="75000"/>
              </a:schemeClr>
            </a:solidFill>
          </c:spPr>
          <c:cat>
            <c:multiLvlStrRef>
              <c:f>'[list of charts_ST.xlsx]3.11'!$J$3:$K$41</c:f>
              <c:multiLvlStrCache>
                <c:ptCount val="39"/>
                <c:lvl>
                  <c:pt idx="0">
                    <c:v>Italy</c:v>
                  </c:pt>
                  <c:pt idx="1">
                    <c:v>Germany</c:v>
                  </c:pt>
                  <c:pt idx="3">
                    <c:v>Lithuania</c:v>
                  </c:pt>
                  <c:pt idx="4">
                    <c:v>Hungary</c:v>
                  </c:pt>
                  <c:pt idx="5">
                    <c:v>Latvia</c:v>
                  </c:pt>
                  <c:pt idx="6">
                    <c:v>Estonia</c:v>
                  </c:pt>
                  <c:pt idx="7">
                    <c:v>Croatia</c:v>
                  </c:pt>
                  <c:pt idx="8">
                    <c:v>Czech Rep.</c:v>
                  </c:pt>
                  <c:pt idx="9">
                    <c:v>Poland</c:v>
                  </c:pt>
                  <c:pt idx="10">
                    <c:v>Slovak Rep.</c:v>
                  </c:pt>
                  <c:pt idx="11">
                    <c:v>Slovenia</c:v>
                  </c:pt>
                  <c:pt idx="13">
                    <c:v>Bulgaria</c:v>
                  </c:pt>
                  <c:pt idx="14">
                    <c:v>FYR Macedonia</c:v>
                  </c:pt>
                  <c:pt idx="15">
                    <c:v>Romania</c:v>
                  </c:pt>
                  <c:pt idx="16">
                    <c:v>Albania</c:v>
                  </c:pt>
                  <c:pt idx="17">
                    <c:v>Bosnia &amp; Herz.</c:v>
                  </c:pt>
                  <c:pt idx="18">
                    <c:v>Kosovo</c:v>
                  </c:pt>
                  <c:pt idx="19">
                    <c:v>Montenegro</c:v>
                  </c:pt>
                  <c:pt idx="20">
                    <c:v>Serbia</c:v>
                  </c:pt>
                  <c:pt idx="22">
                    <c:v>Greece</c:v>
                  </c:pt>
                  <c:pt idx="23">
                    <c:v>Cyprus</c:v>
                  </c:pt>
                  <c:pt idx="24">
                    <c:v>Turkey</c:v>
                  </c:pt>
                  <c:pt idx="26">
                    <c:v>Georgia</c:v>
                  </c:pt>
                  <c:pt idx="27">
                    <c:v>Moldova</c:v>
                  </c:pt>
                  <c:pt idx="28">
                    <c:v>Belarus</c:v>
                  </c:pt>
                  <c:pt idx="29">
                    <c:v>Ukraine</c:v>
                  </c:pt>
                  <c:pt idx="30">
                    <c:v>Azerbaijan</c:v>
                  </c:pt>
                  <c:pt idx="31">
                    <c:v>Armenia</c:v>
                  </c:pt>
                  <c:pt idx="33">
                    <c:v>Russia</c:v>
                  </c:pt>
                  <c:pt idx="35">
                    <c:v>Kazakhstan</c:v>
                  </c:pt>
                  <c:pt idx="36">
                    <c:v>Mongolia</c:v>
                  </c:pt>
                  <c:pt idx="37">
                    <c:v>Kyrgyz Rep.</c:v>
                  </c:pt>
                  <c:pt idx="38">
                    <c:v>Tajikistan</c:v>
                  </c:pt>
                </c:lvl>
                <c:lvl>
                  <c:pt idx="0">
                    <c:v> </c:v>
                  </c:pt>
                  <c:pt idx="3">
                    <c:v>CEB</c:v>
                  </c:pt>
                  <c:pt idx="13">
                    <c:v>SEE</c:v>
                  </c:pt>
                  <c:pt idx="22">
                    <c:v>  </c:v>
                  </c:pt>
                  <c:pt idx="26">
                    <c:v>EEC</c:v>
                  </c:pt>
                  <c:pt idx="33">
                    <c:v> </c:v>
                  </c:pt>
                  <c:pt idx="35">
                    <c:v>Central Asia</c:v>
                  </c:pt>
                </c:lvl>
              </c:multiLvlStrCache>
            </c:multiLvlStrRef>
          </c:cat>
          <c:val>
            <c:numRef>
              <c:f>'[list of charts_ST.xlsx]3.11'!$M$3:$M$42</c:f>
              <c:numCache>
                <c:formatCode>General</c:formatCode>
                <c:ptCount val="40"/>
                <c:pt idx="0">
                  <c:v>0.10461794584989501</c:v>
                </c:pt>
                <c:pt idx="1">
                  <c:v>3.6416962742805599E-2</c:v>
                </c:pt>
                <c:pt idx="3">
                  <c:v>0.21533626317977936</c:v>
                </c:pt>
                <c:pt idx="4">
                  <c:v>0.12885040044784499</c:v>
                </c:pt>
                <c:pt idx="5">
                  <c:v>0.15004010498523751</c:v>
                </c:pt>
                <c:pt idx="6">
                  <c:v>9.148234128952018E-2</c:v>
                </c:pt>
                <c:pt idx="7">
                  <c:v>9.6095554530620547E-2</c:v>
                </c:pt>
                <c:pt idx="8">
                  <c:v>3.3686570823192603E-2</c:v>
                </c:pt>
                <c:pt idx="9">
                  <c:v>3.4121036529541002E-2</c:v>
                </c:pt>
                <c:pt idx="10">
                  <c:v>6.9863133132457886E-2</c:v>
                </c:pt>
                <c:pt idx="11">
                  <c:v>9.4426266849041027E-2</c:v>
                </c:pt>
                <c:pt idx="13">
                  <c:v>0.15960286557674436</c:v>
                </c:pt>
                <c:pt idx="14">
                  <c:v>0.14901314675808039</c:v>
                </c:pt>
                <c:pt idx="15">
                  <c:v>9.8028473556042231E-2</c:v>
                </c:pt>
                <c:pt idx="16">
                  <c:v>0.11185039579868288</c:v>
                </c:pt>
                <c:pt idx="17">
                  <c:v>0.13463580608367887</c:v>
                </c:pt>
                <c:pt idx="18">
                  <c:v>4.6204484999179798E-2</c:v>
                </c:pt>
                <c:pt idx="19">
                  <c:v>6.5789300000000009E-2</c:v>
                </c:pt>
                <c:pt idx="20">
                  <c:v>0.111684896051884</c:v>
                </c:pt>
                <c:pt idx="22">
                  <c:v>0.14264525473117845</c:v>
                </c:pt>
                <c:pt idx="23">
                  <c:v>0.113914519548416</c:v>
                </c:pt>
                <c:pt idx="24">
                  <c:v>0.10575189441442498</c:v>
                </c:pt>
                <c:pt idx="26">
                  <c:v>0.14367765188217199</c:v>
                </c:pt>
                <c:pt idx="27">
                  <c:v>0.15903888642787975</c:v>
                </c:pt>
                <c:pt idx="28">
                  <c:v>0.1209878921508787</c:v>
                </c:pt>
                <c:pt idx="29">
                  <c:v>0.15393418073654269</c:v>
                </c:pt>
                <c:pt idx="30">
                  <c:v>0.116254553198814</c:v>
                </c:pt>
                <c:pt idx="31">
                  <c:v>0.134055390954018</c:v>
                </c:pt>
                <c:pt idx="33">
                  <c:v>0.14233212172985088</c:v>
                </c:pt>
                <c:pt idx="35">
                  <c:v>0.17689341306686451</c:v>
                </c:pt>
                <c:pt idx="36">
                  <c:v>0.11559480428695727</c:v>
                </c:pt>
                <c:pt idx="37">
                  <c:v>0.11022476851940199</c:v>
                </c:pt>
                <c:pt idx="38">
                  <c:v>4.4209837913513364E-2</c:v>
                </c:pt>
                <c:pt idx="39">
                  <c:v>0.12901817262172699</c:v>
                </c:pt>
              </c:numCache>
            </c:numRef>
          </c:val>
        </c:ser>
        <c:ser>
          <c:idx val="2"/>
          <c:order val="2"/>
          <c:tx>
            <c:strRef>
              <c:f>'[list of charts_ST.xlsx]3.11'!$N$2</c:f>
              <c:strCache>
                <c:ptCount val="1"/>
                <c:pt idx="0">
                  <c:v>Father's education</c:v>
                </c:pt>
              </c:strCache>
            </c:strRef>
          </c:tx>
          <c:spPr>
            <a:solidFill>
              <a:schemeClr val="accent2"/>
            </a:solidFill>
          </c:spPr>
          <c:cat>
            <c:multiLvlStrRef>
              <c:f>'[list of charts_ST.xlsx]3.11'!$J$3:$K$41</c:f>
              <c:multiLvlStrCache>
                <c:ptCount val="39"/>
                <c:lvl>
                  <c:pt idx="0">
                    <c:v>Italy</c:v>
                  </c:pt>
                  <c:pt idx="1">
                    <c:v>Germany</c:v>
                  </c:pt>
                  <c:pt idx="3">
                    <c:v>Lithuania</c:v>
                  </c:pt>
                  <c:pt idx="4">
                    <c:v>Hungary</c:v>
                  </c:pt>
                  <c:pt idx="5">
                    <c:v>Latvia</c:v>
                  </c:pt>
                  <c:pt idx="6">
                    <c:v>Estonia</c:v>
                  </c:pt>
                  <c:pt idx="7">
                    <c:v>Croatia</c:v>
                  </c:pt>
                  <c:pt idx="8">
                    <c:v>Czech Rep.</c:v>
                  </c:pt>
                  <c:pt idx="9">
                    <c:v>Poland</c:v>
                  </c:pt>
                  <c:pt idx="10">
                    <c:v>Slovak Rep.</c:v>
                  </c:pt>
                  <c:pt idx="11">
                    <c:v>Slovenia</c:v>
                  </c:pt>
                  <c:pt idx="13">
                    <c:v>Bulgaria</c:v>
                  </c:pt>
                  <c:pt idx="14">
                    <c:v>FYR Macedonia</c:v>
                  </c:pt>
                  <c:pt idx="15">
                    <c:v>Romania</c:v>
                  </c:pt>
                  <c:pt idx="16">
                    <c:v>Albania</c:v>
                  </c:pt>
                  <c:pt idx="17">
                    <c:v>Bosnia &amp; Herz.</c:v>
                  </c:pt>
                  <c:pt idx="18">
                    <c:v>Kosovo</c:v>
                  </c:pt>
                  <c:pt idx="19">
                    <c:v>Montenegro</c:v>
                  </c:pt>
                  <c:pt idx="20">
                    <c:v>Serbia</c:v>
                  </c:pt>
                  <c:pt idx="22">
                    <c:v>Greece</c:v>
                  </c:pt>
                  <c:pt idx="23">
                    <c:v>Cyprus</c:v>
                  </c:pt>
                  <c:pt idx="24">
                    <c:v>Turkey</c:v>
                  </c:pt>
                  <c:pt idx="26">
                    <c:v>Georgia</c:v>
                  </c:pt>
                  <c:pt idx="27">
                    <c:v>Moldova</c:v>
                  </c:pt>
                  <c:pt idx="28">
                    <c:v>Belarus</c:v>
                  </c:pt>
                  <c:pt idx="29">
                    <c:v>Ukraine</c:v>
                  </c:pt>
                  <c:pt idx="30">
                    <c:v>Azerbaijan</c:v>
                  </c:pt>
                  <c:pt idx="31">
                    <c:v>Armenia</c:v>
                  </c:pt>
                  <c:pt idx="33">
                    <c:v>Russia</c:v>
                  </c:pt>
                  <c:pt idx="35">
                    <c:v>Kazakhstan</c:v>
                  </c:pt>
                  <c:pt idx="36">
                    <c:v>Mongolia</c:v>
                  </c:pt>
                  <c:pt idx="37">
                    <c:v>Kyrgyz Rep.</c:v>
                  </c:pt>
                  <c:pt idx="38">
                    <c:v>Tajikistan</c:v>
                  </c:pt>
                </c:lvl>
                <c:lvl>
                  <c:pt idx="0">
                    <c:v> </c:v>
                  </c:pt>
                  <c:pt idx="3">
                    <c:v>CEB</c:v>
                  </c:pt>
                  <c:pt idx="13">
                    <c:v>SEE</c:v>
                  </c:pt>
                  <c:pt idx="22">
                    <c:v>  </c:v>
                  </c:pt>
                  <c:pt idx="26">
                    <c:v>EEC</c:v>
                  </c:pt>
                  <c:pt idx="33">
                    <c:v> </c:v>
                  </c:pt>
                  <c:pt idx="35">
                    <c:v>Central Asia</c:v>
                  </c:pt>
                </c:lvl>
              </c:multiLvlStrCache>
            </c:multiLvlStrRef>
          </c:cat>
          <c:val>
            <c:numRef>
              <c:f>'[list of charts_ST.xlsx]3.11'!$N$3:$N$42</c:f>
              <c:numCache>
                <c:formatCode>General</c:formatCode>
                <c:ptCount val="40"/>
                <c:pt idx="0">
                  <c:v>0.10686924308538424</c:v>
                </c:pt>
                <c:pt idx="1">
                  <c:v>9.4051837921142745E-2</c:v>
                </c:pt>
                <c:pt idx="3">
                  <c:v>0.18113826215267245</c:v>
                </c:pt>
                <c:pt idx="4">
                  <c:v>0.15731671452522375</c:v>
                </c:pt>
                <c:pt idx="5">
                  <c:v>6.4814493060112124E-2</c:v>
                </c:pt>
                <c:pt idx="6">
                  <c:v>0.13276065886020699</c:v>
                </c:pt>
                <c:pt idx="7">
                  <c:v>0.112555488944054</c:v>
                </c:pt>
                <c:pt idx="8">
                  <c:v>0.11449550837278399</c:v>
                </c:pt>
                <c:pt idx="9">
                  <c:v>5.9248857200145701E-2</c:v>
                </c:pt>
                <c:pt idx="10">
                  <c:v>6.3733607530594094E-2</c:v>
                </c:pt>
                <c:pt idx="11">
                  <c:v>5.3616046905517599E-2</c:v>
                </c:pt>
                <c:pt idx="13">
                  <c:v>0.131856635212898</c:v>
                </c:pt>
                <c:pt idx="14">
                  <c:v>0.16482862830161954</c:v>
                </c:pt>
                <c:pt idx="15">
                  <c:v>0.13305458426475467</c:v>
                </c:pt>
                <c:pt idx="16">
                  <c:v>0.100413002073765</c:v>
                </c:pt>
                <c:pt idx="17">
                  <c:v>8.0886855721473999E-2</c:v>
                </c:pt>
                <c:pt idx="18">
                  <c:v>5.3883843123912797E-2</c:v>
                </c:pt>
                <c:pt idx="19">
                  <c:v>0.13489950000000001</c:v>
                </c:pt>
                <c:pt idx="20">
                  <c:v>5.7625502347946313E-2</c:v>
                </c:pt>
                <c:pt idx="22">
                  <c:v>0.19368876516819</c:v>
                </c:pt>
                <c:pt idx="23">
                  <c:v>0.15449956059455899</c:v>
                </c:pt>
                <c:pt idx="24">
                  <c:v>0.171756401658058</c:v>
                </c:pt>
                <c:pt idx="26">
                  <c:v>0.24505740404129081</c:v>
                </c:pt>
                <c:pt idx="27">
                  <c:v>0.101752437651157</c:v>
                </c:pt>
                <c:pt idx="28">
                  <c:v>0.20517568290233601</c:v>
                </c:pt>
                <c:pt idx="29">
                  <c:v>0.14686112105846399</c:v>
                </c:pt>
                <c:pt idx="30">
                  <c:v>0.14561046659946475</c:v>
                </c:pt>
                <c:pt idx="31">
                  <c:v>0.12332608550787012</c:v>
                </c:pt>
                <c:pt idx="33">
                  <c:v>0.15138147771358487</c:v>
                </c:pt>
                <c:pt idx="35">
                  <c:v>0.18477509915828699</c:v>
                </c:pt>
                <c:pt idx="36">
                  <c:v>0.11705393344163935</c:v>
                </c:pt>
                <c:pt idx="37">
                  <c:v>0.15856416523456601</c:v>
                </c:pt>
                <c:pt idx="38">
                  <c:v>0.17073228955268949</c:v>
                </c:pt>
                <c:pt idx="39">
                  <c:v>7.500059157609941E-2</c:v>
                </c:pt>
              </c:numCache>
            </c:numRef>
          </c:val>
        </c:ser>
        <c:ser>
          <c:idx val="3"/>
          <c:order val="3"/>
          <c:tx>
            <c:strRef>
              <c:f>'[list of charts_ST.xlsx]3.11'!$O$2</c:f>
              <c:strCache>
                <c:ptCount val="1"/>
                <c:pt idx="0">
                  <c:v>Ethnicity</c:v>
                </c:pt>
              </c:strCache>
            </c:strRef>
          </c:tx>
          <c:spPr>
            <a:solidFill>
              <a:schemeClr val="accent1"/>
            </a:solidFill>
          </c:spPr>
          <c:cat>
            <c:multiLvlStrRef>
              <c:f>'[list of charts_ST.xlsx]3.11'!$J$3:$K$41</c:f>
              <c:multiLvlStrCache>
                <c:ptCount val="39"/>
                <c:lvl>
                  <c:pt idx="0">
                    <c:v>Italy</c:v>
                  </c:pt>
                  <c:pt idx="1">
                    <c:v>Germany</c:v>
                  </c:pt>
                  <c:pt idx="3">
                    <c:v>Lithuania</c:v>
                  </c:pt>
                  <c:pt idx="4">
                    <c:v>Hungary</c:v>
                  </c:pt>
                  <c:pt idx="5">
                    <c:v>Latvia</c:v>
                  </c:pt>
                  <c:pt idx="6">
                    <c:v>Estonia</c:v>
                  </c:pt>
                  <c:pt idx="7">
                    <c:v>Croatia</c:v>
                  </c:pt>
                  <c:pt idx="8">
                    <c:v>Czech Rep.</c:v>
                  </c:pt>
                  <c:pt idx="9">
                    <c:v>Poland</c:v>
                  </c:pt>
                  <c:pt idx="10">
                    <c:v>Slovak Rep.</c:v>
                  </c:pt>
                  <c:pt idx="11">
                    <c:v>Slovenia</c:v>
                  </c:pt>
                  <c:pt idx="13">
                    <c:v>Bulgaria</c:v>
                  </c:pt>
                  <c:pt idx="14">
                    <c:v>FYR Macedonia</c:v>
                  </c:pt>
                  <c:pt idx="15">
                    <c:v>Romania</c:v>
                  </c:pt>
                  <c:pt idx="16">
                    <c:v>Albania</c:v>
                  </c:pt>
                  <c:pt idx="17">
                    <c:v>Bosnia &amp; Herz.</c:v>
                  </c:pt>
                  <c:pt idx="18">
                    <c:v>Kosovo</c:v>
                  </c:pt>
                  <c:pt idx="19">
                    <c:v>Montenegro</c:v>
                  </c:pt>
                  <c:pt idx="20">
                    <c:v>Serbia</c:v>
                  </c:pt>
                  <c:pt idx="22">
                    <c:v>Greece</c:v>
                  </c:pt>
                  <c:pt idx="23">
                    <c:v>Cyprus</c:v>
                  </c:pt>
                  <c:pt idx="24">
                    <c:v>Turkey</c:v>
                  </c:pt>
                  <c:pt idx="26">
                    <c:v>Georgia</c:v>
                  </c:pt>
                  <c:pt idx="27">
                    <c:v>Moldova</c:v>
                  </c:pt>
                  <c:pt idx="28">
                    <c:v>Belarus</c:v>
                  </c:pt>
                  <c:pt idx="29">
                    <c:v>Ukraine</c:v>
                  </c:pt>
                  <c:pt idx="30">
                    <c:v>Azerbaijan</c:v>
                  </c:pt>
                  <c:pt idx="31">
                    <c:v>Armenia</c:v>
                  </c:pt>
                  <c:pt idx="33">
                    <c:v>Russia</c:v>
                  </c:pt>
                  <c:pt idx="35">
                    <c:v>Kazakhstan</c:v>
                  </c:pt>
                  <c:pt idx="36">
                    <c:v>Mongolia</c:v>
                  </c:pt>
                  <c:pt idx="37">
                    <c:v>Kyrgyz Rep.</c:v>
                  </c:pt>
                  <c:pt idx="38">
                    <c:v>Tajikistan</c:v>
                  </c:pt>
                </c:lvl>
                <c:lvl>
                  <c:pt idx="0">
                    <c:v> </c:v>
                  </c:pt>
                  <c:pt idx="3">
                    <c:v>CEB</c:v>
                  </c:pt>
                  <c:pt idx="13">
                    <c:v>SEE</c:v>
                  </c:pt>
                  <c:pt idx="22">
                    <c:v>  </c:v>
                  </c:pt>
                  <c:pt idx="26">
                    <c:v>EEC</c:v>
                  </c:pt>
                  <c:pt idx="33">
                    <c:v> </c:v>
                  </c:pt>
                  <c:pt idx="35">
                    <c:v>Central Asia</c:v>
                  </c:pt>
                </c:lvl>
              </c:multiLvlStrCache>
            </c:multiLvlStrRef>
          </c:cat>
          <c:val>
            <c:numRef>
              <c:f>'[list of charts_ST.xlsx]3.11'!$O$3:$O$42</c:f>
              <c:numCache>
                <c:formatCode>General</c:formatCode>
                <c:ptCount val="40"/>
                <c:pt idx="0">
                  <c:v>4.1176998638547903E-4</c:v>
                </c:pt>
                <c:pt idx="1">
                  <c:v>9.4376709312200546E-3</c:v>
                </c:pt>
                <c:pt idx="3">
                  <c:v>1.8375045619905064E-3</c:v>
                </c:pt>
                <c:pt idx="4">
                  <c:v>0</c:v>
                </c:pt>
                <c:pt idx="5">
                  <c:v>9.1437874361872916E-3</c:v>
                </c:pt>
                <c:pt idx="6">
                  <c:v>5.3080441430211232E-3</c:v>
                </c:pt>
                <c:pt idx="7">
                  <c:v>6.9744065403938476E-3</c:v>
                </c:pt>
                <c:pt idx="8">
                  <c:v>2.6917321607470578E-2</c:v>
                </c:pt>
                <c:pt idx="9">
                  <c:v>1.7176751047372801E-2</c:v>
                </c:pt>
                <c:pt idx="10">
                  <c:v>2.3094581440091026E-2</c:v>
                </c:pt>
                <c:pt idx="11">
                  <c:v>6.5430877730250324E-3</c:v>
                </c:pt>
                <c:pt idx="13">
                  <c:v>7.1474812924861894E-2</c:v>
                </c:pt>
                <c:pt idx="14">
                  <c:v>9.1096386313438752E-4</c:v>
                </c:pt>
                <c:pt idx="15">
                  <c:v>8.5683995857834868E-3</c:v>
                </c:pt>
                <c:pt idx="16">
                  <c:v>0</c:v>
                </c:pt>
                <c:pt idx="17">
                  <c:v>2.9656907543540056E-2</c:v>
                </c:pt>
                <c:pt idx="18">
                  <c:v>5.0652563571929876E-2</c:v>
                </c:pt>
                <c:pt idx="19">
                  <c:v>4.5044000000000004E-3</c:v>
                </c:pt>
                <c:pt idx="20">
                  <c:v>7.5802225619554502E-3</c:v>
                </c:pt>
                <c:pt idx="22">
                  <c:v>3.444533422589309E-2</c:v>
                </c:pt>
                <c:pt idx="23">
                  <c:v>7.59252458810806E-2</c:v>
                </c:pt>
                <c:pt idx="24">
                  <c:v>9.1214319691062164E-3</c:v>
                </c:pt>
                <c:pt idx="26">
                  <c:v>1.8581410869956044E-2</c:v>
                </c:pt>
                <c:pt idx="27">
                  <c:v>5.9158513322472598E-3</c:v>
                </c:pt>
                <c:pt idx="28">
                  <c:v>1.2809374602511543E-3</c:v>
                </c:pt>
                <c:pt idx="29">
                  <c:v>2.5107669644057699E-3</c:v>
                </c:pt>
                <c:pt idx="30">
                  <c:v>2.7419562684372257E-4</c:v>
                </c:pt>
                <c:pt idx="31">
                  <c:v>-4.7232143697328811E-4</c:v>
                </c:pt>
                <c:pt idx="33">
                  <c:v>1.1635747738182501E-2</c:v>
                </c:pt>
                <c:pt idx="35">
                  <c:v>4.9117095768451711E-2</c:v>
                </c:pt>
                <c:pt idx="36">
                  <c:v>5.675423145294213E-2</c:v>
                </c:pt>
                <c:pt idx="37">
                  <c:v>2.64664017595351E-3</c:v>
                </c:pt>
                <c:pt idx="38">
                  <c:v>2.43519782088698E-3</c:v>
                </c:pt>
                <c:pt idx="39">
                  <c:v>1.0551982559263699E-2</c:v>
                </c:pt>
              </c:numCache>
            </c:numRef>
          </c:val>
        </c:ser>
        <c:ser>
          <c:idx val="4"/>
          <c:order val="4"/>
          <c:tx>
            <c:strRef>
              <c:f>'[list of charts_ST.xlsx]3.11'!$P$2</c:f>
              <c:strCache>
                <c:ptCount val="1"/>
                <c:pt idx="0">
                  <c:v>Parent member of Communist Party</c:v>
                </c:pt>
              </c:strCache>
            </c:strRef>
          </c:tx>
          <c:spPr>
            <a:solidFill>
              <a:srgbClr val="EBE600"/>
            </a:solidFill>
          </c:spPr>
          <c:cat>
            <c:multiLvlStrRef>
              <c:f>'[list of charts_ST.xlsx]3.11'!$J$3:$K$41</c:f>
              <c:multiLvlStrCache>
                <c:ptCount val="39"/>
                <c:lvl>
                  <c:pt idx="0">
                    <c:v>Italy</c:v>
                  </c:pt>
                  <c:pt idx="1">
                    <c:v>Germany</c:v>
                  </c:pt>
                  <c:pt idx="3">
                    <c:v>Lithuania</c:v>
                  </c:pt>
                  <c:pt idx="4">
                    <c:v>Hungary</c:v>
                  </c:pt>
                  <c:pt idx="5">
                    <c:v>Latvia</c:v>
                  </c:pt>
                  <c:pt idx="6">
                    <c:v>Estonia</c:v>
                  </c:pt>
                  <c:pt idx="7">
                    <c:v>Croatia</c:v>
                  </c:pt>
                  <c:pt idx="8">
                    <c:v>Czech Rep.</c:v>
                  </c:pt>
                  <c:pt idx="9">
                    <c:v>Poland</c:v>
                  </c:pt>
                  <c:pt idx="10">
                    <c:v>Slovak Rep.</c:v>
                  </c:pt>
                  <c:pt idx="11">
                    <c:v>Slovenia</c:v>
                  </c:pt>
                  <c:pt idx="13">
                    <c:v>Bulgaria</c:v>
                  </c:pt>
                  <c:pt idx="14">
                    <c:v>FYR Macedonia</c:v>
                  </c:pt>
                  <c:pt idx="15">
                    <c:v>Romania</c:v>
                  </c:pt>
                  <c:pt idx="16">
                    <c:v>Albania</c:v>
                  </c:pt>
                  <c:pt idx="17">
                    <c:v>Bosnia &amp; Herz.</c:v>
                  </c:pt>
                  <c:pt idx="18">
                    <c:v>Kosovo</c:v>
                  </c:pt>
                  <c:pt idx="19">
                    <c:v>Montenegro</c:v>
                  </c:pt>
                  <c:pt idx="20">
                    <c:v>Serbia</c:v>
                  </c:pt>
                  <c:pt idx="22">
                    <c:v>Greece</c:v>
                  </c:pt>
                  <c:pt idx="23">
                    <c:v>Cyprus</c:v>
                  </c:pt>
                  <c:pt idx="24">
                    <c:v>Turkey</c:v>
                  </c:pt>
                  <c:pt idx="26">
                    <c:v>Georgia</c:v>
                  </c:pt>
                  <c:pt idx="27">
                    <c:v>Moldova</c:v>
                  </c:pt>
                  <c:pt idx="28">
                    <c:v>Belarus</c:v>
                  </c:pt>
                  <c:pt idx="29">
                    <c:v>Ukraine</c:v>
                  </c:pt>
                  <c:pt idx="30">
                    <c:v>Azerbaijan</c:v>
                  </c:pt>
                  <c:pt idx="31">
                    <c:v>Armenia</c:v>
                  </c:pt>
                  <c:pt idx="33">
                    <c:v>Russia</c:v>
                  </c:pt>
                  <c:pt idx="35">
                    <c:v>Kazakhstan</c:v>
                  </c:pt>
                  <c:pt idx="36">
                    <c:v>Mongolia</c:v>
                  </c:pt>
                  <c:pt idx="37">
                    <c:v>Kyrgyz Rep.</c:v>
                  </c:pt>
                  <c:pt idx="38">
                    <c:v>Tajikistan</c:v>
                  </c:pt>
                </c:lvl>
                <c:lvl>
                  <c:pt idx="0">
                    <c:v> </c:v>
                  </c:pt>
                  <c:pt idx="3">
                    <c:v>CEB</c:v>
                  </c:pt>
                  <c:pt idx="13">
                    <c:v>SEE</c:v>
                  </c:pt>
                  <c:pt idx="22">
                    <c:v>  </c:v>
                  </c:pt>
                  <c:pt idx="26">
                    <c:v>EEC</c:v>
                  </c:pt>
                  <c:pt idx="33">
                    <c:v> </c:v>
                  </c:pt>
                  <c:pt idx="35">
                    <c:v>Central Asia</c:v>
                  </c:pt>
                </c:lvl>
              </c:multiLvlStrCache>
            </c:multiLvlStrRef>
          </c:cat>
          <c:val>
            <c:numRef>
              <c:f>'[list of charts_ST.xlsx]3.11'!$P$3:$P$42</c:f>
              <c:numCache>
                <c:formatCode>General</c:formatCode>
                <c:ptCount val="40"/>
                <c:pt idx="1">
                  <c:v>3.6076167598366854E-3</c:v>
                </c:pt>
                <c:pt idx="3">
                  <c:v>0</c:v>
                </c:pt>
                <c:pt idx="4">
                  <c:v>6.2615973874926723E-3</c:v>
                </c:pt>
                <c:pt idx="5">
                  <c:v>9.4173485413193703E-3</c:v>
                </c:pt>
                <c:pt idx="6">
                  <c:v>2.3859653156250698E-3</c:v>
                </c:pt>
                <c:pt idx="7">
                  <c:v>2.1060105413198499E-2</c:v>
                </c:pt>
                <c:pt idx="8">
                  <c:v>3.5364498035050901E-4</c:v>
                </c:pt>
                <c:pt idx="9">
                  <c:v>3.0970398336648879E-2</c:v>
                </c:pt>
                <c:pt idx="10">
                  <c:v>1.307457778602843E-2</c:v>
                </c:pt>
                <c:pt idx="11">
                  <c:v>2.0744087174534801E-2</c:v>
                </c:pt>
                <c:pt idx="13">
                  <c:v>5.1897350698709495E-2</c:v>
                </c:pt>
                <c:pt idx="14">
                  <c:v>7.7798371203244027E-3</c:v>
                </c:pt>
                <c:pt idx="15">
                  <c:v>1.8044371157884601E-2</c:v>
                </c:pt>
                <c:pt idx="16">
                  <c:v>9.0650059282780058E-3</c:v>
                </c:pt>
                <c:pt idx="17">
                  <c:v>6.6304616630077414E-3</c:v>
                </c:pt>
                <c:pt idx="18">
                  <c:v>4.1960988193750395E-2</c:v>
                </c:pt>
                <c:pt idx="19">
                  <c:v>9.9289000000000027E-3</c:v>
                </c:pt>
                <c:pt idx="20">
                  <c:v>9.6641835989430926E-4</c:v>
                </c:pt>
                <c:pt idx="26">
                  <c:v>6.8003515480086348E-4</c:v>
                </c:pt>
                <c:pt idx="27">
                  <c:v>1.2290935264900333E-3</c:v>
                </c:pt>
                <c:pt idx="28">
                  <c:v>0</c:v>
                </c:pt>
                <c:pt idx="29">
                  <c:v>4.9302488332614563E-4</c:v>
                </c:pt>
                <c:pt idx="30">
                  <c:v>3.4745361190289211E-3</c:v>
                </c:pt>
                <c:pt idx="31">
                  <c:v>5.5886046029627445E-3</c:v>
                </c:pt>
                <c:pt idx="33">
                  <c:v>7.1383663453161988E-4</c:v>
                </c:pt>
                <c:pt idx="35">
                  <c:v>8.1814220175147247E-3</c:v>
                </c:pt>
                <c:pt idx="36">
                  <c:v>7.7614355832338533E-3</c:v>
                </c:pt>
                <c:pt idx="37">
                  <c:v>8.9881289750337601E-3</c:v>
                </c:pt>
                <c:pt idx="38">
                  <c:v>3.43404617160559E-3</c:v>
                </c:pt>
                <c:pt idx="39">
                  <c:v>2.9353708960115962E-3</c:v>
                </c:pt>
              </c:numCache>
            </c:numRef>
          </c:val>
        </c:ser>
        <c:gapWidth val="75"/>
        <c:overlap val="100"/>
        <c:axId val="98624256"/>
        <c:axId val="98625792"/>
      </c:barChart>
      <c:catAx>
        <c:axId val="98624256"/>
        <c:scaling>
          <c:orientation val="minMax"/>
        </c:scaling>
        <c:axPos val="b"/>
        <c:majorTickMark val="none"/>
        <c:tickLblPos val="nextTo"/>
        <c:txPr>
          <a:bodyPr/>
          <a:lstStyle/>
          <a:p>
            <a:pPr>
              <a:defRPr lang="en-GB"/>
            </a:pPr>
            <a:endParaRPr lang="it-IT"/>
          </a:p>
        </c:txPr>
        <c:crossAx val="98625792"/>
        <c:crosses val="autoZero"/>
        <c:auto val="1"/>
        <c:lblAlgn val="ctr"/>
        <c:lblOffset val="100"/>
        <c:tickLblSkip val="1"/>
      </c:catAx>
      <c:valAx>
        <c:axId val="98625792"/>
        <c:scaling>
          <c:orientation val="minMax"/>
          <c:max val="0.5"/>
          <c:min val="0"/>
        </c:scaling>
        <c:axPos val="l"/>
        <c:majorGridlines/>
        <c:title>
          <c:tx>
            <c:rich>
              <a:bodyPr rot="-5400000" vert="horz"/>
              <a:lstStyle/>
              <a:p>
                <a:pPr>
                  <a:defRPr/>
                </a:pPr>
                <a:r>
                  <a:rPr lang="en-GB"/>
                  <a:t>Inequality of opportunity for tertiary education</a:t>
                </a:r>
                <a:br>
                  <a:rPr lang="en-GB"/>
                </a:br>
                <a:r>
                  <a:rPr lang="en-GB"/>
                  <a:t>(D-index)</a:t>
                </a:r>
              </a:p>
            </c:rich>
          </c:tx>
          <c:layout>
            <c:manualLayout>
              <c:xMode val="edge"/>
              <c:yMode val="edge"/>
              <c:x val="6.5276837927099093E-3"/>
              <c:y val="4.7507026729126538E-2"/>
            </c:manualLayout>
          </c:layout>
        </c:title>
        <c:numFmt formatCode="General" sourceLinked="1"/>
        <c:majorTickMark val="none"/>
        <c:tickLblPos val="nextTo"/>
        <c:spPr>
          <a:ln w="9525">
            <a:noFill/>
          </a:ln>
        </c:spPr>
        <c:txPr>
          <a:bodyPr/>
          <a:lstStyle/>
          <a:p>
            <a:pPr>
              <a:defRPr lang="en-GB"/>
            </a:pPr>
            <a:endParaRPr lang="it-IT"/>
          </a:p>
        </c:txPr>
        <c:crossAx val="98624256"/>
        <c:crosses val="autoZero"/>
        <c:crossBetween val="between"/>
        <c:majorUnit val="0.1"/>
      </c:valAx>
    </c:plotArea>
    <c:legend>
      <c:legendPos val="b"/>
      <c:layout>
        <c:manualLayout>
          <c:xMode val="edge"/>
          <c:yMode val="edge"/>
          <c:x val="0.15447371404155877"/>
          <c:y val="0.85012909189848573"/>
          <c:w val="0.79957970369982989"/>
          <c:h val="0.14916246719160151"/>
        </c:manualLayout>
      </c:layout>
      <c:txPr>
        <a:bodyPr/>
        <a:lstStyle/>
        <a:p>
          <a:pPr>
            <a:defRPr lang="en-GB"/>
          </a:pPr>
          <a:endParaRPr lang="it-IT"/>
        </a:p>
      </c:txPr>
    </c:legend>
    <c:plotVisOnly val="1"/>
    <c:dispBlanksAs val="gap"/>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stacked"/>
        <c:ser>
          <c:idx val="0"/>
          <c:order val="0"/>
          <c:tx>
            <c:strRef>
              <c:f>'[list of charts_ST.xlsx]3.7'!$C$2</c:f>
              <c:strCache>
                <c:ptCount val="1"/>
                <c:pt idx="0">
                  <c:v>Urban/rural birthplace</c:v>
                </c:pt>
              </c:strCache>
            </c:strRef>
          </c:tx>
          <c:spPr>
            <a:solidFill>
              <a:schemeClr val="accent3"/>
            </a:solidFill>
          </c:spPr>
          <c:cat>
            <c:multiLvlStrRef>
              <c:f>'[list of charts_ST.xlsx]3.7'!$A$3:$B$42</c:f>
              <c:multiLvlStrCache>
                <c:ptCount val="40"/>
                <c:lvl>
                  <c:pt idx="0">
                    <c:v>Italy</c:v>
                  </c:pt>
                  <c:pt idx="1">
                    <c:v>Germany</c:v>
                  </c:pt>
                  <c:pt idx="3">
                    <c:v>Croatia</c:v>
                  </c:pt>
                  <c:pt idx="4">
                    <c:v>Hungary</c:v>
                  </c:pt>
                  <c:pt idx="5">
                    <c:v>Slovak Rep.</c:v>
                  </c:pt>
                  <c:pt idx="6">
                    <c:v>Poland</c:v>
                  </c:pt>
                  <c:pt idx="7">
                    <c:v>Latvia</c:v>
                  </c:pt>
                  <c:pt idx="8">
                    <c:v>Lithuania</c:v>
                  </c:pt>
                  <c:pt idx="9">
                    <c:v>Estonia</c:v>
                  </c:pt>
                  <c:pt idx="10">
                    <c:v>Slovenia</c:v>
                  </c:pt>
                  <c:pt idx="11">
                    <c:v>Czech Rep.</c:v>
                  </c:pt>
                  <c:pt idx="13">
                    <c:v>Bosnia &amp; Herz.</c:v>
                  </c:pt>
                  <c:pt idx="14">
                    <c:v>Bulgaria</c:v>
                  </c:pt>
                  <c:pt idx="15">
                    <c:v>Romania</c:v>
                  </c:pt>
                  <c:pt idx="16">
                    <c:v>Montenegro</c:v>
                  </c:pt>
                  <c:pt idx="17">
                    <c:v>FYR Macedonia</c:v>
                  </c:pt>
                  <c:pt idx="18">
                    <c:v>Serbia</c:v>
                  </c:pt>
                  <c:pt idx="19">
                    <c:v>Albania</c:v>
                  </c:pt>
                  <c:pt idx="20">
                    <c:v>Kosovo</c:v>
                  </c:pt>
                  <c:pt idx="22">
                    <c:v>Cyprus</c:v>
                  </c:pt>
                  <c:pt idx="23">
                    <c:v>Greece</c:v>
                  </c:pt>
                  <c:pt idx="24">
                    <c:v>Turkey</c:v>
                  </c:pt>
                  <c:pt idx="26">
                    <c:v>Azerbaijan</c:v>
                  </c:pt>
                  <c:pt idx="27">
                    <c:v>Moldova</c:v>
                  </c:pt>
                  <c:pt idx="28">
                    <c:v>Georgia</c:v>
                  </c:pt>
                  <c:pt idx="29">
                    <c:v>Armenia</c:v>
                  </c:pt>
                  <c:pt idx="30">
                    <c:v>Ukraine</c:v>
                  </c:pt>
                  <c:pt idx="31">
                    <c:v>Belarus</c:v>
                  </c:pt>
                  <c:pt idx="33">
                    <c:v>Russia</c:v>
                  </c:pt>
                  <c:pt idx="35">
                    <c:v>Kyrgyz Rep.</c:v>
                  </c:pt>
                  <c:pt idx="36">
                    <c:v>Mongolia</c:v>
                  </c:pt>
                  <c:pt idx="37">
                    <c:v>Uzbekistan</c:v>
                  </c:pt>
                  <c:pt idx="38">
                    <c:v>Tajikistan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charts_ST.xlsx]3.7'!$C$3:$C$42</c:f>
              <c:numCache>
                <c:formatCode>General</c:formatCode>
                <c:ptCount val="40"/>
                <c:pt idx="0">
                  <c:v>9.2049194499850204E-3</c:v>
                </c:pt>
                <c:pt idx="1">
                  <c:v>1.13553125411272E-2</c:v>
                </c:pt>
                <c:pt idx="3">
                  <c:v>1.8944032490253433E-3</c:v>
                </c:pt>
                <c:pt idx="4">
                  <c:v>7.6867276802659139E-3</c:v>
                </c:pt>
                <c:pt idx="5">
                  <c:v>1.1893152259290229E-2</c:v>
                </c:pt>
                <c:pt idx="6">
                  <c:v>1.7776768654584899E-2</c:v>
                </c:pt>
                <c:pt idx="7">
                  <c:v>3.1028976663947162E-3</c:v>
                </c:pt>
                <c:pt idx="8">
                  <c:v>2.5250906124711012E-2</c:v>
                </c:pt>
                <c:pt idx="9">
                  <c:v>5.6456723250448947E-3</c:v>
                </c:pt>
                <c:pt idx="10">
                  <c:v>2.8609214350581199E-3</c:v>
                </c:pt>
                <c:pt idx="11">
                  <c:v>8.4482593229040504E-4</c:v>
                </c:pt>
                <c:pt idx="13">
                  <c:v>8.8275205343961768E-3</c:v>
                </c:pt>
                <c:pt idx="14">
                  <c:v>2.2880058735608999E-2</c:v>
                </c:pt>
                <c:pt idx="15">
                  <c:v>3.6451861262321597E-2</c:v>
                </c:pt>
                <c:pt idx="16">
                  <c:v>3.0285300000000102E-2</c:v>
                </c:pt>
                <c:pt idx="17">
                  <c:v>6.2322667799890145E-3</c:v>
                </c:pt>
                <c:pt idx="18">
                  <c:v>3.3304873853921897E-2</c:v>
                </c:pt>
                <c:pt idx="19">
                  <c:v>4.6013526618480703E-2</c:v>
                </c:pt>
                <c:pt idx="20">
                  <c:v>2.5831004604697262E-3</c:v>
                </c:pt>
                <c:pt idx="22">
                  <c:v>3.9317365735769397E-2</c:v>
                </c:pt>
                <c:pt idx="23">
                  <c:v>1.9985438848380105E-4</c:v>
                </c:pt>
                <c:pt idx="24">
                  <c:v>2.1709711290895952E-3</c:v>
                </c:pt>
                <c:pt idx="26">
                  <c:v>3.2498035579919947E-2</c:v>
                </c:pt>
                <c:pt idx="27">
                  <c:v>3.9979938417673277E-2</c:v>
                </c:pt>
                <c:pt idx="28">
                  <c:v>1.5408586477860821E-3</c:v>
                </c:pt>
                <c:pt idx="29">
                  <c:v>1.7807081341743507E-2</c:v>
                </c:pt>
                <c:pt idx="30">
                  <c:v>3.773996233940121E-2</c:v>
                </c:pt>
                <c:pt idx="31">
                  <c:v>1.1487711220979701E-2</c:v>
                </c:pt>
                <c:pt idx="33">
                  <c:v>1.4790986664593199E-2</c:v>
                </c:pt>
                <c:pt idx="35">
                  <c:v>1.430707331746825E-2</c:v>
                </c:pt>
                <c:pt idx="36">
                  <c:v>8.6887916550040228E-3</c:v>
                </c:pt>
                <c:pt idx="37">
                  <c:v>4.0240917354822214E-2</c:v>
                </c:pt>
                <c:pt idx="38">
                  <c:v>4.6239998191595095E-3</c:v>
                </c:pt>
                <c:pt idx="39">
                  <c:v>1.4111067168414598E-2</c:v>
                </c:pt>
              </c:numCache>
            </c:numRef>
          </c:val>
        </c:ser>
        <c:ser>
          <c:idx val="1"/>
          <c:order val="1"/>
          <c:tx>
            <c:strRef>
              <c:f>'[list of charts_ST.xlsx]3.7'!$D$2</c:f>
              <c:strCache>
                <c:ptCount val="1"/>
                <c:pt idx="0">
                  <c:v>Parental education</c:v>
                </c:pt>
              </c:strCache>
            </c:strRef>
          </c:tx>
          <c:spPr>
            <a:solidFill>
              <a:schemeClr val="accent2"/>
            </a:solidFill>
          </c:spPr>
          <c:cat>
            <c:multiLvlStrRef>
              <c:f>'[list of charts_ST.xlsx]3.7'!$A$3:$B$42</c:f>
              <c:multiLvlStrCache>
                <c:ptCount val="40"/>
                <c:lvl>
                  <c:pt idx="0">
                    <c:v>Italy</c:v>
                  </c:pt>
                  <c:pt idx="1">
                    <c:v>Germany</c:v>
                  </c:pt>
                  <c:pt idx="3">
                    <c:v>Croatia</c:v>
                  </c:pt>
                  <c:pt idx="4">
                    <c:v>Hungary</c:v>
                  </c:pt>
                  <c:pt idx="5">
                    <c:v>Slovak Rep.</c:v>
                  </c:pt>
                  <c:pt idx="6">
                    <c:v>Poland</c:v>
                  </c:pt>
                  <c:pt idx="7">
                    <c:v>Latvia</c:v>
                  </c:pt>
                  <c:pt idx="8">
                    <c:v>Lithuania</c:v>
                  </c:pt>
                  <c:pt idx="9">
                    <c:v>Estonia</c:v>
                  </c:pt>
                  <c:pt idx="10">
                    <c:v>Slovenia</c:v>
                  </c:pt>
                  <c:pt idx="11">
                    <c:v>Czech Rep.</c:v>
                  </c:pt>
                  <c:pt idx="13">
                    <c:v>Bosnia &amp; Herz.</c:v>
                  </c:pt>
                  <c:pt idx="14">
                    <c:v>Bulgaria</c:v>
                  </c:pt>
                  <c:pt idx="15">
                    <c:v>Romania</c:v>
                  </c:pt>
                  <c:pt idx="16">
                    <c:v>Montenegro</c:v>
                  </c:pt>
                  <c:pt idx="17">
                    <c:v>FYR Macedonia</c:v>
                  </c:pt>
                  <c:pt idx="18">
                    <c:v>Serbia</c:v>
                  </c:pt>
                  <c:pt idx="19">
                    <c:v>Albania</c:v>
                  </c:pt>
                  <c:pt idx="20">
                    <c:v>Kosovo</c:v>
                  </c:pt>
                  <c:pt idx="22">
                    <c:v>Cyprus</c:v>
                  </c:pt>
                  <c:pt idx="23">
                    <c:v>Greece</c:v>
                  </c:pt>
                  <c:pt idx="24">
                    <c:v>Turkey</c:v>
                  </c:pt>
                  <c:pt idx="26">
                    <c:v>Azerbaijan</c:v>
                  </c:pt>
                  <c:pt idx="27">
                    <c:v>Moldova</c:v>
                  </c:pt>
                  <c:pt idx="28">
                    <c:v>Georgia</c:v>
                  </c:pt>
                  <c:pt idx="29">
                    <c:v>Armenia</c:v>
                  </c:pt>
                  <c:pt idx="30">
                    <c:v>Ukraine</c:v>
                  </c:pt>
                  <c:pt idx="31">
                    <c:v>Belarus</c:v>
                  </c:pt>
                  <c:pt idx="33">
                    <c:v>Russia</c:v>
                  </c:pt>
                  <c:pt idx="35">
                    <c:v>Kyrgyz Rep.</c:v>
                  </c:pt>
                  <c:pt idx="36">
                    <c:v>Mongolia</c:v>
                  </c:pt>
                  <c:pt idx="37">
                    <c:v>Uzbekistan</c:v>
                  </c:pt>
                  <c:pt idx="38">
                    <c:v>Tajikistan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charts_ST.xlsx]3.7'!$D$3:$D$42</c:f>
              <c:numCache>
                <c:formatCode>General</c:formatCode>
                <c:ptCount val="40"/>
                <c:pt idx="0">
                  <c:v>8.3610018482431943E-3</c:v>
                </c:pt>
                <c:pt idx="1">
                  <c:v>2.1337272599339624E-2</c:v>
                </c:pt>
                <c:pt idx="3">
                  <c:v>0.100394982844591</c:v>
                </c:pt>
                <c:pt idx="4">
                  <c:v>7.0196313783526434E-2</c:v>
                </c:pt>
                <c:pt idx="5">
                  <c:v>7.688964530825608E-2</c:v>
                </c:pt>
                <c:pt idx="6">
                  <c:v>5.9696475043892958E-2</c:v>
                </c:pt>
                <c:pt idx="7">
                  <c:v>4.6829056926071602E-2</c:v>
                </c:pt>
                <c:pt idx="8">
                  <c:v>4.1568616405129412E-2</c:v>
                </c:pt>
                <c:pt idx="9">
                  <c:v>1.0300863068550823E-2</c:v>
                </c:pt>
                <c:pt idx="10">
                  <c:v>4.5760077424347581E-2</c:v>
                </c:pt>
                <c:pt idx="11">
                  <c:v>1.2023458722978801E-2</c:v>
                </c:pt>
                <c:pt idx="13">
                  <c:v>8.8711421936750398E-2</c:v>
                </c:pt>
                <c:pt idx="14">
                  <c:v>0.10860854759812399</c:v>
                </c:pt>
                <c:pt idx="15">
                  <c:v>0.11822198331356018</c:v>
                </c:pt>
                <c:pt idx="16">
                  <c:v>0.11576760000000012</c:v>
                </c:pt>
                <c:pt idx="17">
                  <c:v>8.6150495335460237E-2</c:v>
                </c:pt>
                <c:pt idx="18">
                  <c:v>0.1054877042770392</c:v>
                </c:pt>
                <c:pt idx="19">
                  <c:v>7.0509482175111798E-2</c:v>
                </c:pt>
                <c:pt idx="20">
                  <c:v>5.6377740111202002E-3</c:v>
                </c:pt>
                <c:pt idx="22">
                  <c:v>7.35352858901024E-2</c:v>
                </c:pt>
                <c:pt idx="23">
                  <c:v>3.6093675531446899E-2</c:v>
                </c:pt>
                <c:pt idx="24">
                  <c:v>4.4411933049559801E-3</c:v>
                </c:pt>
                <c:pt idx="26">
                  <c:v>9.7974655218422656E-3</c:v>
                </c:pt>
                <c:pt idx="27">
                  <c:v>0.11766814440488818</c:v>
                </c:pt>
                <c:pt idx="28">
                  <c:v>4.0902934968471708E-2</c:v>
                </c:pt>
                <c:pt idx="29">
                  <c:v>5.787621019408125E-3</c:v>
                </c:pt>
                <c:pt idx="30">
                  <c:v>1.1647540144622343E-2</c:v>
                </c:pt>
                <c:pt idx="31">
                  <c:v>6.9205347681418001E-3</c:v>
                </c:pt>
                <c:pt idx="33">
                  <c:v>2.0195269957184799E-2</c:v>
                </c:pt>
                <c:pt idx="35">
                  <c:v>2.7568457648158077E-2</c:v>
                </c:pt>
                <c:pt idx="36">
                  <c:v>1.8500513862818556E-2</c:v>
                </c:pt>
                <c:pt idx="37">
                  <c:v>2.6886016130447398E-2</c:v>
                </c:pt>
                <c:pt idx="38">
                  <c:v>2.1353867370635299E-2</c:v>
                </c:pt>
                <c:pt idx="39">
                  <c:v>4.7014594892971478E-3</c:v>
                </c:pt>
              </c:numCache>
            </c:numRef>
          </c:val>
        </c:ser>
        <c:ser>
          <c:idx val="2"/>
          <c:order val="2"/>
          <c:tx>
            <c:strRef>
              <c:f>'[list of charts_ST.xlsx]3.7'!$E$2</c:f>
              <c:strCache>
                <c:ptCount val="1"/>
                <c:pt idx="0">
                  <c:v>Gender</c:v>
                </c:pt>
              </c:strCache>
            </c:strRef>
          </c:tx>
          <c:spPr>
            <a:solidFill>
              <a:schemeClr val="accent6"/>
            </a:solidFill>
          </c:spPr>
          <c:cat>
            <c:multiLvlStrRef>
              <c:f>'[list of charts_ST.xlsx]3.7'!$A$3:$B$42</c:f>
              <c:multiLvlStrCache>
                <c:ptCount val="40"/>
                <c:lvl>
                  <c:pt idx="0">
                    <c:v>Italy</c:v>
                  </c:pt>
                  <c:pt idx="1">
                    <c:v>Germany</c:v>
                  </c:pt>
                  <c:pt idx="3">
                    <c:v>Croatia</c:v>
                  </c:pt>
                  <c:pt idx="4">
                    <c:v>Hungary</c:v>
                  </c:pt>
                  <c:pt idx="5">
                    <c:v>Slovak Rep.</c:v>
                  </c:pt>
                  <c:pt idx="6">
                    <c:v>Poland</c:v>
                  </c:pt>
                  <c:pt idx="7">
                    <c:v>Latvia</c:v>
                  </c:pt>
                  <c:pt idx="8">
                    <c:v>Lithuania</c:v>
                  </c:pt>
                  <c:pt idx="9">
                    <c:v>Estonia</c:v>
                  </c:pt>
                  <c:pt idx="10">
                    <c:v>Slovenia</c:v>
                  </c:pt>
                  <c:pt idx="11">
                    <c:v>Czech Rep.</c:v>
                  </c:pt>
                  <c:pt idx="13">
                    <c:v>Bosnia &amp; Herz.</c:v>
                  </c:pt>
                  <c:pt idx="14">
                    <c:v>Bulgaria</c:v>
                  </c:pt>
                  <c:pt idx="15">
                    <c:v>Romania</c:v>
                  </c:pt>
                  <c:pt idx="16">
                    <c:v>Montenegro</c:v>
                  </c:pt>
                  <c:pt idx="17">
                    <c:v>FYR Macedonia</c:v>
                  </c:pt>
                  <c:pt idx="18">
                    <c:v>Serbia</c:v>
                  </c:pt>
                  <c:pt idx="19">
                    <c:v>Albania</c:v>
                  </c:pt>
                  <c:pt idx="20">
                    <c:v>Kosovo</c:v>
                  </c:pt>
                  <c:pt idx="22">
                    <c:v>Cyprus</c:v>
                  </c:pt>
                  <c:pt idx="23">
                    <c:v>Greece</c:v>
                  </c:pt>
                  <c:pt idx="24">
                    <c:v>Turkey</c:v>
                  </c:pt>
                  <c:pt idx="26">
                    <c:v>Azerbaijan</c:v>
                  </c:pt>
                  <c:pt idx="27">
                    <c:v>Moldova</c:v>
                  </c:pt>
                  <c:pt idx="28">
                    <c:v>Georgia</c:v>
                  </c:pt>
                  <c:pt idx="29">
                    <c:v>Armenia</c:v>
                  </c:pt>
                  <c:pt idx="30">
                    <c:v>Ukraine</c:v>
                  </c:pt>
                  <c:pt idx="31">
                    <c:v>Belarus</c:v>
                  </c:pt>
                  <c:pt idx="33">
                    <c:v>Russia</c:v>
                  </c:pt>
                  <c:pt idx="35">
                    <c:v>Kyrgyz Rep.</c:v>
                  </c:pt>
                  <c:pt idx="36">
                    <c:v>Mongolia</c:v>
                  </c:pt>
                  <c:pt idx="37">
                    <c:v>Uzbekistan</c:v>
                  </c:pt>
                  <c:pt idx="38">
                    <c:v>Tajikistan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charts_ST.xlsx]3.7'!$E$3:$E$42</c:f>
              <c:numCache>
                <c:formatCode>General</c:formatCode>
                <c:ptCount val="40"/>
                <c:pt idx="0">
                  <c:v>4.4769298285246041E-2</c:v>
                </c:pt>
                <c:pt idx="1">
                  <c:v>6.8219080567359855E-3</c:v>
                </c:pt>
                <c:pt idx="3">
                  <c:v>1.72549001872539E-2</c:v>
                </c:pt>
                <c:pt idx="4">
                  <c:v>9.5392670482397097E-3</c:v>
                </c:pt>
                <c:pt idx="5">
                  <c:v>1.79514463525265E-3</c:v>
                </c:pt>
                <c:pt idx="6">
                  <c:v>3.3130038063973292E-3</c:v>
                </c:pt>
                <c:pt idx="7">
                  <c:v>2.1774543449282601E-2</c:v>
                </c:pt>
                <c:pt idx="8">
                  <c:v>6.1529716476797945E-3</c:v>
                </c:pt>
                <c:pt idx="9">
                  <c:v>1.2006080709397801E-2</c:v>
                </c:pt>
                <c:pt idx="10">
                  <c:v>2.1461663767695406E-2</c:v>
                </c:pt>
                <c:pt idx="11">
                  <c:v>3.0316845513880262E-3</c:v>
                </c:pt>
                <c:pt idx="13">
                  <c:v>5.0147667527198812E-2</c:v>
                </c:pt>
                <c:pt idx="14">
                  <c:v>1.3370921369642047E-3</c:v>
                </c:pt>
                <c:pt idx="15">
                  <c:v>3.7621923256665629E-3</c:v>
                </c:pt>
                <c:pt idx="16">
                  <c:v>5.5830000000000124E-3</c:v>
                </c:pt>
                <c:pt idx="17">
                  <c:v>1.7975809052586601E-2</c:v>
                </c:pt>
                <c:pt idx="18">
                  <c:v>1.6099667176604299E-2</c:v>
                </c:pt>
                <c:pt idx="19">
                  <c:v>6.9862054660916571E-3</c:v>
                </c:pt>
                <c:pt idx="20">
                  <c:v>6.3768709078431251E-3</c:v>
                </c:pt>
                <c:pt idx="22">
                  <c:v>6.6622323356568813E-3</c:v>
                </c:pt>
                <c:pt idx="23">
                  <c:v>6.5708681941032743E-2</c:v>
                </c:pt>
                <c:pt idx="24">
                  <c:v>2.3969337344169606E-2</c:v>
                </c:pt>
                <c:pt idx="26">
                  <c:v>0.11705038696527502</c:v>
                </c:pt>
                <c:pt idx="27">
                  <c:v>4.0335133671760498E-3</c:v>
                </c:pt>
                <c:pt idx="28">
                  <c:v>4.7415852546691901E-2</c:v>
                </c:pt>
                <c:pt idx="29">
                  <c:v>2.2792218253016579E-2</c:v>
                </c:pt>
                <c:pt idx="30">
                  <c:v>1.6112175944726966E-4</c:v>
                </c:pt>
                <c:pt idx="31">
                  <c:v>7.5392872095108206E-3</c:v>
                </c:pt>
                <c:pt idx="33">
                  <c:v>7.6408806489780502E-4</c:v>
                </c:pt>
                <c:pt idx="35">
                  <c:v>0.10149555653333718</c:v>
                </c:pt>
                <c:pt idx="36">
                  <c:v>6.7544612102210504E-3</c:v>
                </c:pt>
                <c:pt idx="37">
                  <c:v>5.1540751010179485E-3</c:v>
                </c:pt>
                <c:pt idx="38">
                  <c:v>4.73550967872143E-2</c:v>
                </c:pt>
                <c:pt idx="39">
                  <c:v>5.7832119055092482E-3</c:v>
                </c:pt>
              </c:numCache>
            </c:numRef>
          </c:val>
        </c:ser>
        <c:ser>
          <c:idx val="3"/>
          <c:order val="3"/>
          <c:tx>
            <c:strRef>
              <c:f>'[list of charts_ST.xlsx]3.7'!$F$2</c:f>
              <c:strCache>
                <c:ptCount val="1"/>
                <c:pt idx="0">
                  <c:v>Majority/minority ethnicity</c:v>
                </c:pt>
              </c:strCache>
            </c:strRef>
          </c:tx>
          <c:spPr>
            <a:solidFill>
              <a:schemeClr val="accent1"/>
            </a:solidFill>
          </c:spPr>
          <c:cat>
            <c:multiLvlStrRef>
              <c:f>'[list of charts_ST.xlsx]3.7'!$A$3:$B$42</c:f>
              <c:multiLvlStrCache>
                <c:ptCount val="40"/>
                <c:lvl>
                  <c:pt idx="0">
                    <c:v>Italy</c:v>
                  </c:pt>
                  <c:pt idx="1">
                    <c:v>Germany</c:v>
                  </c:pt>
                  <c:pt idx="3">
                    <c:v>Croatia</c:v>
                  </c:pt>
                  <c:pt idx="4">
                    <c:v>Hungary</c:v>
                  </c:pt>
                  <c:pt idx="5">
                    <c:v>Slovak Rep.</c:v>
                  </c:pt>
                  <c:pt idx="6">
                    <c:v>Poland</c:v>
                  </c:pt>
                  <c:pt idx="7">
                    <c:v>Latvia</c:v>
                  </c:pt>
                  <c:pt idx="8">
                    <c:v>Lithuania</c:v>
                  </c:pt>
                  <c:pt idx="9">
                    <c:v>Estonia</c:v>
                  </c:pt>
                  <c:pt idx="10">
                    <c:v>Slovenia</c:v>
                  </c:pt>
                  <c:pt idx="11">
                    <c:v>Czech Rep.</c:v>
                  </c:pt>
                  <c:pt idx="13">
                    <c:v>Bosnia &amp; Herz.</c:v>
                  </c:pt>
                  <c:pt idx="14">
                    <c:v>Bulgaria</c:v>
                  </c:pt>
                  <c:pt idx="15">
                    <c:v>Romania</c:v>
                  </c:pt>
                  <c:pt idx="16">
                    <c:v>Montenegro</c:v>
                  </c:pt>
                  <c:pt idx="17">
                    <c:v>FYR Macedonia</c:v>
                  </c:pt>
                  <c:pt idx="18">
                    <c:v>Serbia</c:v>
                  </c:pt>
                  <c:pt idx="19">
                    <c:v>Albania</c:v>
                  </c:pt>
                  <c:pt idx="20">
                    <c:v>Kosovo</c:v>
                  </c:pt>
                  <c:pt idx="22">
                    <c:v>Cyprus</c:v>
                  </c:pt>
                  <c:pt idx="23">
                    <c:v>Greece</c:v>
                  </c:pt>
                  <c:pt idx="24">
                    <c:v>Turkey</c:v>
                  </c:pt>
                  <c:pt idx="26">
                    <c:v>Azerbaijan</c:v>
                  </c:pt>
                  <c:pt idx="27">
                    <c:v>Moldova</c:v>
                  </c:pt>
                  <c:pt idx="28">
                    <c:v>Georgia</c:v>
                  </c:pt>
                  <c:pt idx="29">
                    <c:v>Armenia</c:v>
                  </c:pt>
                  <c:pt idx="30">
                    <c:v>Ukraine</c:v>
                  </c:pt>
                  <c:pt idx="31">
                    <c:v>Belarus</c:v>
                  </c:pt>
                  <c:pt idx="33">
                    <c:v>Russia</c:v>
                  </c:pt>
                  <c:pt idx="35">
                    <c:v>Kyrgyz Rep.</c:v>
                  </c:pt>
                  <c:pt idx="36">
                    <c:v>Mongolia</c:v>
                  </c:pt>
                  <c:pt idx="37">
                    <c:v>Uzbekistan</c:v>
                  </c:pt>
                  <c:pt idx="38">
                    <c:v>Tajikistan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charts_ST.xlsx]3.7'!$F$3:$F$42</c:f>
              <c:numCache>
                <c:formatCode>General</c:formatCode>
                <c:ptCount val="40"/>
                <c:pt idx="0">
                  <c:v>1.1405081022530833E-3</c:v>
                </c:pt>
                <c:pt idx="1">
                  <c:v>4.3114707805216521E-3</c:v>
                </c:pt>
                <c:pt idx="3">
                  <c:v>2.8532673604786401E-4</c:v>
                </c:pt>
                <c:pt idx="4">
                  <c:v>3.4333020448684699E-2</c:v>
                </c:pt>
                <c:pt idx="5">
                  <c:v>1.9454473629593821E-2</c:v>
                </c:pt>
                <c:pt idx="6">
                  <c:v>4.6506808139383802E-3</c:v>
                </c:pt>
                <c:pt idx="7">
                  <c:v>3.3203788101673196E-2</c:v>
                </c:pt>
                <c:pt idx="8">
                  <c:v>8.1910500302910805E-3</c:v>
                </c:pt>
                <c:pt idx="9">
                  <c:v>5.0382129848003679E-2</c:v>
                </c:pt>
                <c:pt idx="10">
                  <c:v>5.7671209797263085E-3</c:v>
                </c:pt>
                <c:pt idx="11">
                  <c:v>1.43355205655098E-2</c:v>
                </c:pt>
                <c:pt idx="13">
                  <c:v>4.3353561311960213E-2</c:v>
                </c:pt>
                <c:pt idx="14">
                  <c:v>4.4385842978954287E-2</c:v>
                </c:pt>
                <c:pt idx="15">
                  <c:v>6.4491098746657424E-3</c:v>
                </c:pt>
                <c:pt idx="16">
                  <c:v>1.6722400000000047E-2</c:v>
                </c:pt>
                <c:pt idx="17">
                  <c:v>4.9862168729305323E-2</c:v>
                </c:pt>
                <c:pt idx="18">
                  <c:v>5.86914480663836E-4</c:v>
                </c:pt>
                <c:pt idx="19">
                  <c:v>1.2684108223766151E-3</c:v>
                </c:pt>
                <c:pt idx="20">
                  <c:v>5.7654868578538299E-4</c:v>
                </c:pt>
                <c:pt idx="22">
                  <c:v>3.0114341061562352E-3</c:v>
                </c:pt>
                <c:pt idx="23">
                  <c:v>5.7188356295227996E-3</c:v>
                </c:pt>
                <c:pt idx="24">
                  <c:v>1.5266302041709401E-2</c:v>
                </c:pt>
                <c:pt idx="26">
                  <c:v>1.7680410295724903E-2</c:v>
                </c:pt>
                <c:pt idx="27">
                  <c:v>2.5588953867554699E-3</c:v>
                </c:pt>
                <c:pt idx="28">
                  <c:v>1.0154266841709576E-2</c:v>
                </c:pt>
                <c:pt idx="29">
                  <c:v>1.7766183009371233E-3</c:v>
                </c:pt>
                <c:pt idx="30">
                  <c:v>2.2762567095924272E-4</c:v>
                </c:pt>
                <c:pt idx="31">
                  <c:v>4.9034575931728042E-3</c:v>
                </c:pt>
                <c:pt idx="33">
                  <c:v>6.4004184678196924E-3</c:v>
                </c:pt>
                <c:pt idx="35">
                  <c:v>3.8820500485599093E-3</c:v>
                </c:pt>
                <c:pt idx="36">
                  <c:v>6.1968740075826624E-2</c:v>
                </c:pt>
                <c:pt idx="37">
                  <c:v>0</c:v>
                </c:pt>
                <c:pt idx="38">
                  <c:v>2.3490593302994997E-3</c:v>
                </c:pt>
                <c:pt idx="39">
                  <c:v>8.6430273950100032E-4</c:v>
                </c:pt>
              </c:numCache>
            </c:numRef>
          </c:val>
        </c:ser>
        <c:ser>
          <c:idx val="4"/>
          <c:order val="4"/>
          <c:tx>
            <c:strRef>
              <c:f>'[list of charts_ST.xlsx]3.7'!$G$2</c:f>
              <c:strCache>
                <c:ptCount val="1"/>
                <c:pt idx="0">
                  <c:v>Parent member of Communist Party</c:v>
                </c:pt>
              </c:strCache>
            </c:strRef>
          </c:tx>
          <c:spPr>
            <a:solidFill>
              <a:srgbClr val="EBE600"/>
            </a:solidFill>
          </c:spPr>
          <c:cat>
            <c:multiLvlStrRef>
              <c:f>'[list of charts_ST.xlsx]3.7'!$A$3:$B$42</c:f>
              <c:multiLvlStrCache>
                <c:ptCount val="40"/>
                <c:lvl>
                  <c:pt idx="0">
                    <c:v>Italy</c:v>
                  </c:pt>
                  <c:pt idx="1">
                    <c:v>Germany</c:v>
                  </c:pt>
                  <c:pt idx="3">
                    <c:v>Croatia</c:v>
                  </c:pt>
                  <c:pt idx="4">
                    <c:v>Hungary</c:v>
                  </c:pt>
                  <c:pt idx="5">
                    <c:v>Slovak Rep.</c:v>
                  </c:pt>
                  <c:pt idx="6">
                    <c:v>Poland</c:v>
                  </c:pt>
                  <c:pt idx="7">
                    <c:v>Latvia</c:v>
                  </c:pt>
                  <c:pt idx="8">
                    <c:v>Lithuania</c:v>
                  </c:pt>
                  <c:pt idx="9">
                    <c:v>Estonia</c:v>
                  </c:pt>
                  <c:pt idx="10">
                    <c:v>Slovenia</c:v>
                  </c:pt>
                  <c:pt idx="11">
                    <c:v>Czech Rep.</c:v>
                  </c:pt>
                  <c:pt idx="13">
                    <c:v>Bosnia &amp; Herz.</c:v>
                  </c:pt>
                  <c:pt idx="14">
                    <c:v>Bulgaria</c:v>
                  </c:pt>
                  <c:pt idx="15">
                    <c:v>Romania</c:v>
                  </c:pt>
                  <c:pt idx="16">
                    <c:v>Montenegro</c:v>
                  </c:pt>
                  <c:pt idx="17">
                    <c:v>FYR Macedonia</c:v>
                  </c:pt>
                  <c:pt idx="18">
                    <c:v>Serbia</c:v>
                  </c:pt>
                  <c:pt idx="19">
                    <c:v>Albania</c:v>
                  </c:pt>
                  <c:pt idx="20">
                    <c:v>Kosovo</c:v>
                  </c:pt>
                  <c:pt idx="22">
                    <c:v>Cyprus</c:v>
                  </c:pt>
                  <c:pt idx="23">
                    <c:v>Greece</c:v>
                  </c:pt>
                  <c:pt idx="24">
                    <c:v>Turkey</c:v>
                  </c:pt>
                  <c:pt idx="26">
                    <c:v>Azerbaijan</c:v>
                  </c:pt>
                  <c:pt idx="27">
                    <c:v>Moldova</c:v>
                  </c:pt>
                  <c:pt idx="28">
                    <c:v>Georgia</c:v>
                  </c:pt>
                  <c:pt idx="29">
                    <c:v>Armenia</c:v>
                  </c:pt>
                  <c:pt idx="30">
                    <c:v>Ukraine</c:v>
                  </c:pt>
                  <c:pt idx="31">
                    <c:v>Belarus</c:v>
                  </c:pt>
                  <c:pt idx="33">
                    <c:v>Russia</c:v>
                  </c:pt>
                  <c:pt idx="35">
                    <c:v>Kyrgyz Rep.</c:v>
                  </c:pt>
                  <c:pt idx="36">
                    <c:v>Mongolia</c:v>
                  </c:pt>
                  <c:pt idx="37">
                    <c:v>Uzbekistan</c:v>
                  </c:pt>
                  <c:pt idx="38">
                    <c:v>Tajikistan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charts_ST.xlsx]3.7'!$G$3:$G$42</c:f>
              <c:numCache>
                <c:formatCode>General</c:formatCode>
                <c:ptCount val="40"/>
                <c:pt idx="1">
                  <c:v>1.1277676094323401E-4</c:v>
                </c:pt>
                <c:pt idx="3">
                  <c:v>5.0348215736448834E-3</c:v>
                </c:pt>
                <c:pt idx="4">
                  <c:v>6.5973802702501427E-4</c:v>
                </c:pt>
                <c:pt idx="5">
                  <c:v>9.2526042135433111E-4</c:v>
                </c:pt>
                <c:pt idx="6">
                  <c:v>2.2013116627931685E-2</c:v>
                </c:pt>
                <c:pt idx="7">
                  <c:v>7.2272639954462929E-4</c:v>
                </c:pt>
                <c:pt idx="8">
                  <c:v>2.4991212412715153E-3</c:v>
                </c:pt>
                <c:pt idx="9">
                  <c:v>2.4622110649943395E-3</c:v>
                </c:pt>
                <c:pt idx="10">
                  <c:v>1.4526773011311921E-3</c:v>
                </c:pt>
                <c:pt idx="11">
                  <c:v>1.2585303920786801E-4</c:v>
                </c:pt>
                <c:pt idx="13">
                  <c:v>2.4454295635223462E-3</c:v>
                </c:pt>
                <c:pt idx="14">
                  <c:v>6.5838946029544076E-3</c:v>
                </c:pt>
                <c:pt idx="15">
                  <c:v>1.1072770692408158E-2</c:v>
                </c:pt>
                <c:pt idx="16">
                  <c:v>2.6068000000000011E-3</c:v>
                </c:pt>
                <c:pt idx="17">
                  <c:v>5.3440066985785996E-3</c:v>
                </c:pt>
                <c:pt idx="18">
                  <c:v>4.1589711327105733E-4</c:v>
                </c:pt>
                <c:pt idx="19">
                  <c:v>1.2354034697637055E-3</c:v>
                </c:pt>
                <c:pt idx="20">
                  <c:v>7.3089398443698897E-2</c:v>
                </c:pt>
                <c:pt idx="26">
                  <c:v>2.0832555368542689E-2</c:v>
                </c:pt>
                <c:pt idx="27">
                  <c:v>7.6488014310598573E-3</c:v>
                </c:pt>
                <c:pt idx="28">
                  <c:v>1.5177339315414401E-2</c:v>
                </c:pt>
                <c:pt idx="29">
                  <c:v>1.45937139168382E-2</c:v>
                </c:pt>
                <c:pt idx="30">
                  <c:v>2.0560019183903976E-3</c:v>
                </c:pt>
                <c:pt idx="31">
                  <c:v>7.5247446075081799E-3</c:v>
                </c:pt>
                <c:pt idx="33">
                  <c:v>1.4862415846437266E-3</c:v>
                </c:pt>
                <c:pt idx="35">
                  <c:v>9.0693291276693587E-3</c:v>
                </c:pt>
                <c:pt idx="36">
                  <c:v>1.12015921622515E-2</c:v>
                </c:pt>
                <c:pt idx="37">
                  <c:v>1.1864240281283901E-2</c:v>
                </c:pt>
                <c:pt idx="38">
                  <c:v>5.1113865338265896E-3</c:v>
                </c:pt>
                <c:pt idx="39">
                  <c:v>1.1625710176304E-3</c:v>
                </c:pt>
              </c:numCache>
            </c:numRef>
          </c:val>
        </c:ser>
        <c:gapWidth val="75"/>
        <c:overlap val="100"/>
        <c:axId val="104044032"/>
        <c:axId val="104045568"/>
      </c:barChart>
      <c:catAx>
        <c:axId val="104044032"/>
        <c:scaling>
          <c:orientation val="minMax"/>
        </c:scaling>
        <c:axPos val="b"/>
        <c:majorTickMark val="none"/>
        <c:tickLblPos val="nextTo"/>
        <c:txPr>
          <a:bodyPr/>
          <a:lstStyle/>
          <a:p>
            <a:pPr>
              <a:defRPr lang="en-GB"/>
            </a:pPr>
            <a:endParaRPr lang="it-IT"/>
          </a:p>
        </c:txPr>
        <c:crossAx val="104045568"/>
        <c:crosses val="autoZero"/>
        <c:auto val="1"/>
        <c:lblAlgn val="ctr"/>
        <c:lblOffset val="100"/>
        <c:tickLblSkip val="1"/>
      </c:catAx>
      <c:valAx>
        <c:axId val="104045568"/>
        <c:scaling>
          <c:orientation val="minMax"/>
          <c:max val="0.25"/>
        </c:scaling>
        <c:axPos val="l"/>
        <c:majorGridlines/>
        <c:title>
          <c:tx>
            <c:rich>
              <a:bodyPr rot="-5400000" vert="horz"/>
              <a:lstStyle/>
              <a:p>
                <a:pPr>
                  <a:defRPr/>
                </a:pPr>
                <a:r>
                  <a:rPr lang="en-GB"/>
                  <a:t>Inequality of opportunity for having</a:t>
                </a:r>
                <a:r>
                  <a:rPr lang="en-GB" baseline="0"/>
                  <a:t> a job (D-index)</a:t>
                </a:r>
                <a:endParaRPr lang="en-GB"/>
              </a:p>
            </c:rich>
          </c:tx>
          <c:layout/>
        </c:title>
        <c:numFmt formatCode="General" sourceLinked="1"/>
        <c:majorTickMark val="none"/>
        <c:tickLblPos val="nextTo"/>
        <c:spPr>
          <a:ln w="9525">
            <a:noFill/>
          </a:ln>
        </c:spPr>
        <c:txPr>
          <a:bodyPr/>
          <a:lstStyle/>
          <a:p>
            <a:pPr>
              <a:defRPr lang="en-GB"/>
            </a:pPr>
            <a:endParaRPr lang="it-IT"/>
          </a:p>
        </c:txPr>
        <c:crossAx val="104044032"/>
        <c:crosses val="autoZero"/>
        <c:crossBetween val="between"/>
      </c:valAx>
    </c:plotArea>
    <c:legend>
      <c:legendPos val="b"/>
      <c:layout>
        <c:manualLayout>
          <c:xMode val="edge"/>
          <c:yMode val="edge"/>
          <c:x val="7.9169173620739303E-2"/>
          <c:y val="0.79707956066734797"/>
          <c:w val="0.90629345495340674"/>
          <c:h val="0.13421605881354384"/>
        </c:manualLayout>
      </c:layout>
      <c:txPr>
        <a:bodyPr/>
        <a:lstStyle/>
        <a:p>
          <a:pPr>
            <a:defRPr lang="en-GB"/>
          </a:pPr>
          <a:endParaRPr lang="it-IT"/>
        </a:p>
      </c:txPr>
    </c:legend>
    <c:plotVisOnly val="1"/>
    <c:dispBlanksAs val="gap"/>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it-IT"/>
  <c:chart>
    <c:autoTitleDeleted val="1"/>
    <c:plotArea>
      <c:layout>
        <c:manualLayout>
          <c:layoutTarget val="inner"/>
          <c:xMode val="edge"/>
          <c:yMode val="edge"/>
          <c:x val="0.14821897262842196"/>
          <c:y val="3.9475625546806656E-2"/>
          <c:w val="0.82741779370601776"/>
          <c:h val="0.44159316558945982"/>
        </c:manualLayout>
      </c:layout>
      <c:barChart>
        <c:barDir val="col"/>
        <c:grouping val="stacked"/>
        <c:ser>
          <c:idx val="0"/>
          <c:order val="0"/>
          <c:tx>
            <c:strRef>
              <c:f>'[list of charts_ST.xlsx]3.7'!$L$2</c:f>
              <c:strCache>
                <c:ptCount val="1"/>
                <c:pt idx="0">
                  <c:v>Urban/rural birthplace</c:v>
                </c:pt>
              </c:strCache>
            </c:strRef>
          </c:tx>
          <c:spPr>
            <a:solidFill>
              <a:schemeClr val="accent3"/>
            </a:solidFill>
          </c:spPr>
          <c:cat>
            <c:multiLvlStrRef>
              <c:f>'[list of charts_ST.xlsx]3.7'!$J$3:$K$42</c:f>
              <c:multiLvlStrCache>
                <c:ptCount val="40"/>
                <c:lvl>
                  <c:pt idx="0">
                    <c:v>Italy</c:v>
                  </c:pt>
                  <c:pt idx="1">
                    <c:v>Germany</c:v>
                  </c:pt>
                  <c:pt idx="3">
                    <c:v>Hungary</c:v>
                  </c:pt>
                  <c:pt idx="4">
                    <c:v>Croatia</c:v>
                  </c:pt>
                  <c:pt idx="5">
                    <c:v>Estonia</c:v>
                  </c:pt>
                  <c:pt idx="6">
                    <c:v>Czech Rep.</c:v>
                  </c:pt>
                  <c:pt idx="7">
                    <c:v>Slovenia</c:v>
                  </c:pt>
                  <c:pt idx="8">
                    <c:v>Slovak Rep.</c:v>
                  </c:pt>
                  <c:pt idx="9">
                    <c:v>Lithuania</c:v>
                  </c:pt>
                  <c:pt idx="10">
                    <c:v>Poland</c:v>
                  </c:pt>
                  <c:pt idx="11">
                    <c:v>Latvia</c:v>
                  </c:pt>
                  <c:pt idx="13">
                    <c:v>FYR Macedonia</c:v>
                  </c:pt>
                  <c:pt idx="14">
                    <c:v>Albania</c:v>
                  </c:pt>
                  <c:pt idx="15">
                    <c:v>Bulgaria</c:v>
                  </c:pt>
                  <c:pt idx="16">
                    <c:v>Montenegro</c:v>
                  </c:pt>
                  <c:pt idx="17">
                    <c:v>Bosnia &amp; Herz.</c:v>
                  </c:pt>
                  <c:pt idx="18">
                    <c:v>Romania</c:v>
                  </c:pt>
                  <c:pt idx="19">
                    <c:v>Kosovo</c:v>
                  </c:pt>
                  <c:pt idx="20">
                    <c:v>Serbia</c:v>
                  </c:pt>
                  <c:pt idx="22">
                    <c:v>Greece</c:v>
                  </c:pt>
                  <c:pt idx="23">
                    <c:v>Turkey</c:v>
                  </c:pt>
                  <c:pt idx="24">
                    <c:v>Cyprus</c:v>
                  </c:pt>
                  <c:pt idx="26">
                    <c:v>Georgia</c:v>
                  </c:pt>
                  <c:pt idx="27">
                    <c:v>Azerbaijan</c:v>
                  </c:pt>
                  <c:pt idx="28">
                    <c:v>Moldova</c:v>
                  </c:pt>
                  <c:pt idx="29">
                    <c:v>Ukraine</c:v>
                  </c:pt>
                  <c:pt idx="30">
                    <c:v>Armenia</c:v>
                  </c:pt>
                  <c:pt idx="31">
                    <c:v>Belarus</c:v>
                  </c:pt>
                  <c:pt idx="33">
                    <c:v>Russia</c:v>
                  </c:pt>
                  <c:pt idx="35">
                    <c:v>Mongolia</c:v>
                  </c:pt>
                  <c:pt idx="36">
                    <c:v>Kyrgyz Rep.</c:v>
                  </c:pt>
                  <c:pt idx="37">
                    <c:v>Tajikistan</c:v>
                  </c:pt>
                  <c:pt idx="38">
                    <c:v>Uzbekistan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charts_ST.xlsx]3.7'!$L$3:$L$42</c:f>
              <c:numCache>
                <c:formatCode>General</c:formatCode>
                <c:ptCount val="40"/>
                <c:pt idx="0">
                  <c:v>7.2868475690484004E-3</c:v>
                </c:pt>
                <c:pt idx="1">
                  <c:v>6.7321397364139514E-3</c:v>
                </c:pt>
                <c:pt idx="3">
                  <c:v>2.3088103625923495E-3</c:v>
                </c:pt>
                <c:pt idx="4">
                  <c:v>5.9125591069459898E-3</c:v>
                </c:pt>
                <c:pt idx="5">
                  <c:v>2.1769022569060395E-3</c:v>
                </c:pt>
                <c:pt idx="6">
                  <c:v>8.1284856423735601E-3</c:v>
                </c:pt>
                <c:pt idx="7">
                  <c:v>1.1298832483589599E-2</c:v>
                </c:pt>
                <c:pt idx="8">
                  <c:v>5.4491087794304026E-2</c:v>
                </c:pt>
                <c:pt idx="9">
                  <c:v>8.3429608494043662E-3</c:v>
                </c:pt>
                <c:pt idx="10">
                  <c:v>2.7515878900885606E-2</c:v>
                </c:pt>
                <c:pt idx="11">
                  <c:v>3.293637884780768E-3</c:v>
                </c:pt>
                <c:pt idx="13">
                  <c:v>2.3612739518284801E-2</c:v>
                </c:pt>
                <c:pt idx="14">
                  <c:v>8.8055402040482081E-2</c:v>
                </c:pt>
                <c:pt idx="15">
                  <c:v>1.6942914575338402E-2</c:v>
                </c:pt>
                <c:pt idx="16">
                  <c:v>6.5378599999999995E-2</c:v>
                </c:pt>
                <c:pt idx="17">
                  <c:v>1.5832299832254601E-3</c:v>
                </c:pt>
                <c:pt idx="18">
                  <c:v>5.6654904037714011E-2</c:v>
                </c:pt>
                <c:pt idx="19">
                  <c:v>4.1289791464805575E-2</c:v>
                </c:pt>
                <c:pt idx="20">
                  <c:v>3.0133660882711452E-2</c:v>
                </c:pt>
                <c:pt idx="22">
                  <c:v>5.2309227176010782E-3</c:v>
                </c:pt>
                <c:pt idx="23">
                  <c:v>4.2168345302343403E-2</c:v>
                </c:pt>
                <c:pt idx="24">
                  <c:v>6.1893643578514413E-4</c:v>
                </c:pt>
                <c:pt idx="26">
                  <c:v>1.2227960862219299E-2</c:v>
                </c:pt>
                <c:pt idx="27">
                  <c:v>4.0541298687457789E-2</c:v>
                </c:pt>
                <c:pt idx="28">
                  <c:v>6.5761327743530495E-2</c:v>
                </c:pt>
                <c:pt idx="29">
                  <c:v>1.8948659300804103E-2</c:v>
                </c:pt>
                <c:pt idx="30">
                  <c:v>2.4296151474118202E-2</c:v>
                </c:pt>
                <c:pt idx="31">
                  <c:v>2.2530125454068212E-2</c:v>
                </c:pt>
                <c:pt idx="33">
                  <c:v>9.6804462373257429E-3</c:v>
                </c:pt>
                <c:pt idx="35">
                  <c:v>3.5093039274215712E-2</c:v>
                </c:pt>
                <c:pt idx="36">
                  <c:v>6.6420449875295101E-3</c:v>
                </c:pt>
                <c:pt idx="37">
                  <c:v>0.10440152138471602</c:v>
                </c:pt>
                <c:pt idx="38">
                  <c:v>4.7207716852426737E-2</c:v>
                </c:pt>
                <c:pt idx="39">
                  <c:v>6.511763203889161E-3</c:v>
                </c:pt>
              </c:numCache>
            </c:numRef>
          </c:val>
        </c:ser>
        <c:ser>
          <c:idx val="1"/>
          <c:order val="1"/>
          <c:tx>
            <c:strRef>
              <c:f>'[list of charts_ST.xlsx]3.7'!$M$2</c:f>
              <c:strCache>
                <c:ptCount val="1"/>
                <c:pt idx="0">
                  <c:v>Parental education</c:v>
                </c:pt>
              </c:strCache>
            </c:strRef>
          </c:tx>
          <c:spPr>
            <a:solidFill>
              <a:schemeClr val="accent2"/>
            </a:solidFill>
          </c:spPr>
          <c:cat>
            <c:multiLvlStrRef>
              <c:f>'[list of charts_ST.xlsx]3.7'!$J$3:$K$42</c:f>
              <c:multiLvlStrCache>
                <c:ptCount val="40"/>
                <c:lvl>
                  <c:pt idx="0">
                    <c:v>Italy</c:v>
                  </c:pt>
                  <c:pt idx="1">
                    <c:v>Germany</c:v>
                  </c:pt>
                  <c:pt idx="3">
                    <c:v>Hungary</c:v>
                  </c:pt>
                  <c:pt idx="4">
                    <c:v>Croatia</c:v>
                  </c:pt>
                  <c:pt idx="5">
                    <c:v>Estonia</c:v>
                  </c:pt>
                  <c:pt idx="6">
                    <c:v>Czech Rep.</c:v>
                  </c:pt>
                  <c:pt idx="7">
                    <c:v>Slovenia</c:v>
                  </c:pt>
                  <c:pt idx="8">
                    <c:v>Slovak Rep.</c:v>
                  </c:pt>
                  <c:pt idx="9">
                    <c:v>Lithuania</c:v>
                  </c:pt>
                  <c:pt idx="10">
                    <c:v>Poland</c:v>
                  </c:pt>
                  <c:pt idx="11">
                    <c:v>Latvia</c:v>
                  </c:pt>
                  <c:pt idx="13">
                    <c:v>FYR Macedonia</c:v>
                  </c:pt>
                  <c:pt idx="14">
                    <c:v>Albania</c:v>
                  </c:pt>
                  <c:pt idx="15">
                    <c:v>Bulgaria</c:v>
                  </c:pt>
                  <c:pt idx="16">
                    <c:v>Montenegro</c:v>
                  </c:pt>
                  <c:pt idx="17">
                    <c:v>Bosnia &amp; Herz.</c:v>
                  </c:pt>
                  <c:pt idx="18">
                    <c:v>Romania</c:v>
                  </c:pt>
                  <c:pt idx="19">
                    <c:v>Kosovo</c:v>
                  </c:pt>
                  <c:pt idx="20">
                    <c:v>Serbia</c:v>
                  </c:pt>
                  <c:pt idx="22">
                    <c:v>Greece</c:v>
                  </c:pt>
                  <c:pt idx="23">
                    <c:v>Turkey</c:v>
                  </c:pt>
                  <c:pt idx="24">
                    <c:v>Cyprus</c:v>
                  </c:pt>
                  <c:pt idx="26">
                    <c:v>Georgia</c:v>
                  </c:pt>
                  <c:pt idx="27">
                    <c:v>Azerbaijan</c:v>
                  </c:pt>
                  <c:pt idx="28">
                    <c:v>Moldova</c:v>
                  </c:pt>
                  <c:pt idx="29">
                    <c:v>Ukraine</c:v>
                  </c:pt>
                  <c:pt idx="30">
                    <c:v>Armenia</c:v>
                  </c:pt>
                  <c:pt idx="31">
                    <c:v>Belarus</c:v>
                  </c:pt>
                  <c:pt idx="33">
                    <c:v>Russia</c:v>
                  </c:pt>
                  <c:pt idx="35">
                    <c:v>Mongolia</c:v>
                  </c:pt>
                  <c:pt idx="36">
                    <c:v>Kyrgyz Rep.</c:v>
                  </c:pt>
                  <c:pt idx="37">
                    <c:v>Tajikistan</c:v>
                  </c:pt>
                  <c:pt idx="38">
                    <c:v>Uzbekistan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charts_ST.xlsx]3.7'!$M$3:$M$42</c:f>
              <c:numCache>
                <c:formatCode>General</c:formatCode>
                <c:ptCount val="40"/>
                <c:pt idx="0">
                  <c:v>8.7201680988073293E-2</c:v>
                </c:pt>
                <c:pt idx="1">
                  <c:v>3.3977370709180811E-2</c:v>
                </c:pt>
                <c:pt idx="3">
                  <c:v>0.20030065625905952</c:v>
                </c:pt>
                <c:pt idx="4">
                  <c:v>0.14477884024381588</c:v>
                </c:pt>
                <c:pt idx="5">
                  <c:v>5.3624688647687387E-2</c:v>
                </c:pt>
                <c:pt idx="6">
                  <c:v>5.233306810259835E-2</c:v>
                </c:pt>
                <c:pt idx="7">
                  <c:v>8.3089686930179582E-2</c:v>
                </c:pt>
                <c:pt idx="8">
                  <c:v>3.3162085339426987E-2</c:v>
                </c:pt>
                <c:pt idx="9">
                  <c:v>7.583650946617132E-2</c:v>
                </c:pt>
                <c:pt idx="10">
                  <c:v>7.6196715235710102E-2</c:v>
                </c:pt>
                <c:pt idx="11">
                  <c:v>6.5312474966049527E-2</c:v>
                </c:pt>
                <c:pt idx="13">
                  <c:v>0.13841797411441839</c:v>
                </c:pt>
                <c:pt idx="14">
                  <c:v>0.12225011736154602</c:v>
                </c:pt>
                <c:pt idx="15">
                  <c:v>0.12795752286911</c:v>
                </c:pt>
                <c:pt idx="16">
                  <c:v>8.1494000000000025E-2</c:v>
                </c:pt>
                <c:pt idx="17">
                  <c:v>4.5763758942484814E-2</c:v>
                </c:pt>
                <c:pt idx="18">
                  <c:v>8.0851621925830827E-2</c:v>
                </c:pt>
                <c:pt idx="19">
                  <c:v>3.5490060225129218E-2</c:v>
                </c:pt>
                <c:pt idx="20">
                  <c:v>1.5562637243419943E-2</c:v>
                </c:pt>
                <c:pt idx="22">
                  <c:v>6.0777787119150113E-2</c:v>
                </c:pt>
                <c:pt idx="23">
                  <c:v>9.4074018299579953E-2</c:v>
                </c:pt>
                <c:pt idx="24">
                  <c:v>2.2827965207397962E-2</c:v>
                </c:pt>
                <c:pt idx="26">
                  <c:v>0.1064532604068522</c:v>
                </c:pt>
                <c:pt idx="27">
                  <c:v>5.9276239015162033E-2</c:v>
                </c:pt>
                <c:pt idx="28">
                  <c:v>3.3665138296782998E-2</c:v>
                </c:pt>
                <c:pt idx="29">
                  <c:v>6.9859817624092102E-2</c:v>
                </c:pt>
                <c:pt idx="30">
                  <c:v>7.2020426392555195E-2</c:v>
                </c:pt>
                <c:pt idx="31">
                  <c:v>2.7260059490799911E-2</c:v>
                </c:pt>
                <c:pt idx="33">
                  <c:v>5.3848736919462702E-2</c:v>
                </c:pt>
                <c:pt idx="35">
                  <c:v>0.124138846993446</c:v>
                </c:pt>
                <c:pt idx="36">
                  <c:v>6.7552121356129827E-2</c:v>
                </c:pt>
                <c:pt idx="37">
                  <c:v>3.37382345460355E-2</c:v>
                </c:pt>
                <c:pt idx="38">
                  <c:v>1.6970786266028944E-2</c:v>
                </c:pt>
                <c:pt idx="39">
                  <c:v>9.0071673039346968E-3</c:v>
                </c:pt>
              </c:numCache>
            </c:numRef>
          </c:val>
        </c:ser>
        <c:ser>
          <c:idx val="2"/>
          <c:order val="2"/>
          <c:tx>
            <c:strRef>
              <c:f>'[list of charts_ST.xlsx]3.7'!$N$2</c:f>
              <c:strCache>
                <c:ptCount val="1"/>
                <c:pt idx="0">
                  <c:v>Gender</c:v>
                </c:pt>
              </c:strCache>
            </c:strRef>
          </c:tx>
          <c:spPr>
            <a:solidFill>
              <a:schemeClr val="accent6"/>
            </a:solidFill>
          </c:spPr>
          <c:cat>
            <c:multiLvlStrRef>
              <c:f>'[list of charts_ST.xlsx]3.7'!$J$3:$K$42</c:f>
              <c:multiLvlStrCache>
                <c:ptCount val="40"/>
                <c:lvl>
                  <c:pt idx="0">
                    <c:v>Italy</c:v>
                  </c:pt>
                  <c:pt idx="1">
                    <c:v>Germany</c:v>
                  </c:pt>
                  <c:pt idx="3">
                    <c:v>Hungary</c:v>
                  </c:pt>
                  <c:pt idx="4">
                    <c:v>Croatia</c:v>
                  </c:pt>
                  <c:pt idx="5">
                    <c:v>Estonia</c:v>
                  </c:pt>
                  <c:pt idx="6">
                    <c:v>Czech Rep.</c:v>
                  </c:pt>
                  <c:pt idx="7">
                    <c:v>Slovenia</c:v>
                  </c:pt>
                  <c:pt idx="8">
                    <c:v>Slovak Rep.</c:v>
                  </c:pt>
                  <c:pt idx="9">
                    <c:v>Lithuania</c:v>
                  </c:pt>
                  <c:pt idx="10">
                    <c:v>Poland</c:v>
                  </c:pt>
                  <c:pt idx="11">
                    <c:v>Latvia</c:v>
                  </c:pt>
                  <c:pt idx="13">
                    <c:v>FYR Macedonia</c:v>
                  </c:pt>
                  <c:pt idx="14">
                    <c:v>Albania</c:v>
                  </c:pt>
                  <c:pt idx="15">
                    <c:v>Bulgaria</c:v>
                  </c:pt>
                  <c:pt idx="16">
                    <c:v>Montenegro</c:v>
                  </c:pt>
                  <c:pt idx="17">
                    <c:v>Bosnia &amp; Herz.</c:v>
                  </c:pt>
                  <c:pt idx="18">
                    <c:v>Romania</c:v>
                  </c:pt>
                  <c:pt idx="19">
                    <c:v>Kosovo</c:v>
                  </c:pt>
                  <c:pt idx="20">
                    <c:v>Serbia</c:v>
                  </c:pt>
                  <c:pt idx="22">
                    <c:v>Greece</c:v>
                  </c:pt>
                  <c:pt idx="23">
                    <c:v>Turkey</c:v>
                  </c:pt>
                  <c:pt idx="24">
                    <c:v>Cyprus</c:v>
                  </c:pt>
                  <c:pt idx="26">
                    <c:v>Georgia</c:v>
                  </c:pt>
                  <c:pt idx="27">
                    <c:v>Azerbaijan</c:v>
                  </c:pt>
                  <c:pt idx="28">
                    <c:v>Moldova</c:v>
                  </c:pt>
                  <c:pt idx="29">
                    <c:v>Ukraine</c:v>
                  </c:pt>
                  <c:pt idx="30">
                    <c:v>Armenia</c:v>
                  </c:pt>
                  <c:pt idx="31">
                    <c:v>Belarus</c:v>
                  </c:pt>
                  <c:pt idx="33">
                    <c:v>Russia</c:v>
                  </c:pt>
                  <c:pt idx="35">
                    <c:v>Mongolia</c:v>
                  </c:pt>
                  <c:pt idx="36">
                    <c:v>Kyrgyz Rep.</c:v>
                  </c:pt>
                  <c:pt idx="37">
                    <c:v>Tajikistan</c:v>
                  </c:pt>
                  <c:pt idx="38">
                    <c:v>Uzbekistan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charts_ST.xlsx]3.7'!$N$3:$N$42</c:f>
              <c:numCache>
                <c:formatCode>General</c:formatCode>
                <c:ptCount val="40"/>
                <c:pt idx="0">
                  <c:v>4.3908815830946024E-2</c:v>
                </c:pt>
                <c:pt idx="1">
                  <c:v>5.15293814241886E-2</c:v>
                </c:pt>
                <c:pt idx="3">
                  <c:v>7.8391954302787833E-3</c:v>
                </c:pt>
                <c:pt idx="4">
                  <c:v>3.8844261318445199E-2</c:v>
                </c:pt>
                <c:pt idx="5">
                  <c:v>8.8318303227424594E-2</c:v>
                </c:pt>
                <c:pt idx="6">
                  <c:v>9.2819675803184482E-2</c:v>
                </c:pt>
                <c:pt idx="7">
                  <c:v>4.1631734929978934E-3</c:v>
                </c:pt>
                <c:pt idx="8">
                  <c:v>1.8251653760671602E-2</c:v>
                </c:pt>
                <c:pt idx="9">
                  <c:v>2.6079852133989376E-2</c:v>
                </c:pt>
                <c:pt idx="10">
                  <c:v>1.4302873983979201E-2</c:v>
                </c:pt>
                <c:pt idx="11">
                  <c:v>1.5804452821612403E-2</c:v>
                </c:pt>
                <c:pt idx="13">
                  <c:v>6.2496527098119493E-3</c:v>
                </c:pt>
                <c:pt idx="14">
                  <c:v>3.2414402812719421E-2</c:v>
                </c:pt>
                <c:pt idx="15">
                  <c:v>2.0197499543428399E-3</c:v>
                </c:pt>
                <c:pt idx="16">
                  <c:v>3.6866200000000002E-2</c:v>
                </c:pt>
                <c:pt idx="17">
                  <c:v>8.6824722588062939E-2</c:v>
                </c:pt>
                <c:pt idx="18">
                  <c:v>2.3406795226037498E-3</c:v>
                </c:pt>
                <c:pt idx="19">
                  <c:v>1.6954705119133055E-2</c:v>
                </c:pt>
                <c:pt idx="20">
                  <c:v>2.4615135043859593E-2</c:v>
                </c:pt>
                <c:pt idx="22">
                  <c:v>4.2994104325771422E-2</c:v>
                </c:pt>
                <c:pt idx="23">
                  <c:v>8.6159640923142711E-3</c:v>
                </c:pt>
                <c:pt idx="24">
                  <c:v>4.2894361540675345E-3</c:v>
                </c:pt>
                <c:pt idx="26">
                  <c:v>2.6607980951666811E-2</c:v>
                </c:pt>
                <c:pt idx="27">
                  <c:v>3.3141963183879887E-2</c:v>
                </c:pt>
                <c:pt idx="28">
                  <c:v>1.4518709853291498E-2</c:v>
                </c:pt>
                <c:pt idx="29">
                  <c:v>9.167375392280519E-4</c:v>
                </c:pt>
                <c:pt idx="30">
                  <c:v>3.0506472103297702E-3</c:v>
                </c:pt>
                <c:pt idx="31">
                  <c:v>1.1378785595297801E-2</c:v>
                </c:pt>
                <c:pt idx="33">
                  <c:v>5.1152121275663397E-2</c:v>
                </c:pt>
                <c:pt idx="35">
                  <c:v>4.9125766381621404E-3</c:v>
                </c:pt>
                <c:pt idx="36">
                  <c:v>5.6972634047269934E-3</c:v>
                </c:pt>
                <c:pt idx="37">
                  <c:v>1.0616648942232099E-3</c:v>
                </c:pt>
                <c:pt idx="38">
                  <c:v>6.3406497240066764E-2</c:v>
                </c:pt>
                <c:pt idx="39">
                  <c:v>8.2422466948628547E-3</c:v>
                </c:pt>
              </c:numCache>
            </c:numRef>
          </c:val>
        </c:ser>
        <c:ser>
          <c:idx val="3"/>
          <c:order val="3"/>
          <c:tx>
            <c:strRef>
              <c:f>'[list of charts_ST.xlsx]3.7'!$O$2</c:f>
              <c:strCache>
                <c:ptCount val="1"/>
                <c:pt idx="0">
                  <c:v>Majority/minority ethnicity</c:v>
                </c:pt>
              </c:strCache>
            </c:strRef>
          </c:tx>
          <c:spPr>
            <a:solidFill>
              <a:schemeClr val="accent1"/>
            </a:solidFill>
          </c:spPr>
          <c:cat>
            <c:multiLvlStrRef>
              <c:f>'[list of charts_ST.xlsx]3.7'!$J$3:$K$42</c:f>
              <c:multiLvlStrCache>
                <c:ptCount val="40"/>
                <c:lvl>
                  <c:pt idx="0">
                    <c:v>Italy</c:v>
                  </c:pt>
                  <c:pt idx="1">
                    <c:v>Germany</c:v>
                  </c:pt>
                  <c:pt idx="3">
                    <c:v>Hungary</c:v>
                  </c:pt>
                  <c:pt idx="4">
                    <c:v>Croatia</c:v>
                  </c:pt>
                  <c:pt idx="5">
                    <c:v>Estonia</c:v>
                  </c:pt>
                  <c:pt idx="6">
                    <c:v>Czech Rep.</c:v>
                  </c:pt>
                  <c:pt idx="7">
                    <c:v>Slovenia</c:v>
                  </c:pt>
                  <c:pt idx="8">
                    <c:v>Slovak Rep.</c:v>
                  </c:pt>
                  <c:pt idx="9">
                    <c:v>Lithuania</c:v>
                  </c:pt>
                  <c:pt idx="10">
                    <c:v>Poland</c:v>
                  </c:pt>
                  <c:pt idx="11">
                    <c:v>Latvia</c:v>
                  </c:pt>
                  <c:pt idx="13">
                    <c:v>FYR Macedonia</c:v>
                  </c:pt>
                  <c:pt idx="14">
                    <c:v>Albania</c:v>
                  </c:pt>
                  <c:pt idx="15">
                    <c:v>Bulgaria</c:v>
                  </c:pt>
                  <c:pt idx="16">
                    <c:v>Montenegro</c:v>
                  </c:pt>
                  <c:pt idx="17">
                    <c:v>Bosnia &amp; Herz.</c:v>
                  </c:pt>
                  <c:pt idx="18">
                    <c:v>Romania</c:v>
                  </c:pt>
                  <c:pt idx="19">
                    <c:v>Kosovo</c:v>
                  </c:pt>
                  <c:pt idx="20">
                    <c:v>Serbia</c:v>
                  </c:pt>
                  <c:pt idx="22">
                    <c:v>Greece</c:v>
                  </c:pt>
                  <c:pt idx="23">
                    <c:v>Turkey</c:v>
                  </c:pt>
                  <c:pt idx="24">
                    <c:v>Cyprus</c:v>
                  </c:pt>
                  <c:pt idx="26">
                    <c:v>Georgia</c:v>
                  </c:pt>
                  <c:pt idx="27">
                    <c:v>Azerbaijan</c:v>
                  </c:pt>
                  <c:pt idx="28">
                    <c:v>Moldova</c:v>
                  </c:pt>
                  <c:pt idx="29">
                    <c:v>Ukraine</c:v>
                  </c:pt>
                  <c:pt idx="30">
                    <c:v>Armenia</c:v>
                  </c:pt>
                  <c:pt idx="31">
                    <c:v>Belarus</c:v>
                  </c:pt>
                  <c:pt idx="33">
                    <c:v>Russia</c:v>
                  </c:pt>
                  <c:pt idx="35">
                    <c:v>Mongolia</c:v>
                  </c:pt>
                  <c:pt idx="36">
                    <c:v>Kyrgyz Rep.</c:v>
                  </c:pt>
                  <c:pt idx="37">
                    <c:v>Tajikistan</c:v>
                  </c:pt>
                  <c:pt idx="38">
                    <c:v>Uzbekistan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charts_ST.xlsx]3.7'!$O$3:$O$42</c:f>
              <c:numCache>
                <c:formatCode>General</c:formatCode>
                <c:ptCount val="40"/>
                <c:pt idx="0">
                  <c:v>2.3269509896635978E-2</c:v>
                </c:pt>
                <c:pt idx="1">
                  <c:v>1.6068818047642746E-2</c:v>
                </c:pt>
                <c:pt idx="3">
                  <c:v>1.6828147694468561E-2</c:v>
                </c:pt>
                <c:pt idx="4">
                  <c:v>7.8928312286734598E-3</c:v>
                </c:pt>
                <c:pt idx="5">
                  <c:v>3.4900210797786699E-2</c:v>
                </c:pt>
                <c:pt idx="6">
                  <c:v>4.3365354649722724E-3</c:v>
                </c:pt>
                <c:pt idx="7">
                  <c:v>2.6422215625643827E-2</c:v>
                </c:pt>
                <c:pt idx="8">
                  <c:v>1.888546510599554E-3</c:v>
                </c:pt>
                <c:pt idx="9">
                  <c:v>1.42705356702208E-2</c:v>
                </c:pt>
                <c:pt idx="10">
                  <c:v>3.0931329820305217E-3</c:v>
                </c:pt>
                <c:pt idx="11">
                  <c:v>1.0063774883747123E-2</c:v>
                </c:pt>
                <c:pt idx="13">
                  <c:v>0.122242912650108</c:v>
                </c:pt>
                <c:pt idx="14">
                  <c:v>1.6162190586328528E-3</c:v>
                </c:pt>
                <c:pt idx="15">
                  <c:v>2.9573448002338399E-2</c:v>
                </c:pt>
                <c:pt idx="16">
                  <c:v>3.1760999999999998E-3</c:v>
                </c:pt>
                <c:pt idx="17">
                  <c:v>8.7917102500796526E-3</c:v>
                </c:pt>
                <c:pt idx="18">
                  <c:v>3.505141008645316E-3</c:v>
                </c:pt>
                <c:pt idx="19">
                  <c:v>1.3632469810545401E-2</c:v>
                </c:pt>
                <c:pt idx="20">
                  <c:v>6.07791636139154E-3</c:v>
                </c:pt>
                <c:pt idx="22">
                  <c:v>6.1193570494651801E-2</c:v>
                </c:pt>
                <c:pt idx="23">
                  <c:v>1.8160728737711952E-2</c:v>
                </c:pt>
                <c:pt idx="24">
                  <c:v>7.5120247900486034E-2</c:v>
                </c:pt>
                <c:pt idx="26">
                  <c:v>1.9595175981521641E-3</c:v>
                </c:pt>
                <c:pt idx="27">
                  <c:v>3.560725832358007E-3</c:v>
                </c:pt>
                <c:pt idx="28">
                  <c:v>8.2500930875539866E-4</c:v>
                </c:pt>
                <c:pt idx="29">
                  <c:v>2.7078837156295893E-3</c:v>
                </c:pt>
                <c:pt idx="30">
                  <c:v>0</c:v>
                </c:pt>
                <c:pt idx="31">
                  <c:v>3.1567297992296577E-4</c:v>
                </c:pt>
                <c:pt idx="33">
                  <c:v>7.2636487893760499E-3</c:v>
                </c:pt>
                <c:pt idx="35">
                  <c:v>1.3509058393538055E-2</c:v>
                </c:pt>
                <c:pt idx="36">
                  <c:v>7.7138669788837419E-2</c:v>
                </c:pt>
                <c:pt idx="37">
                  <c:v>1.28617638256401E-3</c:v>
                </c:pt>
                <c:pt idx="38">
                  <c:v>0</c:v>
                </c:pt>
                <c:pt idx="39">
                  <c:v>2.3231917992234286E-2</c:v>
                </c:pt>
              </c:numCache>
            </c:numRef>
          </c:val>
        </c:ser>
        <c:ser>
          <c:idx val="4"/>
          <c:order val="4"/>
          <c:tx>
            <c:strRef>
              <c:f>'[list of charts_ST.xlsx]3.7'!$P$2</c:f>
              <c:strCache>
                <c:ptCount val="1"/>
                <c:pt idx="0">
                  <c:v>Parent member of Communist Party</c:v>
                </c:pt>
              </c:strCache>
            </c:strRef>
          </c:tx>
          <c:spPr>
            <a:solidFill>
              <a:srgbClr val="EBE600"/>
            </a:solidFill>
          </c:spPr>
          <c:cat>
            <c:multiLvlStrRef>
              <c:f>'[list of charts_ST.xlsx]3.7'!$J$3:$K$42</c:f>
              <c:multiLvlStrCache>
                <c:ptCount val="40"/>
                <c:lvl>
                  <c:pt idx="0">
                    <c:v>Italy</c:v>
                  </c:pt>
                  <c:pt idx="1">
                    <c:v>Germany</c:v>
                  </c:pt>
                  <c:pt idx="3">
                    <c:v>Hungary</c:v>
                  </c:pt>
                  <c:pt idx="4">
                    <c:v>Croatia</c:v>
                  </c:pt>
                  <c:pt idx="5">
                    <c:v>Estonia</c:v>
                  </c:pt>
                  <c:pt idx="6">
                    <c:v>Czech Rep.</c:v>
                  </c:pt>
                  <c:pt idx="7">
                    <c:v>Slovenia</c:v>
                  </c:pt>
                  <c:pt idx="8">
                    <c:v>Slovak Rep.</c:v>
                  </c:pt>
                  <c:pt idx="9">
                    <c:v>Lithuania</c:v>
                  </c:pt>
                  <c:pt idx="10">
                    <c:v>Poland</c:v>
                  </c:pt>
                  <c:pt idx="11">
                    <c:v>Latvia</c:v>
                  </c:pt>
                  <c:pt idx="13">
                    <c:v>FYR Macedonia</c:v>
                  </c:pt>
                  <c:pt idx="14">
                    <c:v>Albania</c:v>
                  </c:pt>
                  <c:pt idx="15">
                    <c:v>Bulgaria</c:v>
                  </c:pt>
                  <c:pt idx="16">
                    <c:v>Montenegro</c:v>
                  </c:pt>
                  <c:pt idx="17">
                    <c:v>Bosnia &amp; Herz.</c:v>
                  </c:pt>
                  <c:pt idx="18">
                    <c:v>Romania</c:v>
                  </c:pt>
                  <c:pt idx="19">
                    <c:v>Kosovo</c:v>
                  </c:pt>
                  <c:pt idx="20">
                    <c:v>Serbia</c:v>
                  </c:pt>
                  <c:pt idx="22">
                    <c:v>Greece</c:v>
                  </c:pt>
                  <c:pt idx="23">
                    <c:v>Turkey</c:v>
                  </c:pt>
                  <c:pt idx="24">
                    <c:v>Cyprus</c:v>
                  </c:pt>
                  <c:pt idx="26">
                    <c:v>Georgia</c:v>
                  </c:pt>
                  <c:pt idx="27">
                    <c:v>Azerbaijan</c:v>
                  </c:pt>
                  <c:pt idx="28">
                    <c:v>Moldova</c:v>
                  </c:pt>
                  <c:pt idx="29">
                    <c:v>Ukraine</c:v>
                  </c:pt>
                  <c:pt idx="30">
                    <c:v>Armenia</c:v>
                  </c:pt>
                  <c:pt idx="31">
                    <c:v>Belarus</c:v>
                  </c:pt>
                  <c:pt idx="33">
                    <c:v>Russia</c:v>
                  </c:pt>
                  <c:pt idx="35">
                    <c:v>Mongolia</c:v>
                  </c:pt>
                  <c:pt idx="36">
                    <c:v>Kyrgyz Rep.</c:v>
                  </c:pt>
                  <c:pt idx="37">
                    <c:v>Tajikistan</c:v>
                  </c:pt>
                  <c:pt idx="38">
                    <c:v>Uzbekistan</c:v>
                  </c:pt>
                  <c:pt idx="39">
                    <c:v>Kazakhstan</c:v>
                  </c:pt>
                </c:lvl>
                <c:lvl>
                  <c:pt idx="0">
                    <c:v> </c:v>
                  </c:pt>
                  <c:pt idx="3">
                    <c:v>CEB</c:v>
                  </c:pt>
                  <c:pt idx="13">
                    <c:v>SEE</c:v>
                  </c:pt>
                  <c:pt idx="22">
                    <c:v>  </c:v>
                  </c:pt>
                  <c:pt idx="26">
                    <c:v>EEC</c:v>
                  </c:pt>
                  <c:pt idx="33">
                    <c:v> </c:v>
                  </c:pt>
                  <c:pt idx="35">
                    <c:v>Central Asia</c:v>
                  </c:pt>
                </c:lvl>
              </c:multiLvlStrCache>
            </c:multiLvlStrRef>
          </c:cat>
          <c:val>
            <c:numRef>
              <c:f>'[list of charts_ST.xlsx]3.7'!$P$3:$P$42</c:f>
              <c:numCache>
                <c:formatCode>General</c:formatCode>
                <c:ptCount val="40"/>
                <c:pt idx="1">
                  <c:v>1.0157983051612999E-3</c:v>
                </c:pt>
                <c:pt idx="3">
                  <c:v>1.3334582559764401E-2</c:v>
                </c:pt>
                <c:pt idx="4">
                  <c:v>7.3512396775186131E-3</c:v>
                </c:pt>
                <c:pt idx="5">
                  <c:v>1.0372992837801578E-3</c:v>
                </c:pt>
                <c:pt idx="6">
                  <c:v>1.8047722056508102E-2</c:v>
                </c:pt>
                <c:pt idx="7">
                  <c:v>1.8222270533442501E-2</c:v>
                </c:pt>
                <c:pt idx="8">
                  <c:v>3.1993452459573822E-2</c:v>
                </c:pt>
                <c:pt idx="9">
                  <c:v>6.15185080096125E-3</c:v>
                </c:pt>
                <c:pt idx="10">
                  <c:v>4.0457267314195746E-3</c:v>
                </c:pt>
                <c:pt idx="11">
                  <c:v>1.2462763115763701E-2</c:v>
                </c:pt>
                <c:pt idx="13">
                  <c:v>2.3469967767596241E-2</c:v>
                </c:pt>
                <c:pt idx="14">
                  <c:v>2.7017248794436462E-2</c:v>
                </c:pt>
                <c:pt idx="15">
                  <c:v>1.25680649653077E-2</c:v>
                </c:pt>
                <c:pt idx="16">
                  <c:v>1.6160000000000068E-4</c:v>
                </c:pt>
                <c:pt idx="17">
                  <c:v>2.4744825437665006E-2</c:v>
                </c:pt>
                <c:pt idx="18">
                  <c:v>1.8984587863087682E-2</c:v>
                </c:pt>
                <c:pt idx="19">
                  <c:v>4.8149134963750777E-2</c:v>
                </c:pt>
                <c:pt idx="20">
                  <c:v>1.3505654409527834E-2</c:v>
                </c:pt>
                <c:pt idx="26">
                  <c:v>2.4903606623411206E-2</c:v>
                </c:pt>
                <c:pt idx="27">
                  <c:v>2.2846041247248598E-2</c:v>
                </c:pt>
                <c:pt idx="28">
                  <c:v>4.0361277759075366E-2</c:v>
                </c:pt>
                <c:pt idx="29">
                  <c:v>4.5734029263258001E-2</c:v>
                </c:pt>
                <c:pt idx="30">
                  <c:v>3.0213858932256699E-2</c:v>
                </c:pt>
                <c:pt idx="31">
                  <c:v>9.1683994978666548E-3</c:v>
                </c:pt>
                <c:pt idx="33">
                  <c:v>6.3542840071022485E-3</c:v>
                </c:pt>
                <c:pt idx="35">
                  <c:v>1.6613646876066899E-3</c:v>
                </c:pt>
                <c:pt idx="36">
                  <c:v>2.3802429495845001E-4</c:v>
                </c:pt>
                <c:pt idx="37">
                  <c:v>2.86044017411768E-3</c:v>
                </c:pt>
                <c:pt idx="38">
                  <c:v>1.4309818856418103E-2</c:v>
                </c:pt>
                <c:pt idx="39">
                  <c:v>3.6584246903657899E-2</c:v>
                </c:pt>
              </c:numCache>
            </c:numRef>
          </c:val>
        </c:ser>
        <c:gapWidth val="75"/>
        <c:overlap val="100"/>
        <c:axId val="104102144"/>
        <c:axId val="104120320"/>
      </c:barChart>
      <c:catAx>
        <c:axId val="104102144"/>
        <c:scaling>
          <c:orientation val="minMax"/>
        </c:scaling>
        <c:axPos val="b"/>
        <c:majorTickMark val="none"/>
        <c:tickLblPos val="nextTo"/>
        <c:txPr>
          <a:bodyPr/>
          <a:lstStyle/>
          <a:p>
            <a:pPr>
              <a:defRPr lang="en-GB"/>
            </a:pPr>
            <a:endParaRPr lang="it-IT"/>
          </a:p>
        </c:txPr>
        <c:crossAx val="104120320"/>
        <c:crosses val="autoZero"/>
        <c:auto val="1"/>
        <c:lblAlgn val="ctr"/>
        <c:lblOffset val="100"/>
        <c:tickLblSkip val="1"/>
      </c:catAx>
      <c:valAx>
        <c:axId val="104120320"/>
        <c:scaling>
          <c:orientation val="minMax"/>
        </c:scaling>
        <c:axPos val="l"/>
        <c:majorGridlines/>
        <c:title>
          <c:tx>
            <c:rich>
              <a:bodyPr rot="-5400000" vert="horz"/>
              <a:lstStyle/>
              <a:p>
                <a:pPr>
                  <a:defRPr/>
                </a:pPr>
                <a:r>
                  <a:rPr lang="en-GB"/>
                  <a:t>Inequality of opportunity for having a good job </a:t>
                </a:r>
                <a:br>
                  <a:rPr lang="en-GB"/>
                </a:br>
                <a:r>
                  <a:rPr lang="en-GB"/>
                  <a:t>(D-index)</a:t>
                </a:r>
              </a:p>
            </c:rich>
          </c:tx>
          <c:layout/>
        </c:title>
        <c:numFmt formatCode="General" sourceLinked="1"/>
        <c:majorTickMark val="none"/>
        <c:tickLblPos val="nextTo"/>
        <c:spPr>
          <a:ln w="9525">
            <a:noFill/>
          </a:ln>
        </c:spPr>
        <c:txPr>
          <a:bodyPr/>
          <a:lstStyle/>
          <a:p>
            <a:pPr>
              <a:defRPr lang="en-GB"/>
            </a:pPr>
            <a:endParaRPr lang="it-IT"/>
          </a:p>
        </c:txPr>
        <c:crossAx val="104102144"/>
        <c:crosses val="autoZero"/>
        <c:crossBetween val="between"/>
      </c:valAx>
    </c:plotArea>
    <c:legend>
      <c:legendPos val="b"/>
      <c:layout>
        <c:manualLayout>
          <c:xMode val="edge"/>
          <c:yMode val="edge"/>
          <c:x val="0.15004405470809654"/>
          <c:y val="0.83953410907177306"/>
          <c:w val="0.80179454312396992"/>
          <c:h val="0.11872907707117124"/>
        </c:manualLayout>
      </c:layout>
      <c:txPr>
        <a:bodyPr/>
        <a:lstStyle/>
        <a:p>
          <a:pPr>
            <a:defRPr lang="en-GB"/>
          </a:pPr>
          <a:endParaRPr lang="it-IT"/>
        </a:p>
      </c:txPr>
    </c:legend>
    <c:plotVisOnly val="1"/>
    <c:dispBlanksAs val="gap"/>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barChart>
        <c:barDir val="col"/>
        <c:grouping val="clustered"/>
        <c:ser>
          <c:idx val="0"/>
          <c:order val="0"/>
          <c:tx>
            <c:strRef>
              <c:f>'3.3'!$C$1</c:f>
              <c:strCache>
                <c:ptCount val="1"/>
                <c:pt idx="0">
                  <c:v>Total inequality of Opportunity</c:v>
                </c:pt>
              </c:strCache>
            </c:strRef>
          </c:tx>
          <c:spPr>
            <a:solidFill>
              <a:schemeClr val="accent1"/>
            </a:solidFill>
          </c:spPr>
          <c:cat>
            <c:multiLvlStrRef>
              <c:f>'3.3'!$A$2:$B$40</c:f>
              <c:multiLvlStrCache>
                <c:ptCount val="39"/>
                <c:lvl>
                  <c:pt idx="0">
                    <c:v>Czech Rep.</c:v>
                  </c:pt>
                  <c:pt idx="1">
                    <c:v>Italy</c:v>
                  </c:pt>
                  <c:pt idx="2">
                    <c:v>Germany</c:v>
                  </c:pt>
                  <c:pt idx="4">
                    <c:v>Estonia</c:v>
                  </c:pt>
                  <c:pt idx="5">
                    <c:v>Latvia</c:v>
                  </c:pt>
                  <c:pt idx="6">
                    <c:v>Hungary</c:v>
                  </c:pt>
                  <c:pt idx="7">
                    <c:v>Lithuania</c:v>
                  </c:pt>
                  <c:pt idx="8">
                    <c:v>Slovakia</c:v>
                  </c:pt>
                  <c:pt idx="9">
                    <c:v>Poland</c:v>
                  </c:pt>
                  <c:pt idx="10">
                    <c:v>Slovenia</c:v>
                  </c:pt>
                  <c:pt idx="11">
                    <c:v>Croatia</c:v>
                  </c:pt>
                  <c:pt idx="13">
                    <c:v>Kosovo</c:v>
                  </c:pt>
                  <c:pt idx="14">
                    <c:v>Bulgaria</c:v>
                  </c:pt>
                  <c:pt idx="15">
                    <c:v>Romania</c:v>
                  </c:pt>
                  <c:pt idx="16">
                    <c:v>Greece</c:v>
                  </c:pt>
                  <c:pt idx="17">
                    <c:v>Cyprus</c:v>
                  </c:pt>
                  <c:pt idx="18">
                    <c:v>FYROM</c:v>
                  </c:pt>
                  <c:pt idx="19">
                    <c:v>Serbia</c:v>
                  </c:pt>
                  <c:pt idx="20">
                    <c:v>BiH</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Kyrgyzstan</c:v>
                  </c:pt>
                  <c:pt idx="38">
                    <c:v>Uzbekistan</c:v>
                  </c:pt>
                </c:lvl>
                <c:lvl>
                  <c:pt idx="0">
                    <c:v> </c:v>
                  </c:pt>
                  <c:pt idx="4">
                    <c:v>CEB</c:v>
                  </c:pt>
                  <c:pt idx="13">
                    <c:v>SEE</c:v>
                  </c:pt>
                  <c:pt idx="23">
                    <c:v> </c:v>
                  </c:pt>
                  <c:pt idx="25">
                    <c:v>EEC</c:v>
                  </c:pt>
                  <c:pt idx="32">
                    <c:v> </c:v>
                  </c:pt>
                  <c:pt idx="34">
                    <c:v>Central Asia</c:v>
                  </c:pt>
                </c:lvl>
              </c:multiLvlStrCache>
            </c:multiLvlStrRef>
          </c:cat>
          <c:val>
            <c:numRef>
              <c:f>'3.3'!$C$2:$C$40</c:f>
              <c:numCache>
                <c:formatCode>General</c:formatCode>
                <c:ptCount val="39"/>
                <c:pt idx="0">
                  <c:v>10.416</c:v>
                </c:pt>
                <c:pt idx="1">
                  <c:v>8.726604</c:v>
                </c:pt>
                <c:pt idx="2">
                  <c:v>6.7767140000000001</c:v>
                </c:pt>
                <c:pt idx="4">
                  <c:v>16.547840000000001</c:v>
                </c:pt>
                <c:pt idx="5">
                  <c:v>14.49356</c:v>
                </c:pt>
                <c:pt idx="6">
                  <c:v>11.58071</c:v>
                </c:pt>
                <c:pt idx="7">
                  <c:v>11.078869999999998</c:v>
                </c:pt>
                <c:pt idx="8">
                  <c:v>10.59103</c:v>
                </c:pt>
                <c:pt idx="9">
                  <c:v>10.039900000000001</c:v>
                </c:pt>
                <c:pt idx="10">
                  <c:v>8.206747</c:v>
                </c:pt>
                <c:pt idx="11">
                  <c:v>7.5379769999999899</c:v>
                </c:pt>
                <c:pt idx="13">
                  <c:v>16.48849999999991</c:v>
                </c:pt>
                <c:pt idx="14">
                  <c:v>12.767140000000001</c:v>
                </c:pt>
                <c:pt idx="15">
                  <c:v>11.801640000000004</c:v>
                </c:pt>
                <c:pt idx="16">
                  <c:v>11.321390000000001</c:v>
                </c:pt>
                <c:pt idx="17">
                  <c:v>10.605230000000002</c:v>
                </c:pt>
                <c:pt idx="18">
                  <c:v>9.7937219999999989</c:v>
                </c:pt>
                <c:pt idx="19">
                  <c:v>7.3108759999999897</c:v>
                </c:pt>
                <c:pt idx="20">
                  <c:v>6.2767000000000097</c:v>
                </c:pt>
                <c:pt idx="21">
                  <c:v>5.9077659999999996</c:v>
                </c:pt>
                <c:pt idx="23">
                  <c:v>14.010490000000004</c:v>
                </c:pt>
                <c:pt idx="25">
                  <c:v>17.869759999999989</c:v>
                </c:pt>
                <c:pt idx="26">
                  <c:v>17.406770000000002</c:v>
                </c:pt>
                <c:pt idx="27">
                  <c:v>15.718079999999999</c:v>
                </c:pt>
                <c:pt idx="28">
                  <c:v>12.562130000000021</c:v>
                </c:pt>
                <c:pt idx="29">
                  <c:v>10.883590000000023</c:v>
                </c:pt>
                <c:pt idx="30">
                  <c:v>10.80898</c:v>
                </c:pt>
                <c:pt idx="32">
                  <c:v>12.962260000000002</c:v>
                </c:pt>
                <c:pt idx="34">
                  <c:v>16.319579999999988</c:v>
                </c:pt>
                <c:pt idx="35">
                  <c:v>12.295440000000006</c:v>
                </c:pt>
                <c:pt idx="36">
                  <c:v>11.52516</c:v>
                </c:pt>
                <c:pt idx="37">
                  <c:v>10.666400000000019</c:v>
                </c:pt>
                <c:pt idx="38">
                  <c:v>10.536760000000001</c:v>
                </c:pt>
              </c:numCache>
            </c:numRef>
          </c:val>
        </c:ser>
        <c:gapWidth val="75"/>
        <c:overlap val="-25"/>
        <c:axId val="98714368"/>
        <c:axId val="98716288"/>
      </c:barChart>
      <c:lineChart>
        <c:grouping val="standard"/>
        <c:ser>
          <c:idx val="1"/>
          <c:order val="1"/>
          <c:tx>
            <c:strRef>
              <c:f>'3.3'!$D$1</c:f>
              <c:strCache>
                <c:ptCount val="1"/>
                <c:pt idx="0">
                  <c:v>Relative inequality of opportunity</c:v>
                </c:pt>
              </c:strCache>
            </c:strRef>
          </c:tx>
          <c:spPr>
            <a:ln>
              <a:noFill/>
            </a:ln>
          </c:spPr>
          <c:marker>
            <c:symbol val="diamond"/>
            <c:size val="7"/>
            <c:spPr>
              <a:solidFill>
                <a:schemeClr val="accent3"/>
              </a:solidFill>
              <a:ln>
                <a:solidFill>
                  <a:schemeClr val="accent3"/>
                </a:solidFill>
              </a:ln>
            </c:spPr>
          </c:marker>
          <c:cat>
            <c:multiLvlStrRef>
              <c:f>'3.3'!$A$2:$B$40</c:f>
              <c:multiLvlStrCache>
                <c:ptCount val="39"/>
                <c:lvl>
                  <c:pt idx="0">
                    <c:v>Czech Rep.</c:v>
                  </c:pt>
                  <c:pt idx="1">
                    <c:v>Italy</c:v>
                  </c:pt>
                  <c:pt idx="2">
                    <c:v>Germany</c:v>
                  </c:pt>
                  <c:pt idx="4">
                    <c:v>Estonia</c:v>
                  </c:pt>
                  <c:pt idx="5">
                    <c:v>Latvia</c:v>
                  </c:pt>
                  <c:pt idx="6">
                    <c:v>Hungary</c:v>
                  </c:pt>
                  <c:pt idx="7">
                    <c:v>Lithuania</c:v>
                  </c:pt>
                  <c:pt idx="8">
                    <c:v>Slovakia</c:v>
                  </c:pt>
                  <c:pt idx="9">
                    <c:v>Poland</c:v>
                  </c:pt>
                  <c:pt idx="10">
                    <c:v>Slovenia</c:v>
                  </c:pt>
                  <c:pt idx="11">
                    <c:v>Croatia</c:v>
                  </c:pt>
                  <c:pt idx="13">
                    <c:v>Kosovo</c:v>
                  </c:pt>
                  <c:pt idx="14">
                    <c:v>Bulgaria</c:v>
                  </c:pt>
                  <c:pt idx="15">
                    <c:v>Romania</c:v>
                  </c:pt>
                  <c:pt idx="16">
                    <c:v>Greece</c:v>
                  </c:pt>
                  <c:pt idx="17">
                    <c:v>Cyprus</c:v>
                  </c:pt>
                  <c:pt idx="18">
                    <c:v>FYROM</c:v>
                  </c:pt>
                  <c:pt idx="19">
                    <c:v>Serbia</c:v>
                  </c:pt>
                  <c:pt idx="20">
                    <c:v>BiH</c:v>
                  </c:pt>
                  <c:pt idx="21">
                    <c:v>Montenegro</c:v>
                  </c:pt>
                  <c:pt idx="23">
                    <c:v>Turkey</c:v>
                  </c:pt>
                  <c:pt idx="25">
                    <c:v>Georgia</c:v>
                  </c:pt>
                  <c:pt idx="26">
                    <c:v>Moldova</c:v>
                  </c:pt>
                  <c:pt idx="27">
                    <c:v>Armenia</c:v>
                  </c:pt>
                  <c:pt idx="28">
                    <c:v>Ukraine</c:v>
                  </c:pt>
                  <c:pt idx="29">
                    <c:v>Belarus</c:v>
                  </c:pt>
                  <c:pt idx="30">
                    <c:v>Azerbaijan</c:v>
                  </c:pt>
                  <c:pt idx="32">
                    <c:v>Russia</c:v>
                  </c:pt>
                  <c:pt idx="34">
                    <c:v>Kazakhstan</c:v>
                  </c:pt>
                  <c:pt idx="35">
                    <c:v>Mongolia</c:v>
                  </c:pt>
                  <c:pt idx="36">
                    <c:v>Tajikistan</c:v>
                  </c:pt>
                  <c:pt idx="37">
                    <c:v>Kyrgyzstan</c:v>
                  </c:pt>
                  <c:pt idx="38">
                    <c:v>Uzbekistan</c:v>
                  </c:pt>
                </c:lvl>
                <c:lvl>
                  <c:pt idx="0">
                    <c:v> </c:v>
                  </c:pt>
                  <c:pt idx="4">
                    <c:v>CEB</c:v>
                  </c:pt>
                  <c:pt idx="13">
                    <c:v>SEE</c:v>
                  </c:pt>
                  <c:pt idx="23">
                    <c:v> </c:v>
                  </c:pt>
                  <c:pt idx="25">
                    <c:v>EEC</c:v>
                  </c:pt>
                  <c:pt idx="32">
                    <c:v> </c:v>
                  </c:pt>
                  <c:pt idx="34">
                    <c:v>Central Asia</c:v>
                  </c:pt>
                </c:lvl>
              </c:multiLvlStrCache>
            </c:multiLvlStrRef>
          </c:cat>
          <c:val>
            <c:numRef>
              <c:f>'3.3'!$D$2:$D$40</c:f>
              <c:numCache>
                <c:formatCode>0%</c:formatCode>
                <c:ptCount val="39"/>
                <c:pt idx="0">
                  <c:v>0.41877558798850695</c:v>
                </c:pt>
                <c:pt idx="1">
                  <c:v>0.38122740086523832</c:v>
                </c:pt>
                <c:pt idx="2">
                  <c:v>0.23022311215535571</c:v>
                </c:pt>
                <c:pt idx="4">
                  <c:v>0.47090950328356485</c:v>
                </c:pt>
                <c:pt idx="5">
                  <c:v>0.37942885506079427</c:v>
                </c:pt>
                <c:pt idx="6">
                  <c:v>0.40254155691303573</c:v>
                </c:pt>
                <c:pt idx="7">
                  <c:v>0.28774499453150826</c:v>
                </c:pt>
                <c:pt idx="8">
                  <c:v>0.46396515386681081</c:v>
                </c:pt>
                <c:pt idx="9">
                  <c:v>0.36814609825418537</c:v>
                </c:pt>
                <c:pt idx="10">
                  <c:v>0.31815114641839154</c:v>
                </c:pt>
                <c:pt idx="11">
                  <c:v>0.32603819563389563</c:v>
                </c:pt>
                <c:pt idx="13">
                  <c:v>0.35005595247977439</c:v>
                </c:pt>
                <c:pt idx="14">
                  <c:v>0.39528303434840995</c:v>
                </c:pt>
                <c:pt idx="15">
                  <c:v>0.34741278207175336</c:v>
                </c:pt>
                <c:pt idx="16">
                  <c:v>0.39901871774231201</c:v>
                </c:pt>
                <c:pt idx="17">
                  <c:v>0.33319111622729647</c:v>
                </c:pt>
                <c:pt idx="18">
                  <c:v>0.19060493776943871</c:v>
                </c:pt>
                <c:pt idx="19">
                  <c:v>0.22940824471631979</c:v>
                </c:pt>
                <c:pt idx="20">
                  <c:v>0.2212310154132463</c:v>
                </c:pt>
                <c:pt idx="21">
                  <c:v>0.19542001751837179</c:v>
                </c:pt>
                <c:pt idx="23">
                  <c:v>0.33592924105425043</c:v>
                </c:pt>
                <c:pt idx="25">
                  <c:v>0.37716744918882644</c:v>
                </c:pt>
                <c:pt idx="26">
                  <c:v>0.41621940482731945</c:v>
                </c:pt>
                <c:pt idx="27">
                  <c:v>0.39470855173234776</c:v>
                </c:pt>
                <c:pt idx="28">
                  <c:v>0.4346381800882278</c:v>
                </c:pt>
                <c:pt idx="29">
                  <c:v>0.32075020180262376</c:v>
                </c:pt>
                <c:pt idx="30">
                  <c:v>0.39847922145812181</c:v>
                </c:pt>
                <c:pt idx="32">
                  <c:v>0.34491616752126825</c:v>
                </c:pt>
                <c:pt idx="34">
                  <c:v>0.41512497949123051</c:v>
                </c:pt>
                <c:pt idx="35">
                  <c:v>0.30583579481503131</c:v>
                </c:pt>
                <c:pt idx="36">
                  <c:v>0.33236619238212961</c:v>
                </c:pt>
                <c:pt idx="37">
                  <c:v>0.36017613053109299</c:v>
                </c:pt>
                <c:pt idx="38">
                  <c:v>0.24029789681527963</c:v>
                </c:pt>
              </c:numCache>
            </c:numRef>
          </c:val>
        </c:ser>
        <c:marker val="1"/>
        <c:axId val="98724480"/>
        <c:axId val="98722560"/>
      </c:lineChart>
      <c:catAx>
        <c:axId val="98714368"/>
        <c:scaling>
          <c:orientation val="minMax"/>
        </c:scaling>
        <c:axPos val="b"/>
        <c:majorTickMark val="none"/>
        <c:tickLblPos val="nextTo"/>
        <c:crossAx val="98716288"/>
        <c:crosses val="autoZero"/>
        <c:auto val="1"/>
        <c:lblAlgn val="ctr"/>
        <c:lblOffset val="100"/>
        <c:tickLblSkip val="1"/>
      </c:catAx>
      <c:valAx>
        <c:axId val="98716288"/>
        <c:scaling>
          <c:orientation val="minMax"/>
        </c:scaling>
        <c:axPos val="l"/>
        <c:majorGridlines>
          <c:spPr>
            <a:ln>
              <a:solidFill>
                <a:schemeClr val="bg1">
                  <a:lumMod val="75000"/>
                </a:schemeClr>
              </a:solidFill>
            </a:ln>
          </c:spPr>
        </c:majorGridlines>
        <c:title>
          <c:tx>
            <c:rich>
              <a:bodyPr rot="-5400000" vert="horz"/>
              <a:lstStyle/>
              <a:p>
                <a:pPr>
                  <a:defRPr/>
                </a:pPr>
                <a:r>
                  <a:rPr lang="en-GB"/>
                  <a:t>Total</a:t>
                </a:r>
                <a:r>
                  <a:rPr lang="en-GB" baseline="0"/>
                  <a:t> i</a:t>
                </a:r>
                <a:r>
                  <a:rPr lang="en-GB"/>
                  <a:t>nequality of Opportunity (Gini index)</a:t>
                </a:r>
              </a:p>
            </c:rich>
          </c:tx>
          <c:layout/>
        </c:title>
        <c:numFmt formatCode="General" sourceLinked="1"/>
        <c:majorTickMark val="none"/>
        <c:tickLblPos val="nextTo"/>
        <c:spPr>
          <a:ln w="9525">
            <a:noFill/>
          </a:ln>
        </c:spPr>
        <c:crossAx val="98714368"/>
        <c:crosses val="autoZero"/>
        <c:crossBetween val="between"/>
      </c:valAx>
      <c:valAx>
        <c:axId val="98722560"/>
        <c:scaling>
          <c:orientation val="minMax"/>
          <c:max val="0.5"/>
          <c:min val="0"/>
        </c:scaling>
        <c:axPos val="r"/>
        <c:title>
          <c:tx>
            <c:rich>
              <a:bodyPr rot="5400000" vert="horz"/>
              <a:lstStyle/>
              <a:p>
                <a:pPr>
                  <a:defRPr/>
                </a:pPr>
                <a:r>
                  <a:rPr lang="en-GB"/>
                  <a:t>Relative inequality of opportunity </a:t>
                </a:r>
                <a:br>
                  <a:rPr lang="en-GB"/>
                </a:br>
                <a:r>
                  <a:rPr lang="en-GB" sz="800"/>
                  <a:t>(</a:t>
                </a:r>
                <a:r>
                  <a:rPr lang="en-GB" sz="800" baseline="0"/>
                  <a:t>total inequality of opportunity/total income inequality)</a:t>
                </a:r>
                <a:endParaRPr lang="en-GB" sz="800"/>
              </a:p>
            </c:rich>
          </c:tx>
          <c:layout>
            <c:manualLayout>
              <c:xMode val="edge"/>
              <c:yMode val="edge"/>
              <c:x val="0.93581752752604042"/>
              <c:y val="3.7470770699117265E-2"/>
            </c:manualLayout>
          </c:layout>
        </c:title>
        <c:numFmt formatCode="0%" sourceLinked="1"/>
        <c:tickLblPos val="nextTo"/>
        <c:spPr>
          <a:ln>
            <a:noFill/>
          </a:ln>
        </c:spPr>
        <c:crossAx val="98724480"/>
        <c:crosses val="max"/>
        <c:crossBetween val="between"/>
        <c:majorUnit val="5.0000000000000024E-2"/>
        <c:minorUnit val="1.0000000000000005E-2"/>
      </c:valAx>
      <c:catAx>
        <c:axId val="98724480"/>
        <c:scaling>
          <c:orientation val="minMax"/>
        </c:scaling>
        <c:delete val="1"/>
        <c:axPos val="b"/>
        <c:tickLblPos val="none"/>
        <c:crossAx val="98722560"/>
        <c:crossesAt val="0"/>
        <c:auto val="1"/>
        <c:lblAlgn val="ctr"/>
        <c:lblOffset val="100"/>
      </c:catAx>
      <c:spPr>
        <a:noFill/>
        <a:ln w="25400">
          <a:noFill/>
        </a:ln>
      </c:spPr>
    </c:plotArea>
    <c:legend>
      <c:legendPos val="b"/>
      <c:layout/>
    </c:legend>
    <c:plotVisOnly val="1"/>
    <c:dispBlanksAs val="gap"/>
  </c:chart>
  <c:spPr>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113C5-A665-4235-AAA6-CF65DF3DC294}" type="doc">
      <dgm:prSet loTypeId="urn:microsoft.com/office/officeart/2008/layout/LinedList" loCatId="list" qsTypeId="urn:microsoft.com/office/officeart/2005/8/quickstyle/3D2" qsCatId="3D" csTypeId="urn:microsoft.com/office/officeart/2005/8/colors/accent5_1" csCatId="accent5" phldr="1"/>
      <dgm:spPr/>
      <dgm:t>
        <a:bodyPr/>
        <a:lstStyle/>
        <a:p>
          <a:endParaRPr lang="en-GB"/>
        </a:p>
      </dgm:t>
    </dgm:pt>
    <dgm:pt modelId="{443B86C0-A956-4F4D-A06E-8189D27783D6}">
      <dgm:prSet phldrT="[Text]" custT="1"/>
      <dgm:spPr/>
      <dgm:t>
        <a:bodyPr/>
        <a:lstStyle/>
        <a:p>
          <a:endParaRPr lang="en-GB" sz="1600" dirty="0">
            <a:latin typeface="Franklin Gothic Book" panose="020B0503020102020204" pitchFamily="34" charset="0"/>
          </a:endParaRPr>
        </a:p>
      </dgm:t>
    </dgm:pt>
    <dgm:pt modelId="{07F02291-BA44-4D80-80AF-592D680C2CB7}" type="parTrans" cxnId="{40B45FCF-A0BE-4A75-B233-05AC958A1BB0}">
      <dgm:prSet/>
      <dgm:spPr/>
      <dgm:t>
        <a:bodyPr/>
        <a:lstStyle/>
        <a:p>
          <a:endParaRPr lang="en-GB" sz="1600">
            <a:latin typeface="Franklin Gothic Book" panose="020B0503020102020204" pitchFamily="34" charset="0"/>
          </a:endParaRPr>
        </a:p>
      </dgm:t>
    </dgm:pt>
    <dgm:pt modelId="{7E0E94FE-CB89-4404-885C-52FA16557305}" type="sibTrans" cxnId="{40B45FCF-A0BE-4A75-B233-05AC958A1BB0}">
      <dgm:prSet/>
      <dgm:spPr/>
      <dgm:t>
        <a:bodyPr/>
        <a:lstStyle/>
        <a:p>
          <a:endParaRPr lang="en-GB" sz="1600">
            <a:latin typeface="Franklin Gothic Book" panose="020B0503020102020204" pitchFamily="34" charset="0"/>
          </a:endParaRPr>
        </a:p>
      </dgm:t>
    </dgm:pt>
    <dgm:pt modelId="{CA596113-D42D-416E-A0A0-AA81250817C3}">
      <dgm:prSet custT="1"/>
      <dgm:spPr/>
      <dgm:t>
        <a:bodyPr/>
        <a:lstStyle/>
        <a:p>
          <a:r>
            <a:rPr lang="en-US" sz="1600" dirty="0" smtClean="0">
              <a:solidFill>
                <a:schemeClr val="tx1"/>
              </a:solidFill>
              <a:latin typeface="Franklin Gothic Book" panose="020B0503020102020204" pitchFamily="34" charset="0"/>
            </a:rPr>
            <a:t>From 18 to  64 years old</a:t>
          </a:r>
        </a:p>
        <a:p>
          <a:r>
            <a:rPr lang="en-US" sz="1600" dirty="0" smtClean="0">
              <a:solidFill>
                <a:schemeClr val="tx1"/>
              </a:solidFill>
              <a:latin typeface="Franklin Gothic Book" panose="020B0503020102020204" pitchFamily="34" charset="0"/>
            </a:rPr>
            <a:t>Average : 42 years old</a:t>
          </a:r>
        </a:p>
      </dgm:t>
    </dgm:pt>
    <dgm:pt modelId="{5D90CDE7-D77C-4419-8011-E163D8D98196}" type="parTrans" cxnId="{71B65200-3E6E-48B0-A8D7-F1EE9B83F390}">
      <dgm:prSet/>
      <dgm:spPr/>
      <dgm:t>
        <a:bodyPr/>
        <a:lstStyle/>
        <a:p>
          <a:endParaRPr lang="en-GB" sz="1600">
            <a:latin typeface="Franklin Gothic Book" panose="020B0503020102020204" pitchFamily="34" charset="0"/>
          </a:endParaRPr>
        </a:p>
      </dgm:t>
    </dgm:pt>
    <dgm:pt modelId="{E88E49E0-76E9-4F77-8C43-D51587987CDD}" type="sibTrans" cxnId="{71B65200-3E6E-48B0-A8D7-F1EE9B83F390}">
      <dgm:prSet/>
      <dgm:spPr/>
      <dgm:t>
        <a:bodyPr/>
        <a:lstStyle/>
        <a:p>
          <a:endParaRPr lang="en-GB" sz="1600">
            <a:latin typeface="Franklin Gothic Book" panose="020B0503020102020204" pitchFamily="34" charset="0"/>
          </a:endParaRPr>
        </a:p>
      </dgm:t>
    </dgm:pt>
    <dgm:pt modelId="{F4BF1307-832F-4ADF-9A18-C4C5B6B7BA40}">
      <dgm:prSet custT="1"/>
      <dgm:spPr/>
      <dgm:t>
        <a:bodyPr/>
        <a:lstStyle/>
        <a:p>
          <a:r>
            <a:rPr lang="en-US" sz="1600" dirty="0" smtClean="0">
              <a:latin typeface="Franklin Gothic Book" panose="020B0503020102020204" pitchFamily="34" charset="0"/>
            </a:rPr>
            <a:t>55% Female</a:t>
          </a:r>
        </a:p>
        <a:p>
          <a:r>
            <a:rPr lang="en-US" sz="1600" dirty="0" smtClean="0">
              <a:latin typeface="Franklin Gothic Book" panose="020B0503020102020204" pitchFamily="34" charset="0"/>
            </a:rPr>
            <a:t>45% Male</a:t>
          </a:r>
        </a:p>
      </dgm:t>
    </dgm:pt>
    <dgm:pt modelId="{CC071D59-B9E6-46B4-AB57-203F80A6A8B3}" type="parTrans" cxnId="{AF95697D-31DF-4485-A7BA-2C40E20EE869}">
      <dgm:prSet/>
      <dgm:spPr/>
      <dgm:t>
        <a:bodyPr/>
        <a:lstStyle/>
        <a:p>
          <a:endParaRPr lang="en-GB" sz="1600">
            <a:latin typeface="Franklin Gothic Book" panose="020B0503020102020204" pitchFamily="34" charset="0"/>
          </a:endParaRPr>
        </a:p>
      </dgm:t>
    </dgm:pt>
    <dgm:pt modelId="{F05C9E3D-48BF-4B16-890F-85BC25F9FCAD}" type="sibTrans" cxnId="{AF95697D-31DF-4485-A7BA-2C40E20EE869}">
      <dgm:prSet/>
      <dgm:spPr/>
      <dgm:t>
        <a:bodyPr/>
        <a:lstStyle/>
        <a:p>
          <a:endParaRPr lang="en-GB" sz="1600">
            <a:latin typeface="Franklin Gothic Book" panose="020B0503020102020204" pitchFamily="34" charset="0"/>
          </a:endParaRPr>
        </a:p>
      </dgm:t>
    </dgm:pt>
    <dgm:pt modelId="{8CE245D5-B779-4415-B894-11A9CAD46AEC}">
      <dgm:prSet custT="1"/>
      <dgm:spPr/>
      <dgm:t>
        <a:bodyPr/>
        <a:lstStyle/>
        <a:p>
          <a:r>
            <a:rPr lang="en-US" sz="1600" dirty="0" smtClean="0">
              <a:latin typeface="Franklin Gothic Book" panose="020B0503020102020204" pitchFamily="34" charset="0"/>
            </a:rPr>
            <a:t>41% born in rural areas</a:t>
          </a:r>
        </a:p>
        <a:p>
          <a:r>
            <a:rPr lang="en-US" sz="1600" dirty="0" smtClean="0">
              <a:latin typeface="Franklin Gothic Book" panose="020B0503020102020204" pitchFamily="34" charset="0"/>
            </a:rPr>
            <a:t>59% born in urban areas</a:t>
          </a:r>
        </a:p>
      </dgm:t>
    </dgm:pt>
    <dgm:pt modelId="{7DEDFC47-7552-4DF1-A3C5-74903ED9E1EC}" type="parTrans" cxnId="{F066F156-4A16-4725-BAE4-945F57916624}">
      <dgm:prSet/>
      <dgm:spPr/>
      <dgm:t>
        <a:bodyPr/>
        <a:lstStyle/>
        <a:p>
          <a:endParaRPr lang="en-GB" sz="1600">
            <a:latin typeface="Franklin Gothic Book" panose="020B0503020102020204" pitchFamily="34" charset="0"/>
          </a:endParaRPr>
        </a:p>
      </dgm:t>
    </dgm:pt>
    <dgm:pt modelId="{6BD7D8DE-3416-46CF-A5D6-F11D5E0AE99F}" type="sibTrans" cxnId="{F066F156-4A16-4725-BAE4-945F57916624}">
      <dgm:prSet/>
      <dgm:spPr/>
      <dgm:t>
        <a:bodyPr/>
        <a:lstStyle/>
        <a:p>
          <a:endParaRPr lang="en-GB" sz="1600">
            <a:latin typeface="Franklin Gothic Book" panose="020B0503020102020204" pitchFamily="34" charset="0"/>
          </a:endParaRPr>
        </a:p>
      </dgm:t>
    </dgm:pt>
    <dgm:pt modelId="{5A7FD53E-CDB5-4533-B4D7-36A00D5BFC17}">
      <dgm:prSet custT="1"/>
      <dgm:spPr/>
      <dgm:t>
        <a:bodyPr/>
        <a:lstStyle/>
        <a:p>
          <a:endParaRPr lang="en-US" sz="1500" dirty="0" smtClean="0">
            <a:solidFill>
              <a:schemeClr val="tx1"/>
            </a:solidFill>
            <a:latin typeface="Franklin Gothic Book" panose="020B0503020102020204" pitchFamily="34" charset="0"/>
          </a:endParaRPr>
        </a:p>
      </dgm:t>
    </dgm:pt>
    <dgm:pt modelId="{D1814E71-0B97-4A14-B449-F2B02940A383}" type="parTrans" cxnId="{784793B7-E31C-4128-9E35-C6097422E347}">
      <dgm:prSet/>
      <dgm:spPr/>
      <dgm:t>
        <a:bodyPr/>
        <a:lstStyle/>
        <a:p>
          <a:endParaRPr lang="en-GB"/>
        </a:p>
      </dgm:t>
    </dgm:pt>
    <dgm:pt modelId="{A5459752-8879-4780-8DA3-4253B2E4D7EE}" type="sibTrans" cxnId="{784793B7-E31C-4128-9E35-C6097422E347}">
      <dgm:prSet/>
      <dgm:spPr/>
      <dgm:t>
        <a:bodyPr/>
        <a:lstStyle/>
        <a:p>
          <a:endParaRPr lang="en-GB"/>
        </a:p>
      </dgm:t>
    </dgm:pt>
    <dgm:pt modelId="{244F2A54-8300-4402-8EBA-95E712CF7259}">
      <dgm:prSet custT="1"/>
      <dgm:spPr/>
      <dgm:t>
        <a:bodyPr/>
        <a:lstStyle/>
        <a:p>
          <a:r>
            <a:rPr lang="en-US" sz="1600" dirty="0" smtClean="0">
              <a:latin typeface="Franklin Gothic Book" panose="020B0503020102020204" pitchFamily="34" charset="0"/>
            </a:rPr>
            <a:t>99% has at least some education</a:t>
          </a:r>
        </a:p>
        <a:p>
          <a:r>
            <a:rPr lang="en-US" sz="1600" dirty="0" smtClean="0">
              <a:latin typeface="Franklin Gothic Book" panose="020B0503020102020204" pitchFamily="34" charset="0"/>
            </a:rPr>
            <a:t>7% has only primary education</a:t>
          </a:r>
        </a:p>
        <a:p>
          <a:r>
            <a:rPr lang="en-US" sz="1600" dirty="0" smtClean="0">
              <a:solidFill>
                <a:schemeClr val="tx1"/>
              </a:solidFill>
              <a:latin typeface="Franklin Gothic Book" panose="020B0503020102020204" pitchFamily="34" charset="0"/>
            </a:rPr>
            <a:t>26% has tertiary education</a:t>
          </a:r>
        </a:p>
      </dgm:t>
    </dgm:pt>
    <dgm:pt modelId="{E85B3E7B-6710-42CA-BF9F-B36E98A356D6}" type="sibTrans" cxnId="{66789388-8A57-494E-A107-1C665691FE7F}">
      <dgm:prSet/>
      <dgm:spPr/>
      <dgm:t>
        <a:bodyPr/>
        <a:lstStyle/>
        <a:p>
          <a:endParaRPr lang="en-GB"/>
        </a:p>
      </dgm:t>
    </dgm:pt>
    <dgm:pt modelId="{F9FC4DFB-CDFC-4FE7-AB8E-F686C215913F}" type="parTrans" cxnId="{66789388-8A57-494E-A107-1C665691FE7F}">
      <dgm:prSet/>
      <dgm:spPr/>
      <dgm:t>
        <a:bodyPr/>
        <a:lstStyle/>
        <a:p>
          <a:endParaRPr lang="en-GB"/>
        </a:p>
      </dgm:t>
    </dgm:pt>
    <dgm:pt modelId="{E2F0565D-D238-49D5-8265-421E73FE88D1}" type="pres">
      <dgm:prSet presAssocID="{CF6113C5-A665-4235-AAA6-CF65DF3DC294}" presName="vert0" presStyleCnt="0">
        <dgm:presLayoutVars>
          <dgm:dir/>
          <dgm:animOne val="branch"/>
          <dgm:animLvl val="lvl"/>
        </dgm:presLayoutVars>
      </dgm:prSet>
      <dgm:spPr/>
      <dgm:t>
        <a:bodyPr/>
        <a:lstStyle/>
        <a:p>
          <a:endParaRPr lang="en-US"/>
        </a:p>
      </dgm:t>
    </dgm:pt>
    <dgm:pt modelId="{4BA85B67-F9D3-4110-A63E-1D3E0C3C5F1C}" type="pres">
      <dgm:prSet presAssocID="{443B86C0-A956-4F4D-A06E-8189D27783D6}" presName="thickLine" presStyleLbl="alignNode1" presStyleIdx="0" presStyleCnt="2"/>
      <dgm:spPr/>
      <dgm:t>
        <a:bodyPr/>
        <a:lstStyle/>
        <a:p>
          <a:endParaRPr lang="en-US"/>
        </a:p>
      </dgm:t>
    </dgm:pt>
    <dgm:pt modelId="{85C3E5E0-3D82-49C4-97D6-3517B0B1992D}" type="pres">
      <dgm:prSet presAssocID="{443B86C0-A956-4F4D-A06E-8189D27783D6}" presName="horz1" presStyleCnt="0"/>
      <dgm:spPr/>
      <dgm:t>
        <a:bodyPr/>
        <a:lstStyle/>
        <a:p>
          <a:endParaRPr lang="en-US"/>
        </a:p>
      </dgm:t>
    </dgm:pt>
    <dgm:pt modelId="{08EA124A-A687-4A44-8283-4EFFA9ECA55E}" type="pres">
      <dgm:prSet presAssocID="{443B86C0-A956-4F4D-A06E-8189D27783D6}" presName="tx1" presStyleLbl="revTx" presStyleIdx="0" presStyleCnt="6"/>
      <dgm:spPr/>
      <dgm:t>
        <a:bodyPr/>
        <a:lstStyle/>
        <a:p>
          <a:endParaRPr lang="en-GB"/>
        </a:p>
      </dgm:t>
    </dgm:pt>
    <dgm:pt modelId="{E9927CF0-E525-41C2-8FD8-B23992424FA5}" type="pres">
      <dgm:prSet presAssocID="{443B86C0-A956-4F4D-A06E-8189D27783D6}" presName="vert1" presStyleCnt="0"/>
      <dgm:spPr/>
      <dgm:t>
        <a:bodyPr/>
        <a:lstStyle/>
        <a:p>
          <a:endParaRPr lang="en-US"/>
        </a:p>
      </dgm:t>
    </dgm:pt>
    <dgm:pt modelId="{B1BD80E4-9960-4104-ADFB-649A6B4F319D}" type="pres">
      <dgm:prSet presAssocID="{CA596113-D42D-416E-A0A0-AA81250817C3}" presName="vertSpace2a" presStyleCnt="0"/>
      <dgm:spPr/>
      <dgm:t>
        <a:bodyPr/>
        <a:lstStyle/>
        <a:p>
          <a:endParaRPr lang="en-US"/>
        </a:p>
      </dgm:t>
    </dgm:pt>
    <dgm:pt modelId="{6320FF80-A754-4579-90EE-AF495E367E00}" type="pres">
      <dgm:prSet presAssocID="{CA596113-D42D-416E-A0A0-AA81250817C3}" presName="horz2" presStyleCnt="0"/>
      <dgm:spPr/>
      <dgm:t>
        <a:bodyPr/>
        <a:lstStyle/>
        <a:p>
          <a:endParaRPr lang="en-US"/>
        </a:p>
      </dgm:t>
    </dgm:pt>
    <dgm:pt modelId="{9B76C5B8-91A1-4632-81CF-DFCD9F8B1889}" type="pres">
      <dgm:prSet presAssocID="{CA596113-D42D-416E-A0A0-AA81250817C3}" presName="horzSpace2" presStyleCnt="0"/>
      <dgm:spPr/>
      <dgm:t>
        <a:bodyPr/>
        <a:lstStyle/>
        <a:p>
          <a:endParaRPr lang="en-US"/>
        </a:p>
      </dgm:t>
    </dgm:pt>
    <dgm:pt modelId="{C204B450-A4BC-43DC-858E-CDA9CE1A4FC0}" type="pres">
      <dgm:prSet presAssocID="{CA596113-D42D-416E-A0A0-AA81250817C3}" presName="tx2" presStyleLbl="revTx" presStyleIdx="1" presStyleCnt="6"/>
      <dgm:spPr/>
      <dgm:t>
        <a:bodyPr/>
        <a:lstStyle/>
        <a:p>
          <a:endParaRPr lang="en-US"/>
        </a:p>
      </dgm:t>
    </dgm:pt>
    <dgm:pt modelId="{33E03E9F-EF24-4C3A-9AC9-3A5AD07460D6}" type="pres">
      <dgm:prSet presAssocID="{CA596113-D42D-416E-A0A0-AA81250817C3}" presName="vert2" presStyleCnt="0"/>
      <dgm:spPr/>
      <dgm:t>
        <a:bodyPr/>
        <a:lstStyle/>
        <a:p>
          <a:endParaRPr lang="en-US"/>
        </a:p>
      </dgm:t>
    </dgm:pt>
    <dgm:pt modelId="{F43310F1-5BAC-4209-8C5C-42AE2EF07C8E}" type="pres">
      <dgm:prSet presAssocID="{CA596113-D42D-416E-A0A0-AA81250817C3}" presName="thinLine2b" presStyleLbl="callout" presStyleIdx="0" presStyleCnt="4"/>
      <dgm:spPr/>
      <dgm:t>
        <a:bodyPr/>
        <a:lstStyle/>
        <a:p>
          <a:endParaRPr lang="en-US"/>
        </a:p>
      </dgm:t>
    </dgm:pt>
    <dgm:pt modelId="{9C8C466F-60A3-45BF-8A4C-3DDEA3804C3A}" type="pres">
      <dgm:prSet presAssocID="{CA596113-D42D-416E-A0A0-AA81250817C3}" presName="vertSpace2b" presStyleCnt="0"/>
      <dgm:spPr/>
      <dgm:t>
        <a:bodyPr/>
        <a:lstStyle/>
        <a:p>
          <a:endParaRPr lang="en-US"/>
        </a:p>
      </dgm:t>
    </dgm:pt>
    <dgm:pt modelId="{782D07DE-5B01-4769-ACAA-79BE94EF45B4}" type="pres">
      <dgm:prSet presAssocID="{F4BF1307-832F-4ADF-9A18-C4C5B6B7BA40}" presName="horz2" presStyleCnt="0"/>
      <dgm:spPr/>
      <dgm:t>
        <a:bodyPr/>
        <a:lstStyle/>
        <a:p>
          <a:endParaRPr lang="en-US"/>
        </a:p>
      </dgm:t>
    </dgm:pt>
    <dgm:pt modelId="{EAB8AFC6-8291-4EEF-92BD-A399D824764A}" type="pres">
      <dgm:prSet presAssocID="{F4BF1307-832F-4ADF-9A18-C4C5B6B7BA40}" presName="horzSpace2" presStyleCnt="0"/>
      <dgm:spPr/>
      <dgm:t>
        <a:bodyPr/>
        <a:lstStyle/>
        <a:p>
          <a:endParaRPr lang="en-US"/>
        </a:p>
      </dgm:t>
    </dgm:pt>
    <dgm:pt modelId="{240ABC2A-7760-45CA-82AA-4E5D5184377C}" type="pres">
      <dgm:prSet presAssocID="{F4BF1307-832F-4ADF-9A18-C4C5B6B7BA40}" presName="tx2" presStyleLbl="revTx" presStyleIdx="2" presStyleCnt="6"/>
      <dgm:spPr/>
      <dgm:t>
        <a:bodyPr/>
        <a:lstStyle/>
        <a:p>
          <a:endParaRPr lang="en-US"/>
        </a:p>
      </dgm:t>
    </dgm:pt>
    <dgm:pt modelId="{93DA3F98-D316-4713-8322-DE963D50C28E}" type="pres">
      <dgm:prSet presAssocID="{F4BF1307-832F-4ADF-9A18-C4C5B6B7BA40}" presName="vert2" presStyleCnt="0"/>
      <dgm:spPr/>
      <dgm:t>
        <a:bodyPr/>
        <a:lstStyle/>
        <a:p>
          <a:endParaRPr lang="en-US"/>
        </a:p>
      </dgm:t>
    </dgm:pt>
    <dgm:pt modelId="{5D4323FF-5CED-44D0-BAE9-E04642A71F49}" type="pres">
      <dgm:prSet presAssocID="{F4BF1307-832F-4ADF-9A18-C4C5B6B7BA40}" presName="thinLine2b" presStyleLbl="callout" presStyleIdx="1" presStyleCnt="4"/>
      <dgm:spPr/>
      <dgm:t>
        <a:bodyPr/>
        <a:lstStyle/>
        <a:p>
          <a:endParaRPr lang="en-US"/>
        </a:p>
      </dgm:t>
    </dgm:pt>
    <dgm:pt modelId="{BAB61714-481D-4402-B884-8CBA460C2DD3}" type="pres">
      <dgm:prSet presAssocID="{F4BF1307-832F-4ADF-9A18-C4C5B6B7BA40}" presName="vertSpace2b" presStyleCnt="0"/>
      <dgm:spPr/>
      <dgm:t>
        <a:bodyPr/>
        <a:lstStyle/>
        <a:p>
          <a:endParaRPr lang="en-US"/>
        </a:p>
      </dgm:t>
    </dgm:pt>
    <dgm:pt modelId="{1723CF25-3729-4B2B-AEE3-9873B7269275}" type="pres">
      <dgm:prSet presAssocID="{8CE245D5-B779-4415-B894-11A9CAD46AEC}" presName="horz2" presStyleCnt="0"/>
      <dgm:spPr/>
      <dgm:t>
        <a:bodyPr/>
        <a:lstStyle/>
        <a:p>
          <a:endParaRPr lang="en-US"/>
        </a:p>
      </dgm:t>
    </dgm:pt>
    <dgm:pt modelId="{B97E82BE-B107-4ABE-B9F7-166130DD2086}" type="pres">
      <dgm:prSet presAssocID="{8CE245D5-B779-4415-B894-11A9CAD46AEC}" presName="horzSpace2" presStyleCnt="0"/>
      <dgm:spPr/>
      <dgm:t>
        <a:bodyPr/>
        <a:lstStyle/>
        <a:p>
          <a:endParaRPr lang="en-US"/>
        </a:p>
      </dgm:t>
    </dgm:pt>
    <dgm:pt modelId="{4D347195-774B-4ECA-8D5E-42E91A731B57}" type="pres">
      <dgm:prSet presAssocID="{8CE245D5-B779-4415-B894-11A9CAD46AEC}" presName="tx2" presStyleLbl="revTx" presStyleIdx="3" presStyleCnt="6"/>
      <dgm:spPr/>
      <dgm:t>
        <a:bodyPr/>
        <a:lstStyle/>
        <a:p>
          <a:endParaRPr lang="en-GB"/>
        </a:p>
      </dgm:t>
    </dgm:pt>
    <dgm:pt modelId="{3F3944BE-51D8-4B75-A6E7-D2FDB4F846C7}" type="pres">
      <dgm:prSet presAssocID="{8CE245D5-B779-4415-B894-11A9CAD46AEC}" presName="vert2" presStyleCnt="0"/>
      <dgm:spPr/>
      <dgm:t>
        <a:bodyPr/>
        <a:lstStyle/>
        <a:p>
          <a:endParaRPr lang="en-US"/>
        </a:p>
      </dgm:t>
    </dgm:pt>
    <dgm:pt modelId="{1B740F31-733C-4F1A-A3FC-F0FEDB832E64}" type="pres">
      <dgm:prSet presAssocID="{8CE245D5-B779-4415-B894-11A9CAD46AEC}" presName="thinLine2b" presStyleLbl="callout" presStyleIdx="2" presStyleCnt="4"/>
      <dgm:spPr/>
      <dgm:t>
        <a:bodyPr/>
        <a:lstStyle/>
        <a:p>
          <a:endParaRPr lang="en-US"/>
        </a:p>
      </dgm:t>
    </dgm:pt>
    <dgm:pt modelId="{EBB973E3-1AB2-4FE4-AED9-A20075BAB0DF}" type="pres">
      <dgm:prSet presAssocID="{8CE245D5-B779-4415-B894-11A9CAD46AEC}" presName="vertSpace2b" presStyleCnt="0"/>
      <dgm:spPr/>
      <dgm:t>
        <a:bodyPr/>
        <a:lstStyle/>
        <a:p>
          <a:endParaRPr lang="en-US"/>
        </a:p>
      </dgm:t>
    </dgm:pt>
    <dgm:pt modelId="{D0C1BA06-77B4-4224-86B8-95350CFFBCC0}" type="pres">
      <dgm:prSet presAssocID="{5A7FD53E-CDB5-4533-B4D7-36A00D5BFC17}" presName="thickLine" presStyleLbl="alignNode1" presStyleIdx="1" presStyleCnt="2"/>
      <dgm:spPr/>
    </dgm:pt>
    <dgm:pt modelId="{599610E1-0CA6-45F7-807B-F8B2EC222821}" type="pres">
      <dgm:prSet presAssocID="{5A7FD53E-CDB5-4533-B4D7-36A00D5BFC17}" presName="horz1" presStyleCnt="0"/>
      <dgm:spPr/>
    </dgm:pt>
    <dgm:pt modelId="{B06F4B7E-4882-4628-85F3-962AD5058C6A}" type="pres">
      <dgm:prSet presAssocID="{5A7FD53E-CDB5-4533-B4D7-36A00D5BFC17}" presName="tx1" presStyleLbl="revTx" presStyleIdx="4" presStyleCnt="6" custScaleY="42742" custLinFactNeighborX="0" custLinFactNeighborY="4379"/>
      <dgm:spPr/>
      <dgm:t>
        <a:bodyPr/>
        <a:lstStyle/>
        <a:p>
          <a:endParaRPr lang="en-GB"/>
        </a:p>
      </dgm:t>
    </dgm:pt>
    <dgm:pt modelId="{F49A285D-2C93-45B3-AEB1-AAB01B6F157C}" type="pres">
      <dgm:prSet presAssocID="{5A7FD53E-CDB5-4533-B4D7-36A00D5BFC17}" presName="vert1" presStyleCnt="0"/>
      <dgm:spPr/>
    </dgm:pt>
    <dgm:pt modelId="{07AC7458-FFF6-42D1-B234-1B9C1335DB24}" type="pres">
      <dgm:prSet presAssocID="{244F2A54-8300-4402-8EBA-95E712CF7259}" presName="vertSpace2a" presStyleCnt="0"/>
      <dgm:spPr/>
    </dgm:pt>
    <dgm:pt modelId="{80E18622-C0EE-4D85-BCBF-891248B4C232}" type="pres">
      <dgm:prSet presAssocID="{244F2A54-8300-4402-8EBA-95E712CF7259}" presName="horz2" presStyleCnt="0"/>
      <dgm:spPr/>
    </dgm:pt>
    <dgm:pt modelId="{1D488FD9-6C41-4289-A48D-EE39147F46E3}" type="pres">
      <dgm:prSet presAssocID="{244F2A54-8300-4402-8EBA-95E712CF7259}" presName="horzSpace2" presStyleCnt="0"/>
      <dgm:spPr/>
    </dgm:pt>
    <dgm:pt modelId="{33A63C13-E1F1-4F55-A02C-D0EA17B20EF5}" type="pres">
      <dgm:prSet presAssocID="{244F2A54-8300-4402-8EBA-95E712CF7259}" presName="tx2" presStyleLbl="revTx" presStyleIdx="5" presStyleCnt="6" custScaleY="38406" custLinFactNeighborX="0" custLinFactNeighborY="-3898"/>
      <dgm:spPr/>
      <dgm:t>
        <a:bodyPr/>
        <a:lstStyle/>
        <a:p>
          <a:endParaRPr lang="en-GB"/>
        </a:p>
      </dgm:t>
    </dgm:pt>
    <dgm:pt modelId="{E3F3E3EF-04B1-4710-8F55-38F10AEFD528}" type="pres">
      <dgm:prSet presAssocID="{244F2A54-8300-4402-8EBA-95E712CF7259}" presName="vert2" presStyleCnt="0"/>
      <dgm:spPr/>
    </dgm:pt>
    <dgm:pt modelId="{FD57B2E2-3FA9-4377-9962-47A11D2D3FDC}" type="pres">
      <dgm:prSet presAssocID="{244F2A54-8300-4402-8EBA-95E712CF7259}" presName="thinLine2b" presStyleLbl="callout" presStyleIdx="3" presStyleCnt="4" custLinFactY="300000" custLinFactNeighborX="0" custLinFactNeighborY="341615"/>
      <dgm:spPr/>
      <dgm:t>
        <a:bodyPr/>
        <a:lstStyle/>
        <a:p>
          <a:endParaRPr lang="en-GB"/>
        </a:p>
      </dgm:t>
    </dgm:pt>
    <dgm:pt modelId="{61401843-66A3-4722-AA22-E69588E02C57}" type="pres">
      <dgm:prSet presAssocID="{244F2A54-8300-4402-8EBA-95E712CF7259}" presName="vertSpace2b" presStyleCnt="0"/>
      <dgm:spPr/>
    </dgm:pt>
  </dgm:ptLst>
  <dgm:cxnLst>
    <dgm:cxn modelId="{71B65200-3E6E-48B0-A8D7-F1EE9B83F390}" srcId="{443B86C0-A956-4F4D-A06E-8189D27783D6}" destId="{CA596113-D42D-416E-A0A0-AA81250817C3}" srcOrd="0" destOrd="0" parTransId="{5D90CDE7-D77C-4419-8011-E163D8D98196}" sibTransId="{E88E49E0-76E9-4F77-8C43-D51587987CDD}"/>
    <dgm:cxn modelId="{3B4481C3-0F6F-4419-AB19-AFB312EC2637}" type="presOf" srcId="{CA596113-D42D-416E-A0A0-AA81250817C3}" destId="{C204B450-A4BC-43DC-858E-CDA9CE1A4FC0}" srcOrd="0" destOrd="0" presId="urn:microsoft.com/office/officeart/2008/layout/LinedList"/>
    <dgm:cxn modelId="{40B45FCF-A0BE-4A75-B233-05AC958A1BB0}" srcId="{CF6113C5-A665-4235-AAA6-CF65DF3DC294}" destId="{443B86C0-A956-4F4D-A06E-8189D27783D6}" srcOrd="0" destOrd="0" parTransId="{07F02291-BA44-4D80-80AF-592D680C2CB7}" sibTransId="{7E0E94FE-CB89-4404-885C-52FA16557305}"/>
    <dgm:cxn modelId="{784793B7-E31C-4128-9E35-C6097422E347}" srcId="{CF6113C5-A665-4235-AAA6-CF65DF3DC294}" destId="{5A7FD53E-CDB5-4533-B4D7-36A00D5BFC17}" srcOrd="1" destOrd="0" parTransId="{D1814E71-0B97-4A14-B449-F2B02940A383}" sibTransId="{A5459752-8879-4780-8DA3-4253B2E4D7EE}"/>
    <dgm:cxn modelId="{F066F156-4A16-4725-BAE4-945F57916624}" srcId="{443B86C0-A956-4F4D-A06E-8189D27783D6}" destId="{8CE245D5-B779-4415-B894-11A9CAD46AEC}" srcOrd="2" destOrd="0" parTransId="{7DEDFC47-7552-4DF1-A3C5-74903ED9E1EC}" sibTransId="{6BD7D8DE-3416-46CF-A5D6-F11D5E0AE99F}"/>
    <dgm:cxn modelId="{4DC5592E-4E4A-4396-98C8-DA06866C0C99}" type="presOf" srcId="{244F2A54-8300-4402-8EBA-95E712CF7259}" destId="{33A63C13-E1F1-4F55-A02C-D0EA17B20EF5}" srcOrd="0" destOrd="0" presId="urn:microsoft.com/office/officeart/2008/layout/LinedList"/>
    <dgm:cxn modelId="{AF95697D-31DF-4485-A7BA-2C40E20EE869}" srcId="{443B86C0-A956-4F4D-A06E-8189D27783D6}" destId="{F4BF1307-832F-4ADF-9A18-C4C5B6B7BA40}" srcOrd="1" destOrd="0" parTransId="{CC071D59-B9E6-46B4-AB57-203F80A6A8B3}" sibTransId="{F05C9E3D-48BF-4B16-890F-85BC25F9FCAD}"/>
    <dgm:cxn modelId="{FB4FD82B-2A4B-40FA-88E0-DC4596BBD440}" type="presOf" srcId="{CF6113C5-A665-4235-AAA6-CF65DF3DC294}" destId="{E2F0565D-D238-49D5-8265-421E73FE88D1}" srcOrd="0" destOrd="0" presId="urn:microsoft.com/office/officeart/2008/layout/LinedList"/>
    <dgm:cxn modelId="{84C669B2-8AEE-48DE-BDC4-A8939858116A}" type="presOf" srcId="{8CE245D5-B779-4415-B894-11A9CAD46AEC}" destId="{4D347195-774B-4ECA-8D5E-42E91A731B57}" srcOrd="0" destOrd="0" presId="urn:microsoft.com/office/officeart/2008/layout/LinedList"/>
    <dgm:cxn modelId="{CBDC8535-942F-4AE6-9726-EF064ABCE4FF}" type="presOf" srcId="{F4BF1307-832F-4ADF-9A18-C4C5B6B7BA40}" destId="{240ABC2A-7760-45CA-82AA-4E5D5184377C}" srcOrd="0" destOrd="0" presId="urn:microsoft.com/office/officeart/2008/layout/LinedList"/>
    <dgm:cxn modelId="{880D49F8-E300-48B8-B009-E40F58B0A51D}" type="presOf" srcId="{5A7FD53E-CDB5-4533-B4D7-36A00D5BFC17}" destId="{B06F4B7E-4882-4628-85F3-962AD5058C6A}" srcOrd="0" destOrd="0" presId="urn:microsoft.com/office/officeart/2008/layout/LinedList"/>
    <dgm:cxn modelId="{66789388-8A57-494E-A107-1C665691FE7F}" srcId="{5A7FD53E-CDB5-4533-B4D7-36A00D5BFC17}" destId="{244F2A54-8300-4402-8EBA-95E712CF7259}" srcOrd="0" destOrd="0" parTransId="{F9FC4DFB-CDFC-4FE7-AB8E-F686C215913F}" sibTransId="{E85B3E7B-6710-42CA-BF9F-B36E98A356D6}"/>
    <dgm:cxn modelId="{F5B921C9-416B-449E-A7E1-C9EA01D47491}" type="presOf" srcId="{443B86C0-A956-4F4D-A06E-8189D27783D6}" destId="{08EA124A-A687-4A44-8283-4EFFA9ECA55E}" srcOrd="0" destOrd="0" presId="urn:microsoft.com/office/officeart/2008/layout/LinedList"/>
    <dgm:cxn modelId="{53503714-1F15-4D53-BD17-18A2981C275F}" type="presParOf" srcId="{E2F0565D-D238-49D5-8265-421E73FE88D1}" destId="{4BA85B67-F9D3-4110-A63E-1D3E0C3C5F1C}" srcOrd="0" destOrd="0" presId="urn:microsoft.com/office/officeart/2008/layout/LinedList"/>
    <dgm:cxn modelId="{CC77AC1C-DCAB-407C-A170-15D58CDB6E3F}" type="presParOf" srcId="{E2F0565D-D238-49D5-8265-421E73FE88D1}" destId="{85C3E5E0-3D82-49C4-97D6-3517B0B1992D}" srcOrd="1" destOrd="0" presId="urn:microsoft.com/office/officeart/2008/layout/LinedList"/>
    <dgm:cxn modelId="{D38A726B-0099-451C-9F42-1603069657E3}" type="presParOf" srcId="{85C3E5E0-3D82-49C4-97D6-3517B0B1992D}" destId="{08EA124A-A687-4A44-8283-4EFFA9ECA55E}" srcOrd="0" destOrd="0" presId="urn:microsoft.com/office/officeart/2008/layout/LinedList"/>
    <dgm:cxn modelId="{A179B8A8-6C76-44AA-AA87-8D91EB28493E}" type="presParOf" srcId="{85C3E5E0-3D82-49C4-97D6-3517B0B1992D}" destId="{E9927CF0-E525-41C2-8FD8-B23992424FA5}" srcOrd="1" destOrd="0" presId="urn:microsoft.com/office/officeart/2008/layout/LinedList"/>
    <dgm:cxn modelId="{B7F2F739-EC42-40FD-8415-0478AAFA7AA4}" type="presParOf" srcId="{E9927CF0-E525-41C2-8FD8-B23992424FA5}" destId="{B1BD80E4-9960-4104-ADFB-649A6B4F319D}" srcOrd="0" destOrd="0" presId="urn:microsoft.com/office/officeart/2008/layout/LinedList"/>
    <dgm:cxn modelId="{EFAA3758-9128-438C-864D-BC9A1377BE92}" type="presParOf" srcId="{E9927CF0-E525-41C2-8FD8-B23992424FA5}" destId="{6320FF80-A754-4579-90EE-AF495E367E00}" srcOrd="1" destOrd="0" presId="urn:microsoft.com/office/officeart/2008/layout/LinedList"/>
    <dgm:cxn modelId="{3642B76C-F8FB-4CF2-94CA-35EB83959B65}" type="presParOf" srcId="{6320FF80-A754-4579-90EE-AF495E367E00}" destId="{9B76C5B8-91A1-4632-81CF-DFCD9F8B1889}" srcOrd="0" destOrd="0" presId="urn:microsoft.com/office/officeart/2008/layout/LinedList"/>
    <dgm:cxn modelId="{FB931ECE-D9A3-461A-900A-D974E70554E2}" type="presParOf" srcId="{6320FF80-A754-4579-90EE-AF495E367E00}" destId="{C204B450-A4BC-43DC-858E-CDA9CE1A4FC0}" srcOrd="1" destOrd="0" presId="urn:microsoft.com/office/officeart/2008/layout/LinedList"/>
    <dgm:cxn modelId="{3CEF224F-775A-4255-923B-D70375354470}" type="presParOf" srcId="{6320FF80-A754-4579-90EE-AF495E367E00}" destId="{33E03E9F-EF24-4C3A-9AC9-3A5AD07460D6}" srcOrd="2" destOrd="0" presId="urn:microsoft.com/office/officeart/2008/layout/LinedList"/>
    <dgm:cxn modelId="{7476A9FF-8D28-45BB-9159-CBD8E864B783}" type="presParOf" srcId="{E9927CF0-E525-41C2-8FD8-B23992424FA5}" destId="{F43310F1-5BAC-4209-8C5C-42AE2EF07C8E}" srcOrd="2" destOrd="0" presId="urn:microsoft.com/office/officeart/2008/layout/LinedList"/>
    <dgm:cxn modelId="{CD6A3852-2A60-4516-9174-63CFE17025BF}" type="presParOf" srcId="{E9927CF0-E525-41C2-8FD8-B23992424FA5}" destId="{9C8C466F-60A3-45BF-8A4C-3DDEA3804C3A}" srcOrd="3" destOrd="0" presId="urn:microsoft.com/office/officeart/2008/layout/LinedList"/>
    <dgm:cxn modelId="{DD510FB0-5EC8-45A4-A375-686719CAD969}" type="presParOf" srcId="{E9927CF0-E525-41C2-8FD8-B23992424FA5}" destId="{782D07DE-5B01-4769-ACAA-79BE94EF45B4}" srcOrd="4" destOrd="0" presId="urn:microsoft.com/office/officeart/2008/layout/LinedList"/>
    <dgm:cxn modelId="{E9A76F0B-3B8E-4F02-AEC2-E04A105DEA93}" type="presParOf" srcId="{782D07DE-5B01-4769-ACAA-79BE94EF45B4}" destId="{EAB8AFC6-8291-4EEF-92BD-A399D824764A}" srcOrd="0" destOrd="0" presId="urn:microsoft.com/office/officeart/2008/layout/LinedList"/>
    <dgm:cxn modelId="{1C762758-FD9C-4D76-8D6B-B973BF73774C}" type="presParOf" srcId="{782D07DE-5B01-4769-ACAA-79BE94EF45B4}" destId="{240ABC2A-7760-45CA-82AA-4E5D5184377C}" srcOrd="1" destOrd="0" presId="urn:microsoft.com/office/officeart/2008/layout/LinedList"/>
    <dgm:cxn modelId="{9CF586FD-C085-4E11-BB62-2C6CB31115E8}" type="presParOf" srcId="{782D07DE-5B01-4769-ACAA-79BE94EF45B4}" destId="{93DA3F98-D316-4713-8322-DE963D50C28E}" srcOrd="2" destOrd="0" presId="urn:microsoft.com/office/officeart/2008/layout/LinedList"/>
    <dgm:cxn modelId="{2FE18D22-73FF-4FCA-B991-92E80EAA290C}" type="presParOf" srcId="{E9927CF0-E525-41C2-8FD8-B23992424FA5}" destId="{5D4323FF-5CED-44D0-BAE9-E04642A71F49}" srcOrd="5" destOrd="0" presId="urn:microsoft.com/office/officeart/2008/layout/LinedList"/>
    <dgm:cxn modelId="{7777E62B-6C4D-4B14-8854-7FAD1D8DD250}" type="presParOf" srcId="{E9927CF0-E525-41C2-8FD8-B23992424FA5}" destId="{BAB61714-481D-4402-B884-8CBA460C2DD3}" srcOrd="6" destOrd="0" presId="urn:microsoft.com/office/officeart/2008/layout/LinedList"/>
    <dgm:cxn modelId="{81AC5765-3259-47A1-914F-F754EFA279EF}" type="presParOf" srcId="{E9927CF0-E525-41C2-8FD8-B23992424FA5}" destId="{1723CF25-3729-4B2B-AEE3-9873B7269275}" srcOrd="7" destOrd="0" presId="urn:microsoft.com/office/officeart/2008/layout/LinedList"/>
    <dgm:cxn modelId="{A17D7265-D2F1-4E62-B6DD-85DD22EB8FEF}" type="presParOf" srcId="{1723CF25-3729-4B2B-AEE3-9873B7269275}" destId="{B97E82BE-B107-4ABE-B9F7-166130DD2086}" srcOrd="0" destOrd="0" presId="urn:microsoft.com/office/officeart/2008/layout/LinedList"/>
    <dgm:cxn modelId="{A980E996-4A09-4CB3-AB4C-67C685D02332}" type="presParOf" srcId="{1723CF25-3729-4B2B-AEE3-9873B7269275}" destId="{4D347195-774B-4ECA-8D5E-42E91A731B57}" srcOrd="1" destOrd="0" presId="urn:microsoft.com/office/officeart/2008/layout/LinedList"/>
    <dgm:cxn modelId="{BFA741BB-ED78-413E-9884-A0B161429085}" type="presParOf" srcId="{1723CF25-3729-4B2B-AEE3-9873B7269275}" destId="{3F3944BE-51D8-4B75-A6E7-D2FDB4F846C7}" srcOrd="2" destOrd="0" presId="urn:microsoft.com/office/officeart/2008/layout/LinedList"/>
    <dgm:cxn modelId="{ACA6E0A8-A410-427F-9FAD-52AB1C976A77}" type="presParOf" srcId="{E9927CF0-E525-41C2-8FD8-B23992424FA5}" destId="{1B740F31-733C-4F1A-A3FC-F0FEDB832E64}" srcOrd="8" destOrd="0" presId="urn:microsoft.com/office/officeart/2008/layout/LinedList"/>
    <dgm:cxn modelId="{D0410548-5E89-4A18-8395-1044FBE9F2E1}" type="presParOf" srcId="{E9927CF0-E525-41C2-8FD8-B23992424FA5}" destId="{EBB973E3-1AB2-4FE4-AED9-A20075BAB0DF}" srcOrd="9" destOrd="0" presId="urn:microsoft.com/office/officeart/2008/layout/LinedList"/>
    <dgm:cxn modelId="{4120F671-D481-4A72-B69F-6F37238CB7A6}" type="presParOf" srcId="{E2F0565D-D238-49D5-8265-421E73FE88D1}" destId="{D0C1BA06-77B4-4224-86B8-95350CFFBCC0}" srcOrd="2" destOrd="0" presId="urn:microsoft.com/office/officeart/2008/layout/LinedList"/>
    <dgm:cxn modelId="{4A7183A7-D9A7-4800-B702-82A8AEBE00D9}" type="presParOf" srcId="{E2F0565D-D238-49D5-8265-421E73FE88D1}" destId="{599610E1-0CA6-45F7-807B-F8B2EC222821}" srcOrd="3" destOrd="0" presId="urn:microsoft.com/office/officeart/2008/layout/LinedList"/>
    <dgm:cxn modelId="{2B569C17-0272-4761-A3BA-9AFAEA10E20B}" type="presParOf" srcId="{599610E1-0CA6-45F7-807B-F8B2EC222821}" destId="{B06F4B7E-4882-4628-85F3-962AD5058C6A}" srcOrd="0" destOrd="0" presId="urn:microsoft.com/office/officeart/2008/layout/LinedList"/>
    <dgm:cxn modelId="{C35DF8E3-E4B0-443D-9330-C1B3944E2311}" type="presParOf" srcId="{599610E1-0CA6-45F7-807B-F8B2EC222821}" destId="{F49A285D-2C93-45B3-AEB1-AAB01B6F157C}" srcOrd="1" destOrd="0" presId="urn:microsoft.com/office/officeart/2008/layout/LinedList"/>
    <dgm:cxn modelId="{CCDF2B1F-24BA-46D1-9B55-9C7DC60FCC28}" type="presParOf" srcId="{F49A285D-2C93-45B3-AEB1-AAB01B6F157C}" destId="{07AC7458-FFF6-42D1-B234-1B9C1335DB24}" srcOrd="0" destOrd="0" presId="urn:microsoft.com/office/officeart/2008/layout/LinedList"/>
    <dgm:cxn modelId="{F7A927A2-6869-4D78-B1C3-A6EE34CCD5CC}" type="presParOf" srcId="{F49A285D-2C93-45B3-AEB1-AAB01B6F157C}" destId="{80E18622-C0EE-4D85-BCBF-891248B4C232}" srcOrd="1" destOrd="0" presId="urn:microsoft.com/office/officeart/2008/layout/LinedList"/>
    <dgm:cxn modelId="{03D0EEE6-D037-439D-ABA1-DFFE8CF14E32}" type="presParOf" srcId="{80E18622-C0EE-4D85-BCBF-891248B4C232}" destId="{1D488FD9-6C41-4289-A48D-EE39147F46E3}" srcOrd="0" destOrd="0" presId="urn:microsoft.com/office/officeart/2008/layout/LinedList"/>
    <dgm:cxn modelId="{53810217-282A-4F8E-BD05-4EE4FDBFCF50}" type="presParOf" srcId="{80E18622-C0EE-4D85-BCBF-891248B4C232}" destId="{33A63C13-E1F1-4F55-A02C-D0EA17B20EF5}" srcOrd="1" destOrd="0" presId="urn:microsoft.com/office/officeart/2008/layout/LinedList"/>
    <dgm:cxn modelId="{2363CFAE-15A4-4B9C-B7CF-B04855928A75}" type="presParOf" srcId="{80E18622-C0EE-4D85-BCBF-891248B4C232}" destId="{E3F3E3EF-04B1-4710-8F55-38F10AEFD528}" srcOrd="2" destOrd="0" presId="urn:microsoft.com/office/officeart/2008/layout/LinedList"/>
    <dgm:cxn modelId="{C203CFDD-BA2C-4F04-B865-C98767305F6C}" type="presParOf" srcId="{F49A285D-2C93-45B3-AEB1-AAB01B6F157C}" destId="{FD57B2E2-3FA9-4377-9962-47A11D2D3FDC}" srcOrd="2" destOrd="0" presId="urn:microsoft.com/office/officeart/2008/layout/LinedList"/>
    <dgm:cxn modelId="{0E7C4AF9-15F6-461F-AE8B-B7C9EE77E7B0}" type="presParOf" srcId="{F49A285D-2C93-45B3-AEB1-AAB01B6F157C}" destId="{61401843-66A3-4722-AA22-E69588E02C57}"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6113C5-A665-4235-AAA6-CF65DF3DC294}" type="doc">
      <dgm:prSet loTypeId="urn:microsoft.com/office/officeart/2005/8/layout/vList2" loCatId="list" qsTypeId="urn:microsoft.com/office/officeart/2005/8/quickstyle/3D2" qsCatId="3D" csTypeId="urn:microsoft.com/office/officeart/2005/8/colors/accent5_1" csCatId="accent5" phldr="1"/>
      <dgm:spPr/>
      <dgm:t>
        <a:bodyPr/>
        <a:lstStyle/>
        <a:p>
          <a:endParaRPr lang="en-GB"/>
        </a:p>
      </dgm:t>
    </dgm:pt>
    <dgm:pt modelId="{7FA72300-D95E-424A-8B6A-6E8C660DECBC}">
      <dgm:prSet phldrT="[Text]" custT="1"/>
      <dgm:spPr/>
      <dgm:t>
        <a:bodyPr/>
        <a:lstStyle/>
        <a:p>
          <a:r>
            <a:rPr lang="en-GB" sz="1600" dirty="0" smtClean="0">
              <a:latin typeface="Franklin Gothic Book" panose="020B0503020102020204" pitchFamily="34" charset="0"/>
            </a:rPr>
            <a:t>Our Circumstances include:</a:t>
          </a:r>
          <a:endParaRPr lang="en-GB" sz="1600" dirty="0">
            <a:latin typeface="Franklin Gothic Book" panose="020B0503020102020204" pitchFamily="34" charset="0"/>
          </a:endParaRPr>
        </a:p>
      </dgm:t>
    </dgm:pt>
    <dgm:pt modelId="{B9476934-3F03-4DE2-9FB5-F8D72FCCFC14}" type="parTrans" cxnId="{477EBEF4-E21A-4B6D-AFD8-98A952D5C949}">
      <dgm:prSet/>
      <dgm:spPr/>
      <dgm:t>
        <a:bodyPr/>
        <a:lstStyle/>
        <a:p>
          <a:endParaRPr lang="en-GB"/>
        </a:p>
      </dgm:t>
    </dgm:pt>
    <dgm:pt modelId="{1905EEA6-664B-4B49-943C-7CC52FD29CBD}" type="sibTrans" cxnId="{477EBEF4-E21A-4B6D-AFD8-98A952D5C949}">
      <dgm:prSet/>
      <dgm:spPr/>
      <dgm:t>
        <a:bodyPr/>
        <a:lstStyle/>
        <a:p>
          <a:endParaRPr lang="en-GB"/>
        </a:p>
      </dgm:t>
    </dgm:pt>
    <dgm:pt modelId="{097C695F-041B-4AFB-B94E-B9AED40F9C78}">
      <dgm:prSet phldrT="[Text]" custT="1"/>
      <dgm:spPr/>
      <dgm:t>
        <a:bodyPr/>
        <a:lstStyle/>
        <a:p>
          <a:r>
            <a:rPr lang="en-GB" sz="1600" dirty="0" smtClean="0">
              <a:latin typeface="Franklin Gothic Book" panose="020B0503020102020204" pitchFamily="34" charset="0"/>
            </a:rPr>
            <a:t>gender</a:t>
          </a:r>
          <a:endParaRPr lang="en-GB" sz="1600" dirty="0">
            <a:latin typeface="Franklin Gothic Book" panose="020B0503020102020204" pitchFamily="34" charset="0"/>
          </a:endParaRPr>
        </a:p>
      </dgm:t>
    </dgm:pt>
    <dgm:pt modelId="{56D89DA3-9E35-4D0D-9518-68A76DFFE421}" type="parTrans" cxnId="{48AAB13C-BE6A-4D2A-93EE-D62F60EEA37F}">
      <dgm:prSet/>
      <dgm:spPr/>
      <dgm:t>
        <a:bodyPr/>
        <a:lstStyle/>
        <a:p>
          <a:endParaRPr lang="en-GB"/>
        </a:p>
      </dgm:t>
    </dgm:pt>
    <dgm:pt modelId="{ECED9B34-FFC8-494C-A87A-EA39A2BA9A29}" type="sibTrans" cxnId="{48AAB13C-BE6A-4D2A-93EE-D62F60EEA37F}">
      <dgm:prSet/>
      <dgm:spPr/>
      <dgm:t>
        <a:bodyPr/>
        <a:lstStyle/>
        <a:p>
          <a:endParaRPr lang="en-GB"/>
        </a:p>
      </dgm:t>
    </dgm:pt>
    <dgm:pt modelId="{F05D94D1-B256-422E-A922-0AC4D3D0DA94}">
      <dgm:prSet phldrT="[Text]" custT="1"/>
      <dgm:spPr/>
      <dgm:t>
        <a:bodyPr/>
        <a:lstStyle/>
        <a:p>
          <a:r>
            <a:rPr lang="en-GB" sz="1600" dirty="0" smtClean="0">
              <a:latin typeface="Franklin Gothic Book" panose="020B0503020102020204" pitchFamily="34" charset="0"/>
            </a:rPr>
            <a:t>mother’s and father’s education</a:t>
          </a:r>
          <a:endParaRPr lang="en-GB" sz="1600" dirty="0">
            <a:latin typeface="Franklin Gothic Book" panose="020B0503020102020204" pitchFamily="34" charset="0"/>
          </a:endParaRPr>
        </a:p>
      </dgm:t>
    </dgm:pt>
    <dgm:pt modelId="{70CDFE9B-65D2-446C-9CD1-004A55510838}" type="parTrans" cxnId="{E43FB9B3-E4C0-4B9B-8BF9-AC06CA02A7B5}">
      <dgm:prSet/>
      <dgm:spPr/>
      <dgm:t>
        <a:bodyPr/>
        <a:lstStyle/>
        <a:p>
          <a:endParaRPr lang="en-GB"/>
        </a:p>
      </dgm:t>
    </dgm:pt>
    <dgm:pt modelId="{A3151F41-C7ED-4D18-8448-692FD44BFE3B}" type="sibTrans" cxnId="{E43FB9B3-E4C0-4B9B-8BF9-AC06CA02A7B5}">
      <dgm:prSet/>
      <dgm:spPr/>
      <dgm:t>
        <a:bodyPr/>
        <a:lstStyle/>
        <a:p>
          <a:endParaRPr lang="en-GB"/>
        </a:p>
      </dgm:t>
    </dgm:pt>
    <dgm:pt modelId="{070C040F-7316-47E8-AC10-F87E9884F388}">
      <dgm:prSet phldrT="[Text]" custT="1"/>
      <dgm:spPr/>
      <dgm:t>
        <a:bodyPr/>
        <a:lstStyle/>
        <a:p>
          <a:r>
            <a:rPr lang="en-GB" sz="1600" dirty="0" smtClean="0">
              <a:latin typeface="Franklin Gothic Book" panose="020B0503020102020204" pitchFamily="34" charset="0"/>
            </a:rPr>
            <a:t>urban or rural birthplace</a:t>
          </a:r>
          <a:endParaRPr lang="en-GB" sz="1600" dirty="0">
            <a:latin typeface="Franklin Gothic Book" panose="020B0503020102020204" pitchFamily="34" charset="0"/>
          </a:endParaRPr>
        </a:p>
      </dgm:t>
    </dgm:pt>
    <dgm:pt modelId="{6CC7C49F-80E7-48A8-8385-87B461F8A3A8}" type="parTrans" cxnId="{39975957-AD23-4B34-8BF3-AC7BF928FB7C}">
      <dgm:prSet/>
      <dgm:spPr/>
      <dgm:t>
        <a:bodyPr/>
        <a:lstStyle/>
        <a:p>
          <a:endParaRPr lang="en-GB"/>
        </a:p>
      </dgm:t>
    </dgm:pt>
    <dgm:pt modelId="{77A309A8-F3C6-41C4-B7FF-87FACE01503A}" type="sibTrans" cxnId="{39975957-AD23-4B34-8BF3-AC7BF928FB7C}">
      <dgm:prSet/>
      <dgm:spPr/>
      <dgm:t>
        <a:bodyPr/>
        <a:lstStyle/>
        <a:p>
          <a:endParaRPr lang="en-GB"/>
        </a:p>
      </dgm:t>
    </dgm:pt>
    <dgm:pt modelId="{0619B723-1209-4249-A7AD-406806B2B7EC}">
      <dgm:prSet phldrT="[Text]" custT="1"/>
      <dgm:spPr/>
      <dgm:t>
        <a:bodyPr/>
        <a:lstStyle/>
        <a:p>
          <a:r>
            <a:rPr lang="en-GB" sz="1600" dirty="0" smtClean="0">
              <a:latin typeface="Franklin Gothic Book" panose="020B0503020102020204" pitchFamily="34" charset="0"/>
            </a:rPr>
            <a:t>whether one’s mother ever worked</a:t>
          </a:r>
          <a:endParaRPr lang="en-GB" sz="1600" dirty="0">
            <a:latin typeface="Franklin Gothic Book" panose="020B0503020102020204" pitchFamily="34" charset="0"/>
          </a:endParaRPr>
        </a:p>
      </dgm:t>
    </dgm:pt>
    <dgm:pt modelId="{43CA5671-0838-4E31-9607-A628F0B5F1C7}" type="parTrans" cxnId="{6FB96B9A-F512-46BB-84BB-3E88818C4E9F}">
      <dgm:prSet/>
      <dgm:spPr/>
      <dgm:t>
        <a:bodyPr/>
        <a:lstStyle/>
        <a:p>
          <a:endParaRPr lang="en-GB"/>
        </a:p>
      </dgm:t>
    </dgm:pt>
    <dgm:pt modelId="{DE02680A-5A90-4CD9-8205-BE29F73DC798}" type="sibTrans" cxnId="{6FB96B9A-F512-46BB-84BB-3E88818C4E9F}">
      <dgm:prSet/>
      <dgm:spPr/>
      <dgm:t>
        <a:bodyPr/>
        <a:lstStyle/>
        <a:p>
          <a:endParaRPr lang="en-GB"/>
        </a:p>
      </dgm:t>
    </dgm:pt>
    <dgm:pt modelId="{0E11ADCE-36A6-4144-B394-3B69844581D8}">
      <dgm:prSet phldrT="[Text]" custT="1"/>
      <dgm:spPr/>
      <dgm:t>
        <a:bodyPr/>
        <a:lstStyle/>
        <a:p>
          <a:r>
            <a:rPr lang="en-GB" sz="1600" dirty="0" smtClean="0">
              <a:latin typeface="Franklin Gothic Book" panose="020B0503020102020204" pitchFamily="34" charset="0"/>
            </a:rPr>
            <a:t>Our Outcomes of interest include:</a:t>
          </a:r>
          <a:endParaRPr lang="en-GB" sz="1600" dirty="0">
            <a:latin typeface="Franklin Gothic Book" panose="020B0503020102020204" pitchFamily="34" charset="0"/>
          </a:endParaRPr>
        </a:p>
      </dgm:t>
    </dgm:pt>
    <dgm:pt modelId="{CA0A95A1-458C-4EC8-A7D3-1738DCE81230}" type="parTrans" cxnId="{43F9D4B0-794B-4B55-97AD-698FFFA3A61C}">
      <dgm:prSet/>
      <dgm:spPr/>
      <dgm:t>
        <a:bodyPr/>
        <a:lstStyle/>
        <a:p>
          <a:endParaRPr lang="en-GB"/>
        </a:p>
      </dgm:t>
    </dgm:pt>
    <dgm:pt modelId="{380AEB33-5A8F-40BC-B106-3D8BE333695E}" type="sibTrans" cxnId="{43F9D4B0-794B-4B55-97AD-698FFFA3A61C}">
      <dgm:prSet/>
      <dgm:spPr/>
      <dgm:t>
        <a:bodyPr/>
        <a:lstStyle/>
        <a:p>
          <a:endParaRPr lang="en-GB"/>
        </a:p>
      </dgm:t>
    </dgm:pt>
    <dgm:pt modelId="{507DB252-5088-4E75-A421-0B54A63BB73C}">
      <dgm:prSet phldrT="[Text]" custT="1"/>
      <dgm:spPr/>
      <dgm:t>
        <a:bodyPr/>
        <a:lstStyle/>
        <a:p>
          <a:r>
            <a:rPr lang="en-GB" sz="1600" dirty="0" smtClean="0">
              <a:latin typeface="Franklin Gothic Book" panose="020B0503020102020204" pitchFamily="34" charset="0"/>
            </a:rPr>
            <a:t>individual income</a:t>
          </a:r>
          <a:endParaRPr lang="en-GB" sz="1600" dirty="0">
            <a:latin typeface="Franklin Gothic Book" panose="020B0503020102020204" pitchFamily="34" charset="0"/>
          </a:endParaRPr>
        </a:p>
      </dgm:t>
    </dgm:pt>
    <dgm:pt modelId="{FD71C2B9-A8B7-46F9-B5AD-DEA4E64B838F}" type="parTrans" cxnId="{3EFB9396-2F82-402E-8CF6-EF80C2DEC5CB}">
      <dgm:prSet/>
      <dgm:spPr/>
      <dgm:t>
        <a:bodyPr/>
        <a:lstStyle/>
        <a:p>
          <a:endParaRPr lang="en-GB"/>
        </a:p>
      </dgm:t>
    </dgm:pt>
    <dgm:pt modelId="{05755B59-4B07-4D9D-8B63-3BEBA50185A6}" type="sibTrans" cxnId="{3EFB9396-2F82-402E-8CF6-EF80C2DEC5CB}">
      <dgm:prSet/>
      <dgm:spPr/>
      <dgm:t>
        <a:bodyPr/>
        <a:lstStyle/>
        <a:p>
          <a:endParaRPr lang="en-GB"/>
        </a:p>
      </dgm:t>
    </dgm:pt>
    <dgm:pt modelId="{2A17BD55-3181-4420-8DC9-444D150EC951}">
      <dgm:prSet phldrT="[Text]" custT="1"/>
      <dgm:spPr/>
      <dgm:t>
        <a:bodyPr/>
        <a:lstStyle/>
        <a:p>
          <a:r>
            <a:rPr lang="en-GB" sz="1600" dirty="0" smtClean="0">
              <a:latin typeface="Franklin Gothic Book" panose="020B0503020102020204" pitchFamily="34" charset="0"/>
            </a:rPr>
            <a:t>individual labour market outcomes</a:t>
          </a:r>
          <a:endParaRPr lang="en-GB" sz="1600" dirty="0">
            <a:latin typeface="Franklin Gothic Book" panose="020B0503020102020204" pitchFamily="34" charset="0"/>
          </a:endParaRPr>
        </a:p>
      </dgm:t>
    </dgm:pt>
    <dgm:pt modelId="{1CC46603-3173-41F5-9F18-979C186B1D1A}" type="parTrans" cxnId="{51CE4D0C-6B5D-457C-8E89-59F152572442}">
      <dgm:prSet/>
      <dgm:spPr/>
      <dgm:t>
        <a:bodyPr/>
        <a:lstStyle/>
        <a:p>
          <a:endParaRPr lang="en-GB"/>
        </a:p>
      </dgm:t>
    </dgm:pt>
    <dgm:pt modelId="{419EDA02-410C-494A-A29B-2E4654183687}" type="sibTrans" cxnId="{51CE4D0C-6B5D-457C-8E89-59F152572442}">
      <dgm:prSet/>
      <dgm:spPr/>
      <dgm:t>
        <a:bodyPr/>
        <a:lstStyle/>
        <a:p>
          <a:endParaRPr lang="en-GB"/>
        </a:p>
      </dgm:t>
    </dgm:pt>
    <dgm:pt modelId="{EEF81F4E-ACFA-4A9C-B2DE-99300D7BD568}">
      <dgm:prSet phldrT="[Text]" custT="1"/>
      <dgm:spPr/>
      <dgm:t>
        <a:bodyPr/>
        <a:lstStyle/>
        <a:p>
          <a:r>
            <a:rPr lang="en-GB" sz="1600" dirty="0" smtClean="0">
              <a:latin typeface="Franklin Gothic Book" panose="020B0503020102020204" pitchFamily="34" charset="0"/>
            </a:rPr>
            <a:t>educational attainment</a:t>
          </a:r>
          <a:endParaRPr lang="en-GB" sz="1600" dirty="0">
            <a:latin typeface="Franklin Gothic Book" panose="020B0503020102020204" pitchFamily="34" charset="0"/>
          </a:endParaRPr>
        </a:p>
      </dgm:t>
    </dgm:pt>
    <dgm:pt modelId="{6693B186-85D6-4C8D-A7D8-8AC700AC7C29}" type="parTrans" cxnId="{B47AE20B-0694-4FB4-8E29-CD8DA6BEE954}">
      <dgm:prSet/>
      <dgm:spPr/>
      <dgm:t>
        <a:bodyPr/>
        <a:lstStyle/>
        <a:p>
          <a:endParaRPr lang="en-GB"/>
        </a:p>
      </dgm:t>
    </dgm:pt>
    <dgm:pt modelId="{8DB53631-035D-43F4-A4F3-F2F9EC978CF7}" type="sibTrans" cxnId="{B47AE20B-0694-4FB4-8E29-CD8DA6BEE954}">
      <dgm:prSet/>
      <dgm:spPr/>
      <dgm:t>
        <a:bodyPr/>
        <a:lstStyle/>
        <a:p>
          <a:endParaRPr lang="en-GB"/>
        </a:p>
      </dgm:t>
    </dgm:pt>
    <dgm:pt modelId="{443B86C0-A956-4F4D-A06E-8189D27783D6}">
      <dgm:prSet phldrT="[Text]" custT="1"/>
      <dgm:spPr/>
      <dgm:t>
        <a:bodyPr/>
        <a:lstStyle/>
        <a:p>
          <a:r>
            <a:rPr lang="en-GB" sz="1600" dirty="0" smtClean="0">
              <a:latin typeface="Franklin Gothic Book" panose="020B0503020102020204" pitchFamily="34" charset="0"/>
            </a:rPr>
            <a:t>Effort + Circumstances </a:t>
          </a:r>
          <a:r>
            <a:rPr lang="en-GB" sz="1600" dirty="0" smtClean="0">
              <a:latin typeface="Franklin Gothic Book" panose="020B0503020102020204" pitchFamily="34" charset="0"/>
              <a:sym typeface="Wingdings" panose="05000000000000000000" pitchFamily="2" charset="2"/>
            </a:rPr>
            <a:t> Outcomes</a:t>
          </a:r>
          <a:endParaRPr lang="en-GB" sz="1600" dirty="0">
            <a:latin typeface="Franklin Gothic Book" panose="020B0503020102020204" pitchFamily="34" charset="0"/>
          </a:endParaRPr>
        </a:p>
      </dgm:t>
    </dgm:pt>
    <dgm:pt modelId="{7E0E94FE-CB89-4404-885C-52FA16557305}" type="sibTrans" cxnId="{40B45FCF-A0BE-4A75-B233-05AC958A1BB0}">
      <dgm:prSet/>
      <dgm:spPr/>
      <dgm:t>
        <a:bodyPr/>
        <a:lstStyle/>
        <a:p>
          <a:endParaRPr lang="en-GB" sz="1600">
            <a:latin typeface="Franklin Gothic Book" panose="020B0503020102020204" pitchFamily="34" charset="0"/>
          </a:endParaRPr>
        </a:p>
      </dgm:t>
    </dgm:pt>
    <dgm:pt modelId="{07F02291-BA44-4D80-80AF-592D680C2CB7}" type="parTrans" cxnId="{40B45FCF-A0BE-4A75-B233-05AC958A1BB0}">
      <dgm:prSet/>
      <dgm:spPr/>
      <dgm:t>
        <a:bodyPr/>
        <a:lstStyle/>
        <a:p>
          <a:endParaRPr lang="en-GB" sz="1600">
            <a:latin typeface="Franklin Gothic Book" panose="020B0503020102020204" pitchFamily="34" charset="0"/>
          </a:endParaRPr>
        </a:p>
      </dgm:t>
    </dgm:pt>
    <dgm:pt modelId="{C7E4A487-807B-433F-B7DC-C716BC532B5E}">
      <dgm:prSet phldrT="[Text]" custT="1"/>
      <dgm:spPr/>
      <dgm:t>
        <a:bodyPr/>
        <a:lstStyle/>
        <a:p>
          <a:endParaRPr lang="en-GB" sz="1600" dirty="0">
            <a:latin typeface="Franklin Gothic Book" panose="020B0503020102020204" pitchFamily="34" charset="0"/>
          </a:endParaRPr>
        </a:p>
      </dgm:t>
    </dgm:pt>
    <dgm:pt modelId="{8E1FD42B-95C1-49DD-8D0E-D830D82F6646}" type="parTrans" cxnId="{24F0C54E-CDF8-417C-86D8-2BF87DE75ABB}">
      <dgm:prSet/>
      <dgm:spPr/>
      <dgm:t>
        <a:bodyPr/>
        <a:lstStyle/>
        <a:p>
          <a:endParaRPr lang="en-GB"/>
        </a:p>
      </dgm:t>
    </dgm:pt>
    <dgm:pt modelId="{898B6ACF-6801-4A4D-A7F8-84F995DF5100}" type="sibTrans" cxnId="{24F0C54E-CDF8-417C-86D8-2BF87DE75ABB}">
      <dgm:prSet/>
      <dgm:spPr/>
      <dgm:t>
        <a:bodyPr/>
        <a:lstStyle/>
        <a:p>
          <a:endParaRPr lang="en-GB"/>
        </a:p>
      </dgm:t>
    </dgm:pt>
    <dgm:pt modelId="{19B4E0ED-BFDD-4821-9A07-1AFF0C8D41EB}">
      <dgm:prSet phldrT="[Text]" custT="1"/>
      <dgm:spPr/>
      <dgm:t>
        <a:bodyPr/>
        <a:lstStyle/>
        <a:p>
          <a:endParaRPr lang="en-GB" sz="1600" dirty="0">
            <a:latin typeface="Franklin Gothic Book" panose="020B0503020102020204" pitchFamily="34" charset="0"/>
          </a:endParaRPr>
        </a:p>
      </dgm:t>
    </dgm:pt>
    <dgm:pt modelId="{8613DBEE-1A40-4704-8E3C-B33B0A241EE2}" type="parTrans" cxnId="{ACA2BAE9-3202-4734-A244-8AB33D80503E}">
      <dgm:prSet/>
      <dgm:spPr/>
      <dgm:t>
        <a:bodyPr/>
        <a:lstStyle/>
        <a:p>
          <a:endParaRPr lang="en-GB"/>
        </a:p>
      </dgm:t>
    </dgm:pt>
    <dgm:pt modelId="{97724F8B-FB74-447E-8C9B-A70C0B40C899}" type="sibTrans" cxnId="{ACA2BAE9-3202-4734-A244-8AB33D80503E}">
      <dgm:prSet/>
      <dgm:spPr/>
      <dgm:t>
        <a:bodyPr/>
        <a:lstStyle/>
        <a:p>
          <a:endParaRPr lang="en-GB"/>
        </a:p>
      </dgm:t>
    </dgm:pt>
    <dgm:pt modelId="{3E92DEB5-A38D-43E4-83CD-E9F386F37C45}">
      <dgm:prSet phldrT="[Text]" custT="1"/>
      <dgm:spPr/>
      <dgm:t>
        <a:bodyPr/>
        <a:lstStyle/>
        <a:p>
          <a:endParaRPr lang="en-GB" sz="1600" dirty="0">
            <a:latin typeface="Franklin Gothic Book" panose="020B0503020102020204" pitchFamily="34" charset="0"/>
          </a:endParaRPr>
        </a:p>
      </dgm:t>
    </dgm:pt>
    <dgm:pt modelId="{75D13F5A-5D3B-4539-8E64-F988B02FC90A}" type="parTrans" cxnId="{FD200099-DB48-42E5-80DD-16C4DFEA9B81}">
      <dgm:prSet/>
      <dgm:spPr/>
      <dgm:t>
        <a:bodyPr/>
        <a:lstStyle/>
        <a:p>
          <a:endParaRPr lang="en-GB"/>
        </a:p>
      </dgm:t>
    </dgm:pt>
    <dgm:pt modelId="{5E783851-A7BB-4CE5-8E1A-F8C8E644DA25}" type="sibTrans" cxnId="{FD200099-DB48-42E5-80DD-16C4DFEA9B81}">
      <dgm:prSet/>
      <dgm:spPr/>
      <dgm:t>
        <a:bodyPr/>
        <a:lstStyle/>
        <a:p>
          <a:endParaRPr lang="en-GB"/>
        </a:p>
      </dgm:t>
    </dgm:pt>
    <dgm:pt modelId="{0FCFD72B-2A92-4D2B-95CA-304EA73BE966}">
      <dgm:prSet phldrT="[Text]" custT="1"/>
      <dgm:spPr/>
      <dgm:t>
        <a:bodyPr/>
        <a:lstStyle/>
        <a:p>
          <a:endParaRPr lang="en-GB" sz="1600" dirty="0">
            <a:latin typeface="Franklin Gothic Book" panose="020B0503020102020204" pitchFamily="34" charset="0"/>
          </a:endParaRPr>
        </a:p>
      </dgm:t>
    </dgm:pt>
    <dgm:pt modelId="{82FAFB0F-5B25-4050-8871-5642A52020A5}" type="parTrans" cxnId="{10F93853-DA00-49F2-86E4-651209BD0B5E}">
      <dgm:prSet/>
      <dgm:spPr/>
      <dgm:t>
        <a:bodyPr/>
        <a:lstStyle/>
        <a:p>
          <a:endParaRPr lang="en-GB"/>
        </a:p>
      </dgm:t>
    </dgm:pt>
    <dgm:pt modelId="{CDC69909-6BE5-4F2B-9F74-7E56C8A0C5B5}" type="sibTrans" cxnId="{10F93853-DA00-49F2-86E4-651209BD0B5E}">
      <dgm:prSet/>
      <dgm:spPr/>
      <dgm:t>
        <a:bodyPr/>
        <a:lstStyle/>
        <a:p>
          <a:endParaRPr lang="en-GB"/>
        </a:p>
      </dgm:t>
    </dgm:pt>
    <dgm:pt modelId="{8D741AD0-2948-4C29-BBB1-1777361C0C48}">
      <dgm:prSet phldrT="[Text]" custT="1"/>
      <dgm:spPr/>
      <dgm:t>
        <a:bodyPr/>
        <a:lstStyle/>
        <a:p>
          <a:r>
            <a:rPr lang="en-GB" sz="1600" dirty="0" smtClean="0">
              <a:latin typeface="Franklin Gothic Book" panose="020B0503020102020204" pitchFamily="34" charset="0"/>
            </a:rPr>
            <a:t>whether et least one of the parents was a member of the Communist Party</a:t>
          </a:r>
          <a:endParaRPr lang="en-GB" sz="1600" dirty="0">
            <a:latin typeface="Franklin Gothic Book" panose="020B0503020102020204" pitchFamily="34" charset="0"/>
          </a:endParaRPr>
        </a:p>
      </dgm:t>
    </dgm:pt>
    <dgm:pt modelId="{E9F8AB22-766C-44C0-8905-BFFD52F038B5}" type="parTrans" cxnId="{251A23A5-082D-430C-808E-396C447BA80A}">
      <dgm:prSet/>
      <dgm:spPr/>
      <dgm:t>
        <a:bodyPr/>
        <a:lstStyle/>
        <a:p>
          <a:endParaRPr lang="en-GB"/>
        </a:p>
      </dgm:t>
    </dgm:pt>
    <dgm:pt modelId="{84B27AC4-C125-4DD1-945B-AA9852BCDF96}" type="sibTrans" cxnId="{251A23A5-082D-430C-808E-396C447BA80A}">
      <dgm:prSet/>
      <dgm:spPr/>
      <dgm:t>
        <a:bodyPr/>
        <a:lstStyle/>
        <a:p>
          <a:endParaRPr lang="en-GB"/>
        </a:p>
      </dgm:t>
    </dgm:pt>
    <dgm:pt modelId="{DEBD9E0E-0733-4CBC-9889-8C63B0DEE3A6}">
      <dgm:prSet phldrT="[Text]" custT="1"/>
      <dgm:spPr/>
      <dgm:t>
        <a:bodyPr/>
        <a:lstStyle/>
        <a:p>
          <a:endParaRPr lang="en-GB" sz="1600" dirty="0">
            <a:latin typeface="Franklin Gothic Book" panose="020B0503020102020204" pitchFamily="34" charset="0"/>
          </a:endParaRPr>
        </a:p>
      </dgm:t>
    </dgm:pt>
    <dgm:pt modelId="{B8ACD42E-CC1D-47AF-9985-7DE1945E56C9}" type="parTrans" cxnId="{3D8D9E6B-0E63-48F7-81A4-21E9115146FE}">
      <dgm:prSet/>
      <dgm:spPr/>
      <dgm:t>
        <a:bodyPr/>
        <a:lstStyle/>
        <a:p>
          <a:endParaRPr lang="en-GB"/>
        </a:p>
      </dgm:t>
    </dgm:pt>
    <dgm:pt modelId="{D95A0D4A-F065-4514-BDC1-51F84408847C}" type="sibTrans" cxnId="{3D8D9E6B-0E63-48F7-81A4-21E9115146FE}">
      <dgm:prSet/>
      <dgm:spPr/>
      <dgm:t>
        <a:bodyPr/>
        <a:lstStyle/>
        <a:p>
          <a:endParaRPr lang="en-GB"/>
        </a:p>
      </dgm:t>
    </dgm:pt>
    <dgm:pt modelId="{6CC10BE5-51A6-4BC9-856A-77B38D8C521D}">
      <dgm:prSet phldrT="[Text]" custT="1"/>
      <dgm:spPr/>
      <dgm:t>
        <a:bodyPr/>
        <a:lstStyle/>
        <a:p>
          <a:pPr rtl="0"/>
          <a:endParaRPr lang="en-GB" sz="1200" dirty="0">
            <a:latin typeface="+mn-lt"/>
          </a:endParaRPr>
        </a:p>
      </dgm:t>
    </dgm:pt>
    <dgm:pt modelId="{6686A02F-4AA1-4B15-93C3-41EF95B180C9}" type="parTrans" cxnId="{5B7DBD0F-01B5-4158-B829-825EFBDB8BC2}">
      <dgm:prSet/>
      <dgm:spPr/>
      <dgm:t>
        <a:bodyPr/>
        <a:lstStyle/>
        <a:p>
          <a:endParaRPr lang="it-IT"/>
        </a:p>
      </dgm:t>
    </dgm:pt>
    <dgm:pt modelId="{3E55CB79-4ED2-4806-BC70-F03C47A8A0EF}" type="sibTrans" cxnId="{5B7DBD0F-01B5-4158-B829-825EFBDB8BC2}">
      <dgm:prSet/>
      <dgm:spPr/>
      <dgm:t>
        <a:bodyPr/>
        <a:lstStyle/>
        <a:p>
          <a:endParaRPr lang="it-IT"/>
        </a:p>
      </dgm:t>
    </dgm:pt>
    <dgm:pt modelId="{12D62405-1472-4009-9E19-E33BBB6E9F63}">
      <dgm:prSet phldrT="[Text]" custT="1"/>
      <dgm:spPr/>
      <dgm:t>
        <a:bodyPr/>
        <a:lstStyle/>
        <a:p>
          <a:r>
            <a:rPr lang="en-GB" sz="1600" dirty="0" smtClean="0">
              <a:latin typeface="Franklin Gothic Book" panose="020B0503020102020204" pitchFamily="34" charset="0"/>
            </a:rPr>
            <a:t>(Wealth)</a:t>
          </a:r>
          <a:endParaRPr lang="en-GB" sz="1600" dirty="0">
            <a:latin typeface="Franklin Gothic Book" panose="020B0503020102020204" pitchFamily="34" charset="0"/>
          </a:endParaRPr>
        </a:p>
      </dgm:t>
    </dgm:pt>
    <dgm:pt modelId="{2E3847AF-031F-4A97-9460-281F8FD16BD6}" type="parTrans" cxnId="{D0F2BDB2-4315-4661-9CE0-04C35A24D768}">
      <dgm:prSet/>
      <dgm:spPr/>
      <dgm:t>
        <a:bodyPr/>
        <a:lstStyle/>
        <a:p>
          <a:endParaRPr lang="it-IT"/>
        </a:p>
      </dgm:t>
    </dgm:pt>
    <dgm:pt modelId="{E2F25A40-AFAA-4F5A-AC5E-1C41F676550A}" type="sibTrans" cxnId="{D0F2BDB2-4315-4661-9CE0-04C35A24D768}">
      <dgm:prSet/>
      <dgm:spPr/>
      <dgm:t>
        <a:bodyPr/>
        <a:lstStyle/>
        <a:p>
          <a:endParaRPr lang="it-IT"/>
        </a:p>
      </dgm:t>
    </dgm:pt>
    <dgm:pt modelId="{572C0E98-1AF0-4513-8134-E579B5B6A798}" type="pres">
      <dgm:prSet presAssocID="{CF6113C5-A665-4235-AAA6-CF65DF3DC294}" presName="linear" presStyleCnt="0">
        <dgm:presLayoutVars>
          <dgm:animLvl val="lvl"/>
          <dgm:resizeHandles val="exact"/>
        </dgm:presLayoutVars>
      </dgm:prSet>
      <dgm:spPr/>
      <dgm:t>
        <a:bodyPr/>
        <a:lstStyle/>
        <a:p>
          <a:endParaRPr lang="en-GB"/>
        </a:p>
      </dgm:t>
    </dgm:pt>
    <dgm:pt modelId="{35DE31E2-6FED-49F5-830C-558E2BDEF29E}" type="pres">
      <dgm:prSet presAssocID="{443B86C0-A956-4F4D-A06E-8189D27783D6}" presName="parentText" presStyleLbl="node1" presStyleIdx="0" presStyleCnt="3">
        <dgm:presLayoutVars>
          <dgm:chMax val="0"/>
          <dgm:bulletEnabled val="1"/>
        </dgm:presLayoutVars>
      </dgm:prSet>
      <dgm:spPr/>
      <dgm:t>
        <a:bodyPr/>
        <a:lstStyle/>
        <a:p>
          <a:endParaRPr lang="en-GB"/>
        </a:p>
      </dgm:t>
    </dgm:pt>
    <dgm:pt modelId="{FF6C45F9-1ED8-4674-AFD2-9543B0FB9F8D}" type="pres">
      <dgm:prSet presAssocID="{443B86C0-A956-4F4D-A06E-8189D27783D6}" presName="childText" presStyleLbl="revTx" presStyleIdx="0" presStyleCnt="3">
        <dgm:presLayoutVars>
          <dgm:bulletEnabled val="1"/>
        </dgm:presLayoutVars>
      </dgm:prSet>
      <dgm:spPr/>
      <dgm:t>
        <a:bodyPr/>
        <a:lstStyle/>
        <a:p>
          <a:endParaRPr lang="en-GB"/>
        </a:p>
      </dgm:t>
    </dgm:pt>
    <dgm:pt modelId="{A93B39CF-3907-4186-AD9E-FA01BE215182}" type="pres">
      <dgm:prSet presAssocID="{7FA72300-D95E-424A-8B6A-6E8C660DECBC}" presName="parentText" presStyleLbl="node1" presStyleIdx="1" presStyleCnt="3">
        <dgm:presLayoutVars>
          <dgm:chMax val="0"/>
          <dgm:bulletEnabled val="1"/>
        </dgm:presLayoutVars>
      </dgm:prSet>
      <dgm:spPr/>
      <dgm:t>
        <a:bodyPr/>
        <a:lstStyle/>
        <a:p>
          <a:endParaRPr lang="en-GB"/>
        </a:p>
      </dgm:t>
    </dgm:pt>
    <dgm:pt modelId="{4CB150A6-1F5E-404F-A93B-DE9FD8E77403}" type="pres">
      <dgm:prSet presAssocID="{7FA72300-D95E-424A-8B6A-6E8C660DECBC}" presName="childText" presStyleLbl="revTx" presStyleIdx="1" presStyleCnt="3">
        <dgm:presLayoutVars>
          <dgm:bulletEnabled val="1"/>
        </dgm:presLayoutVars>
      </dgm:prSet>
      <dgm:spPr/>
      <dgm:t>
        <a:bodyPr/>
        <a:lstStyle/>
        <a:p>
          <a:endParaRPr lang="en-GB"/>
        </a:p>
      </dgm:t>
    </dgm:pt>
    <dgm:pt modelId="{7435EFFD-3D0F-4529-9145-06EBFF03DA6D}" type="pres">
      <dgm:prSet presAssocID="{0E11ADCE-36A6-4144-B394-3B69844581D8}" presName="parentText" presStyleLbl="node1" presStyleIdx="2" presStyleCnt="3">
        <dgm:presLayoutVars>
          <dgm:chMax val="0"/>
          <dgm:bulletEnabled val="1"/>
        </dgm:presLayoutVars>
      </dgm:prSet>
      <dgm:spPr/>
      <dgm:t>
        <a:bodyPr/>
        <a:lstStyle/>
        <a:p>
          <a:endParaRPr lang="en-GB"/>
        </a:p>
      </dgm:t>
    </dgm:pt>
    <dgm:pt modelId="{7AF25A87-32E6-4F18-8B02-B1D97C8E30CF}" type="pres">
      <dgm:prSet presAssocID="{0E11ADCE-36A6-4144-B394-3B69844581D8}" presName="childText" presStyleLbl="revTx" presStyleIdx="2" presStyleCnt="3">
        <dgm:presLayoutVars>
          <dgm:bulletEnabled val="1"/>
        </dgm:presLayoutVars>
      </dgm:prSet>
      <dgm:spPr/>
      <dgm:t>
        <a:bodyPr/>
        <a:lstStyle/>
        <a:p>
          <a:endParaRPr lang="en-GB"/>
        </a:p>
      </dgm:t>
    </dgm:pt>
  </dgm:ptLst>
  <dgm:cxnLst>
    <dgm:cxn modelId="{40B45FCF-A0BE-4A75-B233-05AC958A1BB0}" srcId="{CF6113C5-A665-4235-AAA6-CF65DF3DC294}" destId="{443B86C0-A956-4F4D-A06E-8189D27783D6}" srcOrd="0" destOrd="0" parTransId="{07F02291-BA44-4D80-80AF-592D680C2CB7}" sibTransId="{7E0E94FE-CB89-4404-885C-52FA16557305}"/>
    <dgm:cxn modelId="{3DF7BDBC-21A6-48EA-B952-B805A0050A12}" type="presOf" srcId="{CF6113C5-A665-4235-AAA6-CF65DF3DC294}" destId="{572C0E98-1AF0-4513-8134-E579B5B6A798}" srcOrd="0" destOrd="0" presId="urn:microsoft.com/office/officeart/2005/8/layout/vList2"/>
    <dgm:cxn modelId="{518467F4-6F8D-4F4A-ABE0-94068D73C843}" type="presOf" srcId="{0E11ADCE-36A6-4144-B394-3B69844581D8}" destId="{7435EFFD-3D0F-4529-9145-06EBFF03DA6D}" srcOrd="0" destOrd="0" presId="urn:microsoft.com/office/officeart/2005/8/layout/vList2"/>
    <dgm:cxn modelId="{10F93853-DA00-49F2-86E4-651209BD0B5E}" srcId="{0E11ADCE-36A6-4144-B394-3B69844581D8}" destId="{0FCFD72B-2A92-4D2B-95CA-304EA73BE966}" srcOrd="0" destOrd="0" parTransId="{82FAFB0F-5B25-4050-8871-5642A52020A5}" sibTransId="{CDC69909-6BE5-4F2B-9F74-7E56C8A0C5B5}"/>
    <dgm:cxn modelId="{CE2F6C23-852A-46D0-9F81-E32179848528}" type="presOf" srcId="{C7E4A487-807B-433F-B7DC-C716BC532B5E}" destId="{4CB150A6-1F5E-404F-A93B-DE9FD8E77403}" srcOrd="0" destOrd="6" presId="urn:microsoft.com/office/officeart/2005/8/layout/vList2"/>
    <dgm:cxn modelId="{E43FB9B3-E4C0-4B9B-8BF9-AC06CA02A7B5}" srcId="{7FA72300-D95E-424A-8B6A-6E8C660DECBC}" destId="{F05D94D1-B256-422E-A922-0AC4D3D0DA94}" srcOrd="3" destOrd="0" parTransId="{70CDFE9B-65D2-446C-9CD1-004A55510838}" sibTransId="{A3151F41-C7ED-4D18-8448-692FD44BFE3B}"/>
    <dgm:cxn modelId="{CA49F9EC-902B-4BB1-A227-C5299230AE08}" type="presOf" srcId="{7FA72300-D95E-424A-8B6A-6E8C660DECBC}" destId="{A93B39CF-3907-4186-AD9E-FA01BE215182}" srcOrd="0" destOrd="0" presId="urn:microsoft.com/office/officeart/2005/8/layout/vList2"/>
    <dgm:cxn modelId="{D0F2BDB2-4315-4661-9CE0-04C35A24D768}" srcId="{0E11ADCE-36A6-4144-B394-3B69844581D8}" destId="{12D62405-1472-4009-9E19-E33BBB6E9F63}" srcOrd="1" destOrd="0" parTransId="{2E3847AF-031F-4A97-9460-281F8FD16BD6}" sibTransId="{E2F25A40-AFAA-4F5A-AC5E-1C41F676550A}"/>
    <dgm:cxn modelId="{0D017961-6EA0-4B86-9E42-AEAE24B32A80}" type="presOf" srcId="{19B4E0ED-BFDD-4821-9A07-1AFF0C8D41EB}" destId="{FF6C45F9-1ED8-4674-AFD2-9543B0FB9F8D}" srcOrd="0" destOrd="1" presId="urn:microsoft.com/office/officeart/2005/8/layout/vList2"/>
    <dgm:cxn modelId="{39975957-AD23-4B34-8BF3-AC7BF928FB7C}" srcId="{7FA72300-D95E-424A-8B6A-6E8C660DECBC}" destId="{070C040F-7316-47E8-AC10-F87E9884F388}" srcOrd="2" destOrd="0" parTransId="{6CC7C49F-80E7-48A8-8385-87B461F8A3A8}" sibTransId="{77A309A8-F3C6-41C4-B7FF-87FACE01503A}"/>
    <dgm:cxn modelId="{9CBEB496-A183-4179-80A5-F1268700FFAB}" type="presOf" srcId="{2A17BD55-3181-4420-8DC9-444D150EC951}" destId="{7AF25A87-32E6-4F18-8B02-B1D97C8E30CF}" srcOrd="0" destOrd="3" presId="urn:microsoft.com/office/officeart/2005/8/layout/vList2"/>
    <dgm:cxn modelId="{48AAB13C-BE6A-4D2A-93EE-D62F60EEA37F}" srcId="{7FA72300-D95E-424A-8B6A-6E8C660DECBC}" destId="{097C695F-041B-4AFB-B94E-B9AED40F9C78}" srcOrd="1" destOrd="0" parTransId="{56D89DA3-9E35-4D0D-9518-68A76DFFE421}" sibTransId="{ECED9B34-FFC8-494C-A87A-EA39A2BA9A29}"/>
    <dgm:cxn modelId="{ACA2BAE9-3202-4734-A244-8AB33D80503E}" srcId="{443B86C0-A956-4F4D-A06E-8189D27783D6}" destId="{19B4E0ED-BFDD-4821-9A07-1AFF0C8D41EB}" srcOrd="1" destOrd="0" parTransId="{8613DBEE-1A40-4704-8E3C-B33B0A241EE2}" sibTransId="{97724F8B-FB74-447E-8C9B-A70C0B40C899}"/>
    <dgm:cxn modelId="{B6E40F95-CBC2-4848-9151-CEB88101FA31}" type="presOf" srcId="{12D62405-1472-4009-9E19-E33BBB6E9F63}" destId="{7AF25A87-32E6-4F18-8B02-B1D97C8E30CF}" srcOrd="0" destOrd="1" presId="urn:microsoft.com/office/officeart/2005/8/layout/vList2"/>
    <dgm:cxn modelId="{091A924A-37E8-4EC3-8F69-856150507031}" type="presOf" srcId="{F05D94D1-B256-422E-A922-0AC4D3D0DA94}" destId="{4CB150A6-1F5E-404F-A93B-DE9FD8E77403}" srcOrd="0" destOrd="3" presId="urn:microsoft.com/office/officeart/2005/8/layout/vList2"/>
    <dgm:cxn modelId="{2C5027A1-9127-4C31-9957-D4E86D7A0017}" type="presOf" srcId="{0619B723-1209-4249-A7AD-406806B2B7EC}" destId="{4CB150A6-1F5E-404F-A93B-DE9FD8E77403}" srcOrd="0" destOrd="4" presId="urn:microsoft.com/office/officeart/2005/8/layout/vList2"/>
    <dgm:cxn modelId="{2B7CE3C4-0C1F-405A-9989-9A508B136992}" type="presOf" srcId="{DEBD9E0E-0733-4CBC-9889-8C63B0DEE3A6}" destId="{7AF25A87-32E6-4F18-8B02-B1D97C8E30CF}" srcOrd="0" destOrd="5" presId="urn:microsoft.com/office/officeart/2005/8/layout/vList2"/>
    <dgm:cxn modelId="{3D8D9E6B-0E63-48F7-81A4-21E9115146FE}" srcId="{0E11ADCE-36A6-4144-B394-3B69844581D8}" destId="{DEBD9E0E-0733-4CBC-9889-8C63B0DEE3A6}" srcOrd="5" destOrd="0" parTransId="{B8ACD42E-CC1D-47AF-9985-7DE1945E56C9}" sibTransId="{D95A0D4A-F065-4514-BDC1-51F84408847C}"/>
    <dgm:cxn modelId="{27C2E0F9-320E-43D1-AB53-23F5A9398DE7}" type="presOf" srcId="{3E92DEB5-A38D-43E4-83CD-E9F386F37C45}" destId="{4CB150A6-1F5E-404F-A93B-DE9FD8E77403}" srcOrd="0" destOrd="0" presId="urn:microsoft.com/office/officeart/2005/8/layout/vList2"/>
    <dgm:cxn modelId="{24F0C54E-CDF8-417C-86D8-2BF87DE75ABB}" srcId="{7FA72300-D95E-424A-8B6A-6E8C660DECBC}" destId="{C7E4A487-807B-433F-B7DC-C716BC532B5E}" srcOrd="6" destOrd="0" parTransId="{8E1FD42B-95C1-49DD-8D0E-D830D82F6646}" sibTransId="{898B6ACF-6801-4A4D-A7F8-84F995DF5100}"/>
    <dgm:cxn modelId="{FD200099-DB48-42E5-80DD-16C4DFEA9B81}" srcId="{7FA72300-D95E-424A-8B6A-6E8C660DECBC}" destId="{3E92DEB5-A38D-43E4-83CD-E9F386F37C45}" srcOrd="0" destOrd="0" parTransId="{75D13F5A-5D3B-4539-8E64-F988B02FC90A}" sibTransId="{5E783851-A7BB-4CE5-8E1A-F8C8E644DA25}"/>
    <dgm:cxn modelId="{F0F10650-AE6F-4BEA-BAE7-512F449FD7A1}" type="presOf" srcId="{507DB252-5088-4E75-A421-0B54A63BB73C}" destId="{7AF25A87-32E6-4F18-8B02-B1D97C8E30CF}" srcOrd="0" destOrd="2" presId="urn:microsoft.com/office/officeart/2005/8/layout/vList2"/>
    <dgm:cxn modelId="{04BE2C10-2754-49F7-A674-AA5F4798B0F2}" type="presOf" srcId="{070C040F-7316-47E8-AC10-F87E9884F388}" destId="{4CB150A6-1F5E-404F-A93B-DE9FD8E77403}" srcOrd="0" destOrd="2" presId="urn:microsoft.com/office/officeart/2005/8/layout/vList2"/>
    <dgm:cxn modelId="{B47AE20B-0694-4FB4-8E29-CD8DA6BEE954}" srcId="{0E11ADCE-36A6-4144-B394-3B69844581D8}" destId="{EEF81F4E-ACFA-4A9C-B2DE-99300D7BD568}" srcOrd="4" destOrd="0" parTransId="{6693B186-85D6-4C8D-A7D8-8AC700AC7C29}" sibTransId="{8DB53631-035D-43F4-A4F3-F2F9EC978CF7}"/>
    <dgm:cxn modelId="{1030685B-ABEB-4DCC-9853-96B942D3B0C3}" type="presOf" srcId="{8D741AD0-2948-4C29-BBB1-1777361C0C48}" destId="{4CB150A6-1F5E-404F-A93B-DE9FD8E77403}" srcOrd="0" destOrd="5" presId="urn:microsoft.com/office/officeart/2005/8/layout/vList2"/>
    <dgm:cxn modelId="{43F9D4B0-794B-4B55-97AD-698FFFA3A61C}" srcId="{CF6113C5-A665-4235-AAA6-CF65DF3DC294}" destId="{0E11ADCE-36A6-4144-B394-3B69844581D8}" srcOrd="2" destOrd="0" parTransId="{CA0A95A1-458C-4EC8-A7D3-1738DCE81230}" sibTransId="{380AEB33-5A8F-40BC-B106-3D8BE333695E}"/>
    <dgm:cxn modelId="{786AC7CB-BE8C-44D5-A655-2CF8EF4869FF}" type="presOf" srcId="{443B86C0-A956-4F4D-A06E-8189D27783D6}" destId="{35DE31E2-6FED-49F5-830C-558E2BDEF29E}" srcOrd="0" destOrd="0" presId="urn:microsoft.com/office/officeart/2005/8/layout/vList2"/>
    <dgm:cxn modelId="{5EFB5DDF-6DA0-4D87-8ECC-826ECE831B6C}" type="presOf" srcId="{6CC10BE5-51A6-4BC9-856A-77B38D8C521D}" destId="{FF6C45F9-1ED8-4674-AFD2-9543B0FB9F8D}" srcOrd="0" destOrd="0" presId="urn:microsoft.com/office/officeart/2005/8/layout/vList2"/>
    <dgm:cxn modelId="{5B7DBD0F-01B5-4158-B829-825EFBDB8BC2}" srcId="{443B86C0-A956-4F4D-A06E-8189D27783D6}" destId="{6CC10BE5-51A6-4BC9-856A-77B38D8C521D}" srcOrd="0" destOrd="0" parTransId="{6686A02F-4AA1-4B15-93C3-41EF95B180C9}" sibTransId="{3E55CB79-4ED2-4806-BC70-F03C47A8A0EF}"/>
    <dgm:cxn modelId="{223CC454-DA43-4287-8817-A2E76084961E}" type="presOf" srcId="{EEF81F4E-ACFA-4A9C-B2DE-99300D7BD568}" destId="{7AF25A87-32E6-4F18-8B02-B1D97C8E30CF}" srcOrd="0" destOrd="4" presId="urn:microsoft.com/office/officeart/2005/8/layout/vList2"/>
    <dgm:cxn modelId="{77D67C51-04F2-4081-B670-938FE9122FC7}" type="presOf" srcId="{097C695F-041B-4AFB-B94E-B9AED40F9C78}" destId="{4CB150A6-1F5E-404F-A93B-DE9FD8E77403}" srcOrd="0" destOrd="1" presId="urn:microsoft.com/office/officeart/2005/8/layout/vList2"/>
    <dgm:cxn modelId="{3EFB9396-2F82-402E-8CF6-EF80C2DEC5CB}" srcId="{0E11ADCE-36A6-4144-B394-3B69844581D8}" destId="{507DB252-5088-4E75-A421-0B54A63BB73C}" srcOrd="2" destOrd="0" parTransId="{FD71C2B9-A8B7-46F9-B5AD-DEA4E64B838F}" sibTransId="{05755B59-4B07-4D9D-8B63-3BEBA50185A6}"/>
    <dgm:cxn modelId="{44263F20-0B6D-404A-89B1-CAE14257DB10}" type="presOf" srcId="{0FCFD72B-2A92-4D2B-95CA-304EA73BE966}" destId="{7AF25A87-32E6-4F18-8B02-B1D97C8E30CF}" srcOrd="0" destOrd="0" presId="urn:microsoft.com/office/officeart/2005/8/layout/vList2"/>
    <dgm:cxn modelId="{251A23A5-082D-430C-808E-396C447BA80A}" srcId="{7FA72300-D95E-424A-8B6A-6E8C660DECBC}" destId="{8D741AD0-2948-4C29-BBB1-1777361C0C48}" srcOrd="5" destOrd="0" parTransId="{E9F8AB22-766C-44C0-8905-BFFD52F038B5}" sibTransId="{84B27AC4-C125-4DD1-945B-AA9852BCDF96}"/>
    <dgm:cxn modelId="{477EBEF4-E21A-4B6D-AFD8-98A952D5C949}" srcId="{CF6113C5-A665-4235-AAA6-CF65DF3DC294}" destId="{7FA72300-D95E-424A-8B6A-6E8C660DECBC}" srcOrd="1" destOrd="0" parTransId="{B9476934-3F03-4DE2-9FB5-F8D72FCCFC14}" sibTransId="{1905EEA6-664B-4B49-943C-7CC52FD29CBD}"/>
    <dgm:cxn modelId="{51CE4D0C-6B5D-457C-8E89-59F152572442}" srcId="{0E11ADCE-36A6-4144-B394-3B69844581D8}" destId="{2A17BD55-3181-4420-8DC9-444D150EC951}" srcOrd="3" destOrd="0" parTransId="{1CC46603-3173-41F5-9F18-979C186B1D1A}" sibTransId="{419EDA02-410C-494A-A29B-2E4654183687}"/>
    <dgm:cxn modelId="{6FB96B9A-F512-46BB-84BB-3E88818C4E9F}" srcId="{7FA72300-D95E-424A-8B6A-6E8C660DECBC}" destId="{0619B723-1209-4249-A7AD-406806B2B7EC}" srcOrd="4" destOrd="0" parTransId="{43CA5671-0838-4E31-9607-A628F0B5F1C7}" sibTransId="{DE02680A-5A90-4CD9-8205-BE29F73DC798}"/>
    <dgm:cxn modelId="{C9676CB9-55BE-4EA0-B5EB-18B6B822D2FA}" type="presParOf" srcId="{572C0E98-1AF0-4513-8134-E579B5B6A798}" destId="{35DE31E2-6FED-49F5-830C-558E2BDEF29E}" srcOrd="0" destOrd="0" presId="urn:microsoft.com/office/officeart/2005/8/layout/vList2"/>
    <dgm:cxn modelId="{7095AC6D-F8B3-451C-A7B7-8E54E4A8FC58}" type="presParOf" srcId="{572C0E98-1AF0-4513-8134-E579B5B6A798}" destId="{FF6C45F9-1ED8-4674-AFD2-9543B0FB9F8D}" srcOrd="1" destOrd="0" presId="urn:microsoft.com/office/officeart/2005/8/layout/vList2"/>
    <dgm:cxn modelId="{95F57F83-112B-4C47-9D78-A56F043B3F9C}" type="presParOf" srcId="{572C0E98-1AF0-4513-8134-E579B5B6A798}" destId="{A93B39CF-3907-4186-AD9E-FA01BE215182}" srcOrd="2" destOrd="0" presId="urn:microsoft.com/office/officeart/2005/8/layout/vList2"/>
    <dgm:cxn modelId="{9C81D08C-E8A4-4165-9BA9-174D03B2B45F}" type="presParOf" srcId="{572C0E98-1AF0-4513-8134-E579B5B6A798}" destId="{4CB150A6-1F5E-404F-A93B-DE9FD8E77403}" srcOrd="3" destOrd="0" presId="urn:microsoft.com/office/officeart/2005/8/layout/vList2"/>
    <dgm:cxn modelId="{D89B2292-E561-4A6D-8E80-5F1978DC0E10}" type="presParOf" srcId="{572C0E98-1AF0-4513-8134-E579B5B6A798}" destId="{7435EFFD-3D0F-4529-9145-06EBFF03DA6D}" srcOrd="4" destOrd="0" presId="urn:microsoft.com/office/officeart/2005/8/layout/vList2"/>
    <dgm:cxn modelId="{0492251E-1EB3-4137-907E-819C76D8963D}" type="presParOf" srcId="{572C0E98-1AF0-4513-8134-E579B5B6A798}" destId="{7AF25A87-32E6-4F18-8B02-B1D97C8E30CF}"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50477-1509-4C06-9516-BDAAD0F31B58}" type="doc">
      <dgm:prSet loTypeId="urn:microsoft.com/office/officeart/2009/layout/CircleArrowProcess" loCatId="process" qsTypeId="urn:microsoft.com/office/officeart/2005/8/quickstyle/simple1" qsCatId="simple" csTypeId="urn:microsoft.com/office/officeart/2005/8/colors/colorful1#2" csCatId="colorful" phldr="1"/>
      <dgm:spPr/>
      <dgm:t>
        <a:bodyPr/>
        <a:lstStyle/>
        <a:p>
          <a:endParaRPr lang="en-GB"/>
        </a:p>
      </dgm:t>
    </dgm:pt>
    <dgm:pt modelId="{742C916C-AF58-4147-AA9B-31BD0C017ED8}">
      <dgm:prSet phldrT="[Text]" custT="1"/>
      <dgm:spPr/>
      <dgm:t>
        <a:bodyPr/>
        <a:lstStyle/>
        <a:p>
          <a:r>
            <a:rPr lang="en-GB" sz="1200" dirty="0" smtClean="0"/>
            <a:t>urban birthplace</a:t>
          </a:r>
          <a:endParaRPr lang="en-GB" sz="1200" dirty="0"/>
        </a:p>
      </dgm:t>
    </dgm:pt>
    <dgm:pt modelId="{D658A7EB-2A24-4A79-AB51-BECC96B9F0DD}" type="parTrans" cxnId="{FF0C4DE8-9F38-45C6-BF9D-144E6A1D4250}">
      <dgm:prSet/>
      <dgm:spPr/>
      <dgm:t>
        <a:bodyPr/>
        <a:lstStyle/>
        <a:p>
          <a:endParaRPr lang="en-GB"/>
        </a:p>
      </dgm:t>
    </dgm:pt>
    <dgm:pt modelId="{E8BF6B5A-5098-49FF-B07B-2652623FF603}" type="sibTrans" cxnId="{FF0C4DE8-9F38-45C6-BF9D-144E6A1D4250}">
      <dgm:prSet/>
      <dgm:spPr/>
      <dgm:t>
        <a:bodyPr/>
        <a:lstStyle/>
        <a:p>
          <a:endParaRPr lang="en-GB"/>
        </a:p>
      </dgm:t>
    </dgm:pt>
    <dgm:pt modelId="{84CAEAA1-A5BC-4B5C-AC18-B9A843A40C2D}">
      <dgm:prSet phldrT="[Text]" custT="1"/>
      <dgm:spPr/>
      <dgm:t>
        <a:bodyPr/>
        <a:lstStyle/>
        <a:p>
          <a:r>
            <a:rPr lang="en-GB" sz="1200" dirty="0" smtClean="0"/>
            <a:t>gender</a:t>
          </a:r>
          <a:endParaRPr lang="en-GB" sz="1200" dirty="0"/>
        </a:p>
      </dgm:t>
    </dgm:pt>
    <dgm:pt modelId="{3387C43B-286E-4C6D-A3EE-471C86689307}" type="parTrans" cxnId="{EC668C2F-C046-4195-AED3-A1A0AD2870BF}">
      <dgm:prSet/>
      <dgm:spPr/>
      <dgm:t>
        <a:bodyPr/>
        <a:lstStyle/>
        <a:p>
          <a:endParaRPr lang="en-GB"/>
        </a:p>
      </dgm:t>
    </dgm:pt>
    <dgm:pt modelId="{B01878A1-E98E-4742-80D4-29E93DB32981}" type="sibTrans" cxnId="{EC668C2F-C046-4195-AED3-A1A0AD2870BF}">
      <dgm:prSet/>
      <dgm:spPr/>
      <dgm:t>
        <a:bodyPr/>
        <a:lstStyle/>
        <a:p>
          <a:endParaRPr lang="en-GB"/>
        </a:p>
      </dgm:t>
    </dgm:pt>
    <dgm:pt modelId="{84A39361-DEC0-4403-B74C-FFE33C87F283}">
      <dgm:prSet phldrT="[Text]" custT="1"/>
      <dgm:spPr/>
      <dgm:t>
        <a:bodyPr/>
        <a:lstStyle/>
        <a:p>
          <a:r>
            <a:rPr lang="en-GB" sz="1200" dirty="0" smtClean="0"/>
            <a:t>parents’ education</a:t>
          </a:r>
          <a:endParaRPr lang="en-GB" sz="1200" dirty="0"/>
        </a:p>
      </dgm:t>
    </dgm:pt>
    <dgm:pt modelId="{884A0F1B-EF97-450E-AE10-7C6DD8C25BFE}" type="parTrans" cxnId="{71FD2D03-7558-4542-AA41-57427470A219}">
      <dgm:prSet/>
      <dgm:spPr/>
      <dgm:t>
        <a:bodyPr/>
        <a:lstStyle/>
        <a:p>
          <a:endParaRPr lang="en-GB"/>
        </a:p>
      </dgm:t>
    </dgm:pt>
    <dgm:pt modelId="{DF3FC191-E315-484F-98FC-9A52D3339429}" type="sibTrans" cxnId="{71FD2D03-7558-4542-AA41-57427470A219}">
      <dgm:prSet/>
      <dgm:spPr/>
      <dgm:t>
        <a:bodyPr/>
        <a:lstStyle/>
        <a:p>
          <a:endParaRPr lang="en-GB"/>
        </a:p>
      </dgm:t>
    </dgm:pt>
    <dgm:pt modelId="{E3C64704-E3B0-47A0-9993-1C12EBC322D4}">
      <dgm:prSet phldrT="[Text]" custT="1"/>
      <dgm:spPr/>
      <dgm:t>
        <a:bodyPr/>
        <a:lstStyle/>
        <a:p>
          <a:r>
            <a:rPr lang="en-GB" sz="1200" dirty="0" smtClean="0"/>
            <a:t>labour force outcomes, income, wealth</a:t>
          </a:r>
          <a:endParaRPr lang="en-GB" sz="1200" dirty="0"/>
        </a:p>
      </dgm:t>
    </dgm:pt>
    <dgm:pt modelId="{6082C4CC-45CA-4E45-9F16-E715837DD9AA}" type="parTrans" cxnId="{64F38B09-7D8E-47B1-8620-A97D9695FD18}">
      <dgm:prSet/>
      <dgm:spPr/>
      <dgm:t>
        <a:bodyPr/>
        <a:lstStyle/>
        <a:p>
          <a:endParaRPr lang="en-GB"/>
        </a:p>
      </dgm:t>
    </dgm:pt>
    <dgm:pt modelId="{767B1B17-C7F3-475C-8253-E18E46117040}" type="sibTrans" cxnId="{64F38B09-7D8E-47B1-8620-A97D9695FD18}">
      <dgm:prSet/>
      <dgm:spPr/>
      <dgm:t>
        <a:bodyPr/>
        <a:lstStyle/>
        <a:p>
          <a:endParaRPr lang="en-GB"/>
        </a:p>
      </dgm:t>
    </dgm:pt>
    <dgm:pt modelId="{2F1A8450-A684-4E6A-B5E1-30BAE27DF2B4}">
      <dgm:prSet phldrT="[Text]" custT="1"/>
      <dgm:spPr/>
      <dgm:t>
        <a:bodyPr/>
        <a:lstStyle/>
        <a:p>
          <a:r>
            <a:rPr lang="en-GB" sz="1200" dirty="0" smtClean="0"/>
            <a:t>parents’ work</a:t>
          </a:r>
          <a:endParaRPr lang="en-GB" sz="1200" dirty="0"/>
        </a:p>
      </dgm:t>
    </dgm:pt>
    <dgm:pt modelId="{6A32F62C-4C13-4E1A-B371-512C323E0EC1}" type="parTrans" cxnId="{17BBB14D-11F0-4A29-BB1C-7F1B2B6EAC6B}">
      <dgm:prSet/>
      <dgm:spPr/>
      <dgm:t>
        <a:bodyPr/>
        <a:lstStyle/>
        <a:p>
          <a:endParaRPr lang="en-GB"/>
        </a:p>
      </dgm:t>
    </dgm:pt>
    <dgm:pt modelId="{5EC0012F-A420-4A19-9292-E1DB34F70955}" type="sibTrans" cxnId="{17BBB14D-11F0-4A29-BB1C-7F1B2B6EAC6B}">
      <dgm:prSet/>
      <dgm:spPr/>
      <dgm:t>
        <a:bodyPr/>
        <a:lstStyle/>
        <a:p>
          <a:endParaRPr lang="en-GB"/>
        </a:p>
      </dgm:t>
    </dgm:pt>
    <dgm:pt modelId="{1FB4F076-5482-44BC-9386-8EEA7DC9F442}" type="pres">
      <dgm:prSet presAssocID="{44D50477-1509-4C06-9516-BDAAD0F31B58}" presName="Name0" presStyleCnt="0">
        <dgm:presLayoutVars>
          <dgm:chMax val="7"/>
          <dgm:chPref val="7"/>
          <dgm:dir/>
          <dgm:animLvl val="lvl"/>
        </dgm:presLayoutVars>
      </dgm:prSet>
      <dgm:spPr/>
      <dgm:t>
        <a:bodyPr/>
        <a:lstStyle/>
        <a:p>
          <a:endParaRPr lang="en-US"/>
        </a:p>
      </dgm:t>
    </dgm:pt>
    <dgm:pt modelId="{71A05079-2317-4A7E-BEA7-2E90ED6D5617}" type="pres">
      <dgm:prSet presAssocID="{742C916C-AF58-4147-AA9B-31BD0C017ED8}" presName="Accent1" presStyleCnt="0"/>
      <dgm:spPr/>
    </dgm:pt>
    <dgm:pt modelId="{8AC76E4A-0E7C-4981-8A8A-19E1CDA22FF3}" type="pres">
      <dgm:prSet presAssocID="{742C916C-AF58-4147-AA9B-31BD0C017ED8}" presName="Accent" presStyleLbl="node1" presStyleIdx="0" presStyleCnt="5"/>
      <dgm:spPr/>
    </dgm:pt>
    <dgm:pt modelId="{10C16C3D-E47C-4AE1-9007-C362135249FB}" type="pres">
      <dgm:prSet presAssocID="{742C916C-AF58-4147-AA9B-31BD0C017ED8}" presName="Parent1" presStyleLbl="revTx" presStyleIdx="0" presStyleCnt="5">
        <dgm:presLayoutVars>
          <dgm:chMax val="1"/>
          <dgm:chPref val="1"/>
          <dgm:bulletEnabled val="1"/>
        </dgm:presLayoutVars>
      </dgm:prSet>
      <dgm:spPr/>
      <dgm:t>
        <a:bodyPr/>
        <a:lstStyle/>
        <a:p>
          <a:endParaRPr lang="en-US"/>
        </a:p>
      </dgm:t>
    </dgm:pt>
    <dgm:pt modelId="{EB07054C-B18B-4889-B8FE-11033E67E409}" type="pres">
      <dgm:prSet presAssocID="{84CAEAA1-A5BC-4B5C-AC18-B9A843A40C2D}" presName="Accent2" presStyleCnt="0"/>
      <dgm:spPr/>
    </dgm:pt>
    <dgm:pt modelId="{F10CE4E3-6563-4123-9172-8DCF36CA6EEA}" type="pres">
      <dgm:prSet presAssocID="{84CAEAA1-A5BC-4B5C-AC18-B9A843A40C2D}" presName="Accent" presStyleLbl="node1" presStyleIdx="1" presStyleCnt="5"/>
      <dgm:spPr/>
    </dgm:pt>
    <dgm:pt modelId="{D271AAB7-F9CE-4197-A379-49DC82CD5F8F}" type="pres">
      <dgm:prSet presAssocID="{84CAEAA1-A5BC-4B5C-AC18-B9A843A40C2D}" presName="Parent2" presStyleLbl="revTx" presStyleIdx="1" presStyleCnt="5">
        <dgm:presLayoutVars>
          <dgm:chMax val="1"/>
          <dgm:chPref val="1"/>
          <dgm:bulletEnabled val="1"/>
        </dgm:presLayoutVars>
      </dgm:prSet>
      <dgm:spPr/>
      <dgm:t>
        <a:bodyPr/>
        <a:lstStyle/>
        <a:p>
          <a:endParaRPr lang="en-US"/>
        </a:p>
      </dgm:t>
    </dgm:pt>
    <dgm:pt modelId="{D9B0AA19-65D3-4886-8D1C-19320151A8DA}" type="pres">
      <dgm:prSet presAssocID="{84A39361-DEC0-4403-B74C-FFE33C87F283}" presName="Accent3" presStyleCnt="0"/>
      <dgm:spPr/>
    </dgm:pt>
    <dgm:pt modelId="{3D198D42-FDBC-45C6-BAC3-A5230EABD107}" type="pres">
      <dgm:prSet presAssocID="{84A39361-DEC0-4403-B74C-FFE33C87F283}" presName="Accent" presStyleLbl="node1" presStyleIdx="2" presStyleCnt="5"/>
      <dgm:spPr/>
    </dgm:pt>
    <dgm:pt modelId="{3FC59AD9-14C3-494C-BECF-086EA129552F}" type="pres">
      <dgm:prSet presAssocID="{84A39361-DEC0-4403-B74C-FFE33C87F283}" presName="Parent3" presStyleLbl="revTx" presStyleIdx="2" presStyleCnt="5">
        <dgm:presLayoutVars>
          <dgm:chMax val="1"/>
          <dgm:chPref val="1"/>
          <dgm:bulletEnabled val="1"/>
        </dgm:presLayoutVars>
      </dgm:prSet>
      <dgm:spPr/>
      <dgm:t>
        <a:bodyPr/>
        <a:lstStyle/>
        <a:p>
          <a:endParaRPr lang="en-US"/>
        </a:p>
      </dgm:t>
    </dgm:pt>
    <dgm:pt modelId="{AA56226D-A28D-44C2-95E7-95D866D831BB}" type="pres">
      <dgm:prSet presAssocID="{2F1A8450-A684-4E6A-B5E1-30BAE27DF2B4}" presName="Accent4" presStyleCnt="0"/>
      <dgm:spPr/>
    </dgm:pt>
    <dgm:pt modelId="{970A88D7-3C80-41FD-A536-7B980A28A16F}" type="pres">
      <dgm:prSet presAssocID="{2F1A8450-A684-4E6A-B5E1-30BAE27DF2B4}" presName="Accent" presStyleLbl="node1" presStyleIdx="3" presStyleCnt="5"/>
      <dgm:spPr/>
    </dgm:pt>
    <dgm:pt modelId="{7DF4044F-DC9C-4BE3-B45D-3250A3853B8A}" type="pres">
      <dgm:prSet presAssocID="{2F1A8450-A684-4E6A-B5E1-30BAE27DF2B4}" presName="Parent4" presStyleLbl="revTx" presStyleIdx="3" presStyleCnt="5">
        <dgm:presLayoutVars>
          <dgm:chMax val="1"/>
          <dgm:chPref val="1"/>
          <dgm:bulletEnabled val="1"/>
        </dgm:presLayoutVars>
      </dgm:prSet>
      <dgm:spPr/>
      <dgm:t>
        <a:bodyPr/>
        <a:lstStyle/>
        <a:p>
          <a:endParaRPr lang="en-GB"/>
        </a:p>
      </dgm:t>
    </dgm:pt>
    <dgm:pt modelId="{9B15ED5F-0FF1-4584-AFF7-796FA35498FE}" type="pres">
      <dgm:prSet presAssocID="{E3C64704-E3B0-47A0-9993-1C12EBC322D4}" presName="Accent5" presStyleCnt="0"/>
      <dgm:spPr/>
    </dgm:pt>
    <dgm:pt modelId="{16A07D2E-0600-4FD8-9D61-4163167F6378}" type="pres">
      <dgm:prSet presAssocID="{E3C64704-E3B0-47A0-9993-1C12EBC322D4}" presName="Accent" presStyleLbl="node1" presStyleIdx="4" presStyleCnt="5"/>
      <dgm:spPr/>
    </dgm:pt>
    <dgm:pt modelId="{06501CB9-A792-4A67-B267-CDFE6A25AF61}" type="pres">
      <dgm:prSet presAssocID="{E3C64704-E3B0-47A0-9993-1C12EBC322D4}" presName="Parent5" presStyleLbl="revTx" presStyleIdx="4" presStyleCnt="5">
        <dgm:presLayoutVars>
          <dgm:chMax val="1"/>
          <dgm:chPref val="1"/>
          <dgm:bulletEnabled val="1"/>
        </dgm:presLayoutVars>
      </dgm:prSet>
      <dgm:spPr/>
      <dgm:t>
        <a:bodyPr/>
        <a:lstStyle/>
        <a:p>
          <a:endParaRPr lang="en-US"/>
        </a:p>
      </dgm:t>
    </dgm:pt>
  </dgm:ptLst>
  <dgm:cxnLst>
    <dgm:cxn modelId="{64F38B09-7D8E-47B1-8620-A97D9695FD18}" srcId="{44D50477-1509-4C06-9516-BDAAD0F31B58}" destId="{E3C64704-E3B0-47A0-9993-1C12EBC322D4}" srcOrd="4" destOrd="0" parTransId="{6082C4CC-45CA-4E45-9F16-E715837DD9AA}" sibTransId="{767B1B17-C7F3-475C-8253-E18E46117040}"/>
    <dgm:cxn modelId="{FF0C4DE8-9F38-45C6-BF9D-144E6A1D4250}" srcId="{44D50477-1509-4C06-9516-BDAAD0F31B58}" destId="{742C916C-AF58-4147-AA9B-31BD0C017ED8}" srcOrd="0" destOrd="0" parTransId="{D658A7EB-2A24-4A79-AB51-BECC96B9F0DD}" sibTransId="{E8BF6B5A-5098-49FF-B07B-2652623FF603}"/>
    <dgm:cxn modelId="{EC668C2F-C046-4195-AED3-A1A0AD2870BF}" srcId="{44D50477-1509-4C06-9516-BDAAD0F31B58}" destId="{84CAEAA1-A5BC-4B5C-AC18-B9A843A40C2D}" srcOrd="1" destOrd="0" parTransId="{3387C43B-286E-4C6D-A3EE-471C86689307}" sibTransId="{B01878A1-E98E-4742-80D4-29E93DB32981}"/>
    <dgm:cxn modelId="{E3A2AD88-7423-40EB-A9F2-18C2B5230EA4}" type="presOf" srcId="{44D50477-1509-4C06-9516-BDAAD0F31B58}" destId="{1FB4F076-5482-44BC-9386-8EEA7DC9F442}" srcOrd="0" destOrd="0" presId="urn:microsoft.com/office/officeart/2009/layout/CircleArrowProcess"/>
    <dgm:cxn modelId="{8A9EAA39-6186-4481-A9CD-2859B669A2C7}" type="presOf" srcId="{84CAEAA1-A5BC-4B5C-AC18-B9A843A40C2D}" destId="{D271AAB7-F9CE-4197-A379-49DC82CD5F8F}" srcOrd="0" destOrd="0" presId="urn:microsoft.com/office/officeart/2009/layout/CircleArrowProcess"/>
    <dgm:cxn modelId="{17BBB14D-11F0-4A29-BB1C-7F1B2B6EAC6B}" srcId="{44D50477-1509-4C06-9516-BDAAD0F31B58}" destId="{2F1A8450-A684-4E6A-B5E1-30BAE27DF2B4}" srcOrd="3" destOrd="0" parTransId="{6A32F62C-4C13-4E1A-B371-512C323E0EC1}" sibTransId="{5EC0012F-A420-4A19-9292-E1DB34F70955}"/>
    <dgm:cxn modelId="{71FD2D03-7558-4542-AA41-57427470A219}" srcId="{44D50477-1509-4C06-9516-BDAAD0F31B58}" destId="{84A39361-DEC0-4403-B74C-FFE33C87F283}" srcOrd="2" destOrd="0" parTransId="{884A0F1B-EF97-450E-AE10-7C6DD8C25BFE}" sibTransId="{DF3FC191-E315-484F-98FC-9A52D3339429}"/>
    <dgm:cxn modelId="{B12F3DF5-988D-43E2-A0F5-9039263DFCB0}" type="presOf" srcId="{742C916C-AF58-4147-AA9B-31BD0C017ED8}" destId="{10C16C3D-E47C-4AE1-9007-C362135249FB}" srcOrd="0" destOrd="0" presId="urn:microsoft.com/office/officeart/2009/layout/CircleArrowProcess"/>
    <dgm:cxn modelId="{16B2FA85-B022-4B2B-A035-E6538C6CB592}" type="presOf" srcId="{84A39361-DEC0-4403-B74C-FFE33C87F283}" destId="{3FC59AD9-14C3-494C-BECF-086EA129552F}" srcOrd="0" destOrd="0" presId="urn:microsoft.com/office/officeart/2009/layout/CircleArrowProcess"/>
    <dgm:cxn modelId="{E75D0063-B62B-48CC-9C5F-6493ABDEDA5D}" type="presOf" srcId="{E3C64704-E3B0-47A0-9993-1C12EBC322D4}" destId="{06501CB9-A792-4A67-B267-CDFE6A25AF61}" srcOrd="0" destOrd="0" presId="urn:microsoft.com/office/officeart/2009/layout/CircleArrowProcess"/>
    <dgm:cxn modelId="{8F5930FC-FB07-4EEE-AEBB-2EA45F136228}" type="presOf" srcId="{2F1A8450-A684-4E6A-B5E1-30BAE27DF2B4}" destId="{7DF4044F-DC9C-4BE3-B45D-3250A3853B8A}" srcOrd="0" destOrd="0" presId="urn:microsoft.com/office/officeart/2009/layout/CircleArrowProcess"/>
    <dgm:cxn modelId="{794A2015-2DBF-4D83-882B-5BED228FC9EC}" type="presParOf" srcId="{1FB4F076-5482-44BC-9386-8EEA7DC9F442}" destId="{71A05079-2317-4A7E-BEA7-2E90ED6D5617}" srcOrd="0" destOrd="0" presId="urn:microsoft.com/office/officeart/2009/layout/CircleArrowProcess"/>
    <dgm:cxn modelId="{EBAA00E2-C4C8-43E6-A940-6B9BAE344E80}" type="presParOf" srcId="{71A05079-2317-4A7E-BEA7-2E90ED6D5617}" destId="{8AC76E4A-0E7C-4981-8A8A-19E1CDA22FF3}" srcOrd="0" destOrd="0" presId="urn:microsoft.com/office/officeart/2009/layout/CircleArrowProcess"/>
    <dgm:cxn modelId="{FF2E3BE2-18C4-4D6A-9C04-8B43EE44E5D8}" type="presParOf" srcId="{1FB4F076-5482-44BC-9386-8EEA7DC9F442}" destId="{10C16C3D-E47C-4AE1-9007-C362135249FB}" srcOrd="1" destOrd="0" presId="urn:microsoft.com/office/officeart/2009/layout/CircleArrowProcess"/>
    <dgm:cxn modelId="{AA9BADA3-A60B-4382-B938-86F83F335B99}" type="presParOf" srcId="{1FB4F076-5482-44BC-9386-8EEA7DC9F442}" destId="{EB07054C-B18B-4889-B8FE-11033E67E409}" srcOrd="2" destOrd="0" presId="urn:microsoft.com/office/officeart/2009/layout/CircleArrowProcess"/>
    <dgm:cxn modelId="{9DFEB1E4-34C2-4B26-9CE7-3CE3D15F3522}" type="presParOf" srcId="{EB07054C-B18B-4889-B8FE-11033E67E409}" destId="{F10CE4E3-6563-4123-9172-8DCF36CA6EEA}" srcOrd="0" destOrd="0" presId="urn:microsoft.com/office/officeart/2009/layout/CircleArrowProcess"/>
    <dgm:cxn modelId="{54097CF4-6FD2-42C5-B8FD-29D2EC7B2299}" type="presParOf" srcId="{1FB4F076-5482-44BC-9386-8EEA7DC9F442}" destId="{D271AAB7-F9CE-4197-A379-49DC82CD5F8F}" srcOrd="3" destOrd="0" presId="urn:microsoft.com/office/officeart/2009/layout/CircleArrowProcess"/>
    <dgm:cxn modelId="{4B947FF8-30D1-49A1-AF29-38E94A71A0E0}" type="presParOf" srcId="{1FB4F076-5482-44BC-9386-8EEA7DC9F442}" destId="{D9B0AA19-65D3-4886-8D1C-19320151A8DA}" srcOrd="4" destOrd="0" presId="urn:microsoft.com/office/officeart/2009/layout/CircleArrowProcess"/>
    <dgm:cxn modelId="{D0E82FE2-0FD0-4656-8D2E-2FBFC735022A}" type="presParOf" srcId="{D9B0AA19-65D3-4886-8D1C-19320151A8DA}" destId="{3D198D42-FDBC-45C6-BAC3-A5230EABD107}" srcOrd="0" destOrd="0" presId="urn:microsoft.com/office/officeart/2009/layout/CircleArrowProcess"/>
    <dgm:cxn modelId="{5EB6392D-58AF-42AC-88BA-5B5366FDB847}" type="presParOf" srcId="{1FB4F076-5482-44BC-9386-8EEA7DC9F442}" destId="{3FC59AD9-14C3-494C-BECF-086EA129552F}" srcOrd="5" destOrd="0" presId="urn:microsoft.com/office/officeart/2009/layout/CircleArrowProcess"/>
    <dgm:cxn modelId="{DB9E5180-25B6-44D1-A75B-BD6AA18D0538}" type="presParOf" srcId="{1FB4F076-5482-44BC-9386-8EEA7DC9F442}" destId="{AA56226D-A28D-44C2-95E7-95D866D831BB}" srcOrd="6" destOrd="0" presId="urn:microsoft.com/office/officeart/2009/layout/CircleArrowProcess"/>
    <dgm:cxn modelId="{77B9A490-6FD4-4C77-A4A6-AFCE147C4858}" type="presParOf" srcId="{AA56226D-A28D-44C2-95E7-95D866D831BB}" destId="{970A88D7-3C80-41FD-A536-7B980A28A16F}" srcOrd="0" destOrd="0" presId="urn:microsoft.com/office/officeart/2009/layout/CircleArrowProcess"/>
    <dgm:cxn modelId="{851D54DE-7728-458C-9EE0-08269920D45F}" type="presParOf" srcId="{1FB4F076-5482-44BC-9386-8EEA7DC9F442}" destId="{7DF4044F-DC9C-4BE3-B45D-3250A3853B8A}" srcOrd="7" destOrd="0" presId="urn:microsoft.com/office/officeart/2009/layout/CircleArrowProcess"/>
    <dgm:cxn modelId="{C9A96634-DDEF-40F8-AF62-2F8FF5400C0F}" type="presParOf" srcId="{1FB4F076-5482-44BC-9386-8EEA7DC9F442}" destId="{9B15ED5F-0FF1-4584-AFF7-796FA35498FE}" srcOrd="8" destOrd="0" presId="urn:microsoft.com/office/officeart/2009/layout/CircleArrowProcess"/>
    <dgm:cxn modelId="{E6F2DCB0-B384-4338-B788-3DF22A281EB2}" type="presParOf" srcId="{9B15ED5F-0FF1-4584-AFF7-796FA35498FE}" destId="{16A07D2E-0600-4FD8-9D61-4163167F6378}" srcOrd="0" destOrd="0" presId="urn:microsoft.com/office/officeart/2009/layout/CircleArrowProcess"/>
    <dgm:cxn modelId="{4A8D007F-649E-4F0B-8F36-D1D37ACB8AB8}" type="presParOf" srcId="{1FB4F076-5482-44BC-9386-8EEA7DC9F442}" destId="{06501CB9-A792-4A67-B267-CDFE6A25AF61}" srcOrd="9" destOrd="0" presId="urn:microsoft.com/office/officeart/2009/layout/CircleArrowProces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3F55F-A2CB-0E4F-B0C2-568C9BC8151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4800398D-93DD-4D62-8438-1E49CF016A03}">
      <dgm:prSet custT="1"/>
      <dgm:spPr/>
      <dgm:t>
        <a:bodyPr/>
        <a:lstStyle/>
        <a:p>
          <a:r>
            <a:rPr lang="en-GB" sz="2500" dirty="0" smtClean="0">
              <a:latin typeface="Franklin Gothic Book" panose="020B0503020102020204" pitchFamily="34" charset="0"/>
            </a:rPr>
            <a:t>There is a substantial degree of inequality of opportunity in the higher education.</a:t>
          </a:r>
          <a:endParaRPr lang="en-GB" sz="2500" dirty="0">
            <a:latin typeface="Franklin Gothic Book" panose="020B0503020102020204" pitchFamily="34" charset="0"/>
          </a:endParaRPr>
        </a:p>
      </dgm:t>
    </dgm:pt>
    <dgm:pt modelId="{241294C1-957D-4865-BD78-5C0BBF497DD9}" type="parTrans" cxnId="{0B91B7ED-24BB-4B3A-BB79-8BDC1242ABAA}">
      <dgm:prSet/>
      <dgm:spPr/>
      <dgm:t>
        <a:bodyPr/>
        <a:lstStyle/>
        <a:p>
          <a:endParaRPr lang="en-GB"/>
        </a:p>
      </dgm:t>
    </dgm:pt>
    <dgm:pt modelId="{7E6F463F-8D25-4962-BF17-A5058B50CE97}" type="sibTrans" cxnId="{0B91B7ED-24BB-4B3A-BB79-8BDC1242ABAA}">
      <dgm:prSet/>
      <dgm:spPr/>
      <dgm:t>
        <a:bodyPr/>
        <a:lstStyle/>
        <a:p>
          <a:endParaRPr lang="en-GB"/>
        </a:p>
      </dgm:t>
    </dgm:pt>
    <dgm:pt modelId="{631A2E4C-BED3-4FC9-98AE-7A85EB51DBA7}">
      <dgm:prSet custT="1"/>
      <dgm:spPr/>
      <dgm:t>
        <a:bodyPr/>
        <a:lstStyle/>
        <a:p>
          <a:r>
            <a:rPr lang="en-GB" sz="2500" dirty="0" smtClean="0">
              <a:latin typeface="Franklin Gothic Book" panose="020B0503020102020204" pitchFamily="34" charset="0"/>
            </a:rPr>
            <a:t>Higher </a:t>
          </a:r>
          <a:r>
            <a:rPr lang="en-GB" sz="2500" dirty="0" err="1" smtClean="0">
              <a:latin typeface="Franklin Gothic Book" panose="020B0503020102020204" pitchFamily="34" charset="0"/>
            </a:rPr>
            <a:t>IOp</a:t>
          </a:r>
          <a:r>
            <a:rPr lang="en-GB" sz="2500" dirty="0" smtClean="0">
              <a:latin typeface="Franklin Gothic Book" panose="020B0503020102020204" pitchFamily="34" charset="0"/>
            </a:rPr>
            <a:t> for the young than for the older. Parental education plays a bigger role for the younger cohort.</a:t>
          </a:r>
          <a:endParaRPr lang="en-GB" sz="2500" dirty="0">
            <a:latin typeface="Franklin Gothic Book" panose="020B0503020102020204" pitchFamily="34" charset="0"/>
          </a:endParaRPr>
        </a:p>
      </dgm:t>
    </dgm:pt>
    <dgm:pt modelId="{3D929051-50E3-4C18-9CF1-D30863BE9C08}" type="parTrans" cxnId="{D2749F37-EDB4-4D48-B5E1-F0133F47FD49}">
      <dgm:prSet/>
      <dgm:spPr/>
      <dgm:t>
        <a:bodyPr/>
        <a:lstStyle/>
        <a:p>
          <a:endParaRPr lang="en-GB"/>
        </a:p>
      </dgm:t>
    </dgm:pt>
    <dgm:pt modelId="{E21AE485-C877-4E12-AED3-6414DFFCBD9B}" type="sibTrans" cxnId="{D2749F37-EDB4-4D48-B5E1-F0133F47FD49}">
      <dgm:prSet/>
      <dgm:spPr/>
      <dgm:t>
        <a:bodyPr/>
        <a:lstStyle/>
        <a:p>
          <a:endParaRPr lang="en-GB"/>
        </a:p>
      </dgm:t>
    </dgm:pt>
    <dgm:pt modelId="{16D68D7F-0032-4C4B-A613-D7DE45A7E719}">
      <dgm:prSet custT="1"/>
      <dgm:spPr/>
      <dgm:t>
        <a:bodyPr/>
        <a:lstStyle/>
        <a:p>
          <a:endParaRPr lang="en-GB" sz="2400" dirty="0">
            <a:latin typeface="Franklin Gothic Book" panose="020B0503020102020204" pitchFamily="34" charset="0"/>
          </a:endParaRPr>
        </a:p>
      </dgm:t>
    </dgm:pt>
    <dgm:pt modelId="{914F936A-B3F9-4EE0-9C8D-EE2177635CF7}" type="parTrans" cxnId="{80AEDFF0-F867-4369-AD60-144D2ED6EF9B}">
      <dgm:prSet/>
      <dgm:spPr/>
      <dgm:t>
        <a:bodyPr/>
        <a:lstStyle/>
        <a:p>
          <a:endParaRPr lang="en-GB"/>
        </a:p>
      </dgm:t>
    </dgm:pt>
    <dgm:pt modelId="{4D6BCDA3-8871-4F4B-ABBC-6778E09D907F}" type="sibTrans" cxnId="{80AEDFF0-F867-4369-AD60-144D2ED6EF9B}">
      <dgm:prSet/>
      <dgm:spPr/>
      <dgm:t>
        <a:bodyPr/>
        <a:lstStyle/>
        <a:p>
          <a:endParaRPr lang="en-GB"/>
        </a:p>
      </dgm:t>
    </dgm:pt>
    <dgm:pt modelId="{47A6B2C0-E754-44EE-ADD3-306A49F4539F}">
      <dgm:prSet custT="1"/>
      <dgm:spPr/>
      <dgm:t>
        <a:bodyPr/>
        <a:lstStyle/>
        <a:p>
          <a:r>
            <a:rPr lang="en-GB" sz="2400" dirty="0" smtClean="0">
              <a:latin typeface="Franklin Gothic Book" panose="020B0503020102020204" pitchFamily="34" charset="0"/>
            </a:rPr>
            <a:t>Education in a market economy is more costly and seen as productive investment. Thus more dependent on family background.</a:t>
          </a:r>
          <a:endParaRPr lang="en-GB" sz="2400" dirty="0">
            <a:latin typeface="Franklin Gothic Book" panose="020B0503020102020204" pitchFamily="34" charset="0"/>
          </a:endParaRPr>
        </a:p>
      </dgm:t>
    </dgm:pt>
    <dgm:pt modelId="{9CF0E5AB-CFA7-473B-9182-FE144B73686C}" type="parTrans" cxnId="{DA9FC6EA-7190-452D-96BA-4A259BC6E3DD}">
      <dgm:prSet/>
      <dgm:spPr/>
      <dgm:t>
        <a:bodyPr/>
        <a:lstStyle/>
        <a:p>
          <a:endParaRPr lang="en-GB"/>
        </a:p>
      </dgm:t>
    </dgm:pt>
    <dgm:pt modelId="{F89851BD-491D-497A-BD34-1AE2B380631F}" type="sibTrans" cxnId="{DA9FC6EA-7190-452D-96BA-4A259BC6E3DD}">
      <dgm:prSet/>
      <dgm:spPr/>
      <dgm:t>
        <a:bodyPr/>
        <a:lstStyle/>
        <a:p>
          <a:endParaRPr lang="en-GB"/>
        </a:p>
      </dgm:t>
    </dgm:pt>
    <dgm:pt modelId="{F7ECECC1-2E99-7D42-8FB5-FD57CC0E96FB}" type="pres">
      <dgm:prSet presAssocID="{03B3F55F-A2CB-0E4F-B0C2-568C9BC81511}" presName="vert0" presStyleCnt="0">
        <dgm:presLayoutVars>
          <dgm:dir/>
          <dgm:animOne val="branch"/>
          <dgm:animLvl val="lvl"/>
        </dgm:presLayoutVars>
      </dgm:prSet>
      <dgm:spPr/>
      <dgm:t>
        <a:bodyPr/>
        <a:lstStyle/>
        <a:p>
          <a:endParaRPr lang="en-US"/>
        </a:p>
      </dgm:t>
    </dgm:pt>
    <dgm:pt modelId="{4A0667C1-56CF-487C-A462-8F10F1C433D0}" type="pres">
      <dgm:prSet presAssocID="{4800398D-93DD-4D62-8438-1E49CF016A03}" presName="thickLine" presStyleLbl="alignNode1" presStyleIdx="0" presStyleCnt="4"/>
      <dgm:spPr/>
    </dgm:pt>
    <dgm:pt modelId="{1CF469DC-B0C3-4CED-B863-E22DB29D890A}" type="pres">
      <dgm:prSet presAssocID="{4800398D-93DD-4D62-8438-1E49CF016A03}" presName="horz1" presStyleCnt="0"/>
      <dgm:spPr/>
    </dgm:pt>
    <dgm:pt modelId="{F2E6D499-590F-438D-800D-BEF8D76681EC}" type="pres">
      <dgm:prSet presAssocID="{4800398D-93DD-4D62-8438-1E49CF016A03}" presName="tx1" presStyleLbl="revTx" presStyleIdx="0" presStyleCnt="4"/>
      <dgm:spPr/>
      <dgm:t>
        <a:bodyPr/>
        <a:lstStyle/>
        <a:p>
          <a:endParaRPr lang="en-US"/>
        </a:p>
      </dgm:t>
    </dgm:pt>
    <dgm:pt modelId="{E8EE4A1B-3FCA-4AD3-8EF8-5AF86A1E5732}" type="pres">
      <dgm:prSet presAssocID="{4800398D-93DD-4D62-8438-1E49CF016A03}" presName="vert1" presStyleCnt="0"/>
      <dgm:spPr/>
    </dgm:pt>
    <dgm:pt modelId="{279EC512-A242-4471-8E59-A3CBCB4F2E4C}" type="pres">
      <dgm:prSet presAssocID="{631A2E4C-BED3-4FC9-98AE-7A85EB51DBA7}" presName="thickLine" presStyleLbl="alignNode1" presStyleIdx="1" presStyleCnt="4"/>
      <dgm:spPr/>
    </dgm:pt>
    <dgm:pt modelId="{DD51EDE4-8F67-4C50-A679-8610CAD84F31}" type="pres">
      <dgm:prSet presAssocID="{631A2E4C-BED3-4FC9-98AE-7A85EB51DBA7}" presName="horz1" presStyleCnt="0"/>
      <dgm:spPr/>
    </dgm:pt>
    <dgm:pt modelId="{9FC4BBBE-6BDC-4A3C-A43E-8553CD2DACEC}" type="pres">
      <dgm:prSet presAssocID="{631A2E4C-BED3-4FC9-98AE-7A85EB51DBA7}" presName="tx1" presStyleLbl="revTx" presStyleIdx="1" presStyleCnt="4" custScaleY="87330" custLinFactNeighborY="1492"/>
      <dgm:spPr/>
      <dgm:t>
        <a:bodyPr/>
        <a:lstStyle/>
        <a:p>
          <a:endParaRPr lang="en-US"/>
        </a:p>
      </dgm:t>
    </dgm:pt>
    <dgm:pt modelId="{58CA6086-158A-4502-8CC7-8B3BF91B2630}" type="pres">
      <dgm:prSet presAssocID="{631A2E4C-BED3-4FC9-98AE-7A85EB51DBA7}" presName="vert1" presStyleCnt="0"/>
      <dgm:spPr/>
    </dgm:pt>
    <dgm:pt modelId="{9B9CF6C7-C3BD-45EF-99AC-34891DD253BC}" type="pres">
      <dgm:prSet presAssocID="{16D68D7F-0032-4C4B-A613-D7DE45A7E719}" presName="thickLine" presStyleLbl="alignNode1" presStyleIdx="2" presStyleCnt="4" custLinFactNeighborX="143" custLinFactNeighborY="89836"/>
      <dgm:spPr/>
    </dgm:pt>
    <dgm:pt modelId="{A6B44A99-8D23-441D-89A7-C57440216950}" type="pres">
      <dgm:prSet presAssocID="{16D68D7F-0032-4C4B-A613-D7DE45A7E719}" presName="horz1" presStyleCnt="0"/>
      <dgm:spPr/>
    </dgm:pt>
    <dgm:pt modelId="{0CF86779-E729-4FB5-BEC8-D40B42A62A52}" type="pres">
      <dgm:prSet presAssocID="{16D68D7F-0032-4C4B-A613-D7DE45A7E719}" presName="tx1" presStyleLbl="revTx" presStyleIdx="2" presStyleCnt="4" custFlipVert="1" custScaleY="8343"/>
      <dgm:spPr/>
      <dgm:t>
        <a:bodyPr/>
        <a:lstStyle/>
        <a:p>
          <a:endParaRPr lang="en-US"/>
        </a:p>
      </dgm:t>
    </dgm:pt>
    <dgm:pt modelId="{6838A90C-9502-40E8-8F23-BCA192177AD1}" type="pres">
      <dgm:prSet presAssocID="{16D68D7F-0032-4C4B-A613-D7DE45A7E719}" presName="vert1" presStyleCnt="0"/>
      <dgm:spPr/>
    </dgm:pt>
    <dgm:pt modelId="{01251BD9-86EC-4A91-9470-CFEC5B28317A}" type="pres">
      <dgm:prSet presAssocID="{47A6B2C0-E754-44EE-ADD3-306A49F4539F}" presName="thickLine" presStyleLbl="alignNode1" presStyleIdx="3" presStyleCnt="4"/>
      <dgm:spPr/>
    </dgm:pt>
    <dgm:pt modelId="{D350F369-60BD-4170-A8FE-FC5710334EE2}" type="pres">
      <dgm:prSet presAssocID="{47A6B2C0-E754-44EE-ADD3-306A49F4539F}" presName="horz1" presStyleCnt="0"/>
      <dgm:spPr/>
    </dgm:pt>
    <dgm:pt modelId="{367AE6F0-4B89-488F-907E-5462FFF7DC6C}" type="pres">
      <dgm:prSet presAssocID="{47A6B2C0-E754-44EE-ADD3-306A49F4539F}" presName="tx1" presStyleLbl="revTx" presStyleIdx="3" presStyleCnt="4"/>
      <dgm:spPr/>
      <dgm:t>
        <a:bodyPr/>
        <a:lstStyle/>
        <a:p>
          <a:endParaRPr lang="en-US"/>
        </a:p>
      </dgm:t>
    </dgm:pt>
    <dgm:pt modelId="{D82C20D6-D904-4733-8159-888952F739AB}" type="pres">
      <dgm:prSet presAssocID="{47A6B2C0-E754-44EE-ADD3-306A49F4539F}" presName="vert1" presStyleCnt="0"/>
      <dgm:spPr/>
    </dgm:pt>
  </dgm:ptLst>
  <dgm:cxnLst>
    <dgm:cxn modelId="{D2749F37-EDB4-4D48-B5E1-F0133F47FD49}" srcId="{03B3F55F-A2CB-0E4F-B0C2-568C9BC81511}" destId="{631A2E4C-BED3-4FC9-98AE-7A85EB51DBA7}" srcOrd="1" destOrd="0" parTransId="{3D929051-50E3-4C18-9CF1-D30863BE9C08}" sibTransId="{E21AE485-C877-4E12-AED3-6414DFFCBD9B}"/>
    <dgm:cxn modelId="{DA9FC6EA-7190-452D-96BA-4A259BC6E3DD}" srcId="{03B3F55F-A2CB-0E4F-B0C2-568C9BC81511}" destId="{47A6B2C0-E754-44EE-ADD3-306A49F4539F}" srcOrd="3" destOrd="0" parTransId="{9CF0E5AB-CFA7-473B-9182-FE144B73686C}" sibTransId="{F89851BD-491D-497A-BD34-1AE2B380631F}"/>
    <dgm:cxn modelId="{763E305E-BF57-4B8F-884B-396D8205B9FB}" type="presOf" srcId="{4800398D-93DD-4D62-8438-1E49CF016A03}" destId="{F2E6D499-590F-438D-800D-BEF8D76681EC}" srcOrd="0" destOrd="0" presId="urn:microsoft.com/office/officeart/2008/layout/LinedList"/>
    <dgm:cxn modelId="{1AFEF468-C329-4DD1-9306-A55A1878ABA5}" type="presOf" srcId="{631A2E4C-BED3-4FC9-98AE-7A85EB51DBA7}" destId="{9FC4BBBE-6BDC-4A3C-A43E-8553CD2DACEC}" srcOrd="0" destOrd="0" presId="urn:microsoft.com/office/officeart/2008/layout/LinedList"/>
    <dgm:cxn modelId="{A1022B4D-AB01-4505-BC22-6894936F9910}" type="presOf" srcId="{47A6B2C0-E754-44EE-ADD3-306A49F4539F}" destId="{367AE6F0-4B89-488F-907E-5462FFF7DC6C}" srcOrd="0" destOrd="0" presId="urn:microsoft.com/office/officeart/2008/layout/LinedList"/>
    <dgm:cxn modelId="{1B8D8078-E10A-46AA-B175-CAF22131D60E}" type="presOf" srcId="{16D68D7F-0032-4C4B-A613-D7DE45A7E719}" destId="{0CF86779-E729-4FB5-BEC8-D40B42A62A52}" srcOrd="0" destOrd="0" presId="urn:microsoft.com/office/officeart/2008/layout/LinedList"/>
    <dgm:cxn modelId="{0B91B7ED-24BB-4B3A-BB79-8BDC1242ABAA}" srcId="{03B3F55F-A2CB-0E4F-B0C2-568C9BC81511}" destId="{4800398D-93DD-4D62-8438-1E49CF016A03}" srcOrd="0" destOrd="0" parTransId="{241294C1-957D-4865-BD78-5C0BBF497DD9}" sibTransId="{7E6F463F-8D25-4962-BF17-A5058B50CE97}"/>
    <dgm:cxn modelId="{14C5CF34-C4BC-474C-9940-43DFF02F6F99}" type="presOf" srcId="{03B3F55F-A2CB-0E4F-B0C2-568C9BC81511}" destId="{F7ECECC1-2E99-7D42-8FB5-FD57CC0E96FB}" srcOrd="0" destOrd="0" presId="urn:microsoft.com/office/officeart/2008/layout/LinedList"/>
    <dgm:cxn modelId="{80AEDFF0-F867-4369-AD60-144D2ED6EF9B}" srcId="{03B3F55F-A2CB-0E4F-B0C2-568C9BC81511}" destId="{16D68D7F-0032-4C4B-A613-D7DE45A7E719}" srcOrd="2" destOrd="0" parTransId="{914F936A-B3F9-4EE0-9C8D-EE2177635CF7}" sibTransId="{4D6BCDA3-8871-4F4B-ABBC-6778E09D907F}"/>
    <dgm:cxn modelId="{2539866B-2DFE-405A-932F-786E86873B61}" type="presParOf" srcId="{F7ECECC1-2E99-7D42-8FB5-FD57CC0E96FB}" destId="{4A0667C1-56CF-487C-A462-8F10F1C433D0}" srcOrd="0" destOrd="0" presId="urn:microsoft.com/office/officeart/2008/layout/LinedList"/>
    <dgm:cxn modelId="{FF9E84AA-28B8-4E66-9386-E6743BA886A2}" type="presParOf" srcId="{F7ECECC1-2E99-7D42-8FB5-FD57CC0E96FB}" destId="{1CF469DC-B0C3-4CED-B863-E22DB29D890A}" srcOrd="1" destOrd="0" presId="urn:microsoft.com/office/officeart/2008/layout/LinedList"/>
    <dgm:cxn modelId="{516F4CAE-603E-4923-AA85-3167AB5F3C9F}" type="presParOf" srcId="{1CF469DC-B0C3-4CED-B863-E22DB29D890A}" destId="{F2E6D499-590F-438D-800D-BEF8D76681EC}" srcOrd="0" destOrd="0" presId="urn:microsoft.com/office/officeart/2008/layout/LinedList"/>
    <dgm:cxn modelId="{DBCD4F60-7B1D-418C-81BC-E9C9AB694993}" type="presParOf" srcId="{1CF469DC-B0C3-4CED-B863-E22DB29D890A}" destId="{E8EE4A1B-3FCA-4AD3-8EF8-5AF86A1E5732}" srcOrd="1" destOrd="0" presId="urn:microsoft.com/office/officeart/2008/layout/LinedList"/>
    <dgm:cxn modelId="{1AC2D619-ADD8-4677-BAF5-94D82FB69F12}" type="presParOf" srcId="{F7ECECC1-2E99-7D42-8FB5-FD57CC0E96FB}" destId="{279EC512-A242-4471-8E59-A3CBCB4F2E4C}" srcOrd="2" destOrd="0" presId="urn:microsoft.com/office/officeart/2008/layout/LinedList"/>
    <dgm:cxn modelId="{801AE2F6-AF7D-456E-A704-5671AFD00C55}" type="presParOf" srcId="{F7ECECC1-2E99-7D42-8FB5-FD57CC0E96FB}" destId="{DD51EDE4-8F67-4C50-A679-8610CAD84F31}" srcOrd="3" destOrd="0" presId="urn:microsoft.com/office/officeart/2008/layout/LinedList"/>
    <dgm:cxn modelId="{09C92DDD-977C-4396-8552-1CB61BFF19AE}" type="presParOf" srcId="{DD51EDE4-8F67-4C50-A679-8610CAD84F31}" destId="{9FC4BBBE-6BDC-4A3C-A43E-8553CD2DACEC}" srcOrd="0" destOrd="0" presId="urn:microsoft.com/office/officeart/2008/layout/LinedList"/>
    <dgm:cxn modelId="{F6110AF5-9D4C-4906-A14C-6224F90FDCF9}" type="presParOf" srcId="{DD51EDE4-8F67-4C50-A679-8610CAD84F31}" destId="{58CA6086-158A-4502-8CC7-8B3BF91B2630}" srcOrd="1" destOrd="0" presId="urn:microsoft.com/office/officeart/2008/layout/LinedList"/>
    <dgm:cxn modelId="{E270E5C5-5457-4D9A-AF22-AE353E0C7353}" type="presParOf" srcId="{F7ECECC1-2E99-7D42-8FB5-FD57CC0E96FB}" destId="{9B9CF6C7-C3BD-45EF-99AC-34891DD253BC}" srcOrd="4" destOrd="0" presId="urn:microsoft.com/office/officeart/2008/layout/LinedList"/>
    <dgm:cxn modelId="{FBFEB35B-7661-47A2-A4F2-C27BEFB6F23D}" type="presParOf" srcId="{F7ECECC1-2E99-7D42-8FB5-FD57CC0E96FB}" destId="{A6B44A99-8D23-441D-89A7-C57440216950}" srcOrd="5" destOrd="0" presId="urn:microsoft.com/office/officeart/2008/layout/LinedList"/>
    <dgm:cxn modelId="{D83C7D0D-3C9C-476F-AE6F-DCDC3319241E}" type="presParOf" srcId="{A6B44A99-8D23-441D-89A7-C57440216950}" destId="{0CF86779-E729-4FB5-BEC8-D40B42A62A52}" srcOrd="0" destOrd="0" presId="urn:microsoft.com/office/officeart/2008/layout/LinedList"/>
    <dgm:cxn modelId="{CF958E64-94CA-4659-B9B4-2DEC3D75E14E}" type="presParOf" srcId="{A6B44A99-8D23-441D-89A7-C57440216950}" destId="{6838A90C-9502-40E8-8F23-BCA192177AD1}" srcOrd="1" destOrd="0" presId="urn:microsoft.com/office/officeart/2008/layout/LinedList"/>
    <dgm:cxn modelId="{9AE820E0-FC0F-4BE0-9DD3-93A9C907D570}" type="presParOf" srcId="{F7ECECC1-2E99-7D42-8FB5-FD57CC0E96FB}" destId="{01251BD9-86EC-4A91-9470-CFEC5B28317A}" srcOrd="6" destOrd="0" presId="urn:microsoft.com/office/officeart/2008/layout/LinedList"/>
    <dgm:cxn modelId="{51A801A8-274A-4FE9-B896-D794C4AC14EA}" type="presParOf" srcId="{F7ECECC1-2E99-7D42-8FB5-FD57CC0E96FB}" destId="{D350F369-60BD-4170-A8FE-FC5710334EE2}" srcOrd="7" destOrd="0" presId="urn:microsoft.com/office/officeart/2008/layout/LinedList"/>
    <dgm:cxn modelId="{4D6BBCBE-7A22-4E88-8BB9-91DF541AA812}" type="presParOf" srcId="{D350F369-60BD-4170-A8FE-FC5710334EE2}" destId="{367AE6F0-4B89-488F-907E-5462FFF7DC6C}" srcOrd="0" destOrd="0" presId="urn:microsoft.com/office/officeart/2008/layout/LinedList"/>
    <dgm:cxn modelId="{61CE02FA-3E52-49DC-8BDE-9C6A20484DA0}" type="presParOf" srcId="{D350F369-60BD-4170-A8FE-FC5710334EE2}" destId="{D82C20D6-D904-4733-8159-888952F739AB}"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3F55F-A2CB-0E4F-B0C2-568C9BC8151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31A2E4C-BED3-4FC9-98AE-7A85EB51DBA7}">
      <dgm:prSet custT="1"/>
      <dgm:spPr/>
      <dgm:t>
        <a:bodyPr/>
        <a:lstStyle/>
        <a:p>
          <a:r>
            <a:rPr lang="en-GB" sz="2500" baseline="0" dirty="0" smtClean="0">
              <a:latin typeface="Franklin Gothic Book" panose="020B0503020102020204" pitchFamily="34" charset="0"/>
            </a:rPr>
            <a:t>Birthplace, mother’s work history and parental political networks more meaningful for jobs than they are for income. </a:t>
          </a:r>
          <a:endParaRPr lang="en-GB" sz="2500" dirty="0">
            <a:latin typeface="Franklin Gothic Book" panose="020B0503020102020204" pitchFamily="34" charset="0"/>
          </a:endParaRPr>
        </a:p>
      </dgm:t>
    </dgm:pt>
    <dgm:pt modelId="{3D929051-50E3-4C18-9CF1-D30863BE9C08}" type="parTrans" cxnId="{D2749F37-EDB4-4D48-B5E1-F0133F47FD49}">
      <dgm:prSet/>
      <dgm:spPr/>
      <dgm:t>
        <a:bodyPr/>
        <a:lstStyle/>
        <a:p>
          <a:endParaRPr lang="en-GB"/>
        </a:p>
      </dgm:t>
    </dgm:pt>
    <dgm:pt modelId="{E21AE485-C877-4E12-AED3-6414DFFCBD9B}" type="sibTrans" cxnId="{D2749F37-EDB4-4D48-B5E1-F0133F47FD49}">
      <dgm:prSet/>
      <dgm:spPr/>
      <dgm:t>
        <a:bodyPr/>
        <a:lstStyle/>
        <a:p>
          <a:endParaRPr lang="en-GB"/>
        </a:p>
      </dgm:t>
    </dgm:pt>
    <dgm:pt modelId="{16D68D7F-0032-4C4B-A613-D7DE45A7E719}">
      <dgm:prSet custT="1"/>
      <dgm:spPr/>
      <dgm:t>
        <a:bodyPr/>
        <a:lstStyle/>
        <a:p>
          <a:r>
            <a:rPr lang="en-GB" sz="2500" dirty="0" smtClean="0">
              <a:latin typeface="Franklin Gothic Book" panose="020B0503020102020204" pitchFamily="34" charset="0"/>
            </a:rPr>
            <a:t>Gender plays a bigger role in getting a job than in having a “good” one.</a:t>
          </a:r>
          <a:endParaRPr lang="en-GB" sz="2500" dirty="0">
            <a:latin typeface="Franklin Gothic Book" panose="020B0503020102020204" pitchFamily="34" charset="0"/>
          </a:endParaRPr>
        </a:p>
      </dgm:t>
    </dgm:pt>
    <dgm:pt modelId="{914F936A-B3F9-4EE0-9C8D-EE2177635CF7}" type="parTrans" cxnId="{80AEDFF0-F867-4369-AD60-144D2ED6EF9B}">
      <dgm:prSet/>
      <dgm:spPr/>
      <dgm:t>
        <a:bodyPr/>
        <a:lstStyle/>
        <a:p>
          <a:endParaRPr lang="en-GB"/>
        </a:p>
      </dgm:t>
    </dgm:pt>
    <dgm:pt modelId="{4D6BCDA3-8871-4F4B-ABBC-6778E09D907F}" type="sibTrans" cxnId="{80AEDFF0-F867-4369-AD60-144D2ED6EF9B}">
      <dgm:prSet/>
      <dgm:spPr/>
      <dgm:t>
        <a:bodyPr/>
        <a:lstStyle/>
        <a:p>
          <a:endParaRPr lang="en-GB"/>
        </a:p>
      </dgm:t>
    </dgm:pt>
    <dgm:pt modelId="{47A6B2C0-E754-44EE-ADD3-306A49F4539F}">
      <dgm:prSet custT="1"/>
      <dgm:spPr/>
      <dgm:t>
        <a:bodyPr/>
        <a:lstStyle/>
        <a:p>
          <a:r>
            <a:rPr lang="en-GB" sz="2500" dirty="0" smtClean="0">
              <a:latin typeface="Franklin Gothic Book" panose="020B0503020102020204" pitchFamily="34" charset="0"/>
            </a:rPr>
            <a:t>Parents’ education again very important.</a:t>
          </a:r>
          <a:endParaRPr lang="en-GB" sz="2500" dirty="0">
            <a:latin typeface="Franklin Gothic Book" panose="020B0503020102020204" pitchFamily="34" charset="0"/>
          </a:endParaRPr>
        </a:p>
      </dgm:t>
    </dgm:pt>
    <dgm:pt modelId="{9CF0E5AB-CFA7-473B-9182-FE144B73686C}" type="parTrans" cxnId="{DA9FC6EA-7190-452D-96BA-4A259BC6E3DD}">
      <dgm:prSet/>
      <dgm:spPr/>
      <dgm:t>
        <a:bodyPr/>
        <a:lstStyle/>
        <a:p>
          <a:endParaRPr lang="en-GB"/>
        </a:p>
      </dgm:t>
    </dgm:pt>
    <dgm:pt modelId="{F89851BD-491D-497A-BD34-1AE2B380631F}" type="sibTrans" cxnId="{DA9FC6EA-7190-452D-96BA-4A259BC6E3DD}">
      <dgm:prSet/>
      <dgm:spPr/>
      <dgm:t>
        <a:bodyPr/>
        <a:lstStyle/>
        <a:p>
          <a:endParaRPr lang="en-GB"/>
        </a:p>
      </dgm:t>
    </dgm:pt>
    <dgm:pt modelId="{1EB733DE-7661-419A-B1FF-6EAD1A95B418}">
      <dgm:prSet custT="1"/>
      <dgm:spPr>
        <a:noFill/>
        <a:effectLst>
          <a:softEdge rad="0"/>
        </a:effectLst>
      </dgm:spPr>
      <dgm:t>
        <a:bodyPr/>
        <a:lstStyle/>
        <a:p>
          <a:endParaRPr lang="en-GB" sz="2500" dirty="0">
            <a:solidFill>
              <a:schemeClr val="bg1"/>
            </a:solidFill>
          </a:endParaRPr>
        </a:p>
      </dgm:t>
    </dgm:pt>
    <dgm:pt modelId="{DE35F3A0-71F1-447F-BBCB-A4DF94418717}" type="parTrans" cxnId="{E0E0EE93-5F2B-4DBD-8DED-EB888527EC88}">
      <dgm:prSet/>
      <dgm:spPr/>
      <dgm:t>
        <a:bodyPr/>
        <a:lstStyle/>
        <a:p>
          <a:endParaRPr lang="en-GB"/>
        </a:p>
      </dgm:t>
    </dgm:pt>
    <dgm:pt modelId="{EDD19533-1B4F-427A-A9BE-08EE57FEEF33}" type="sibTrans" cxnId="{E0E0EE93-5F2B-4DBD-8DED-EB888527EC88}">
      <dgm:prSet/>
      <dgm:spPr/>
      <dgm:t>
        <a:bodyPr/>
        <a:lstStyle/>
        <a:p>
          <a:endParaRPr lang="en-GB"/>
        </a:p>
      </dgm:t>
    </dgm:pt>
    <dgm:pt modelId="{F7ECECC1-2E99-7D42-8FB5-FD57CC0E96FB}" type="pres">
      <dgm:prSet presAssocID="{03B3F55F-A2CB-0E4F-B0C2-568C9BC81511}" presName="vert0" presStyleCnt="0">
        <dgm:presLayoutVars>
          <dgm:dir/>
          <dgm:animOne val="branch"/>
          <dgm:animLvl val="lvl"/>
        </dgm:presLayoutVars>
      </dgm:prSet>
      <dgm:spPr/>
      <dgm:t>
        <a:bodyPr/>
        <a:lstStyle/>
        <a:p>
          <a:endParaRPr lang="en-US"/>
        </a:p>
      </dgm:t>
    </dgm:pt>
    <dgm:pt modelId="{2C296E79-DF8C-446A-9F90-7C0DF2F7675D}" type="pres">
      <dgm:prSet presAssocID="{1EB733DE-7661-419A-B1FF-6EAD1A95B418}" presName="thickLine" presStyleLbl="alignNode1" presStyleIdx="0" presStyleCnt="4"/>
      <dgm:spPr/>
    </dgm:pt>
    <dgm:pt modelId="{CE8498D1-FE60-4077-95F8-CAD79A54C1C2}" type="pres">
      <dgm:prSet presAssocID="{1EB733DE-7661-419A-B1FF-6EAD1A95B418}" presName="horz1" presStyleCnt="0"/>
      <dgm:spPr/>
    </dgm:pt>
    <dgm:pt modelId="{A5D282C0-0F4E-4A3E-9DDD-50A1CD04B294}" type="pres">
      <dgm:prSet presAssocID="{1EB733DE-7661-419A-B1FF-6EAD1A95B418}" presName="tx1" presStyleLbl="revTx" presStyleIdx="0" presStyleCnt="4" custScaleY="83557"/>
      <dgm:spPr/>
      <dgm:t>
        <a:bodyPr/>
        <a:lstStyle/>
        <a:p>
          <a:endParaRPr lang="en-GB"/>
        </a:p>
      </dgm:t>
    </dgm:pt>
    <dgm:pt modelId="{6193FA8A-346B-40B0-9E80-76EDD043DB02}" type="pres">
      <dgm:prSet presAssocID="{1EB733DE-7661-419A-B1FF-6EAD1A95B418}" presName="vert1" presStyleCnt="0"/>
      <dgm:spPr/>
    </dgm:pt>
    <dgm:pt modelId="{279EC512-A242-4471-8E59-A3CBCB4F2E4C}" type="pres">
      <dgm:prSet presAssocID="{631A2E4C-BED3-4FC9-98AE-7A85EB51DBA7}" presName="thickLine" presStyleLbl="alignNode1" presStyleIdx="1" presStyleCnt="4"/>
      <dgm:spPr/>
    </dgm:pt>
    <dgm:pt modelId="{DD51EDE4-8F67-4C50-A679-8610CAD84F31}" type="pres">
      <dgm:prSet presAssocID="{631A2E4C-BED3-4FC9-98AE-7A85EB51DBA7}" presName="horz1" presStyleCnt="0"/>
      <dgm:spPr/>
    </dgm:pt>
    <dgm:pt modelId="{9FC4BBBE-6BDC-4A3C-A43E-8553CD2DACEC}" type="pres">
      <dgm:prSet presAssocID="{631A2E4C-BED3-4FC9-98AE-7A85EB51DBA7}" presName="tx1" presStyleLbl="revTx" presStyleIdx="1" presStyleCnt="4" custScaleY="92857"/>
      <dgm:spPr/>
      <dgm:t>
        <a:bodyPr/>
        <a:lstStyle/>
        <a:p>
          <a:endParaRPr lang="en-US"/>
        </a:p>
      </dgm:t>
    </dgm:pt>
    <dgm:pt modelId="{58CA6086-158A-4502-8CC7-8B3BF91B2630}" type="pres">
      <dgm:prSet presAssocID="{631A2E4C-BED3-4FC9-98AE-7A85EB51DBA7}" presName="vert1" presStyleCnt="0"/>
      <dgm:spPr/>
    </dgm:pt>
    <dgm:pt modelId="{01251BD9-86EC-4A91-9470-CFEC5B28317A}" type="pres">
      <dgm:prSet presAssocID="{47A6B2C0-E754-44EE-ADD3-306A49F4539F}" presName="thickLine" presStyleLbl="alignNode1" presStyleIdx="2" presStyleCnt="4"/>
      <dgm:spPr/>
    </dgm:pt>
    <dgm:pt modelId="{D350F369-60BD-4170-A8FE-FC5710334EE2}" type="pres">
      <dgm:prSet presAssocID="{47A6B2C0-E754-44EE-ADD3-306A49F4539F}" presName="horz1" presStyleCnt="0"/>
      <dgm:spPr/>
    </dgm:pt>
    <dgm:pt modelId="{367AE6F0-4B89-488F-907E-5462FFF7DC6C}" type="pres">
      <dgm:prSet presAssocID="{47A6B2C0-E754-44EE-ADD3-306A49F4539F}" presName="tx1" presStyleLbl="revTx" presStyleIdx="2" presStyleCnt="4"/>
      <dgm:spPr/>
      <dgm:t>
        <a:bodyPr/>
        <a:lstStyle/>
        <a:p>
          <a:endParaRPr lang="en-US"/>
        </a:p>
      </dgm:t>
    </dgm:pt>
    <dgm:pt modelId="{D82C20D6-D904-4733-8159-888952F739AB}" type="pres">
      <dgm:prSet presAssocID="{47A6B2C0-E754-44EE-ADD3-306A49F4539F}" presName="vert1" presStyleCnt="0"/>
      <dgm:spPr/>
    </dgm:pt>
    <dgm:pt modelId="{9B9CF6C7-C3BD-45EF-99AC-34891DD253BC}" type="pres">
      <dgm:prSet presAssocID="{16D68D7F-0032-4C4B-A613-D7DE45A7E719}" presName="thickLine" presStyleLbl="alignNode1" presStyleIdx="3" presStyleCnt="4"/>
      <dgm:spPr/>
    </dgm:pt>
    <dgm:pt modelId="{A6B44A99-8D23-441D-89A7-C57440216950}" type="pres">
      <dgm:prSet presAssocID="{16D68D7F-0032-4C4B-A613-D7DE45A7E719}" presName="horz1" presStyleCnt="0"/>
      <dgm:spPr/>
    </dgm:pt>
    <dgm:pt modelId="{0CF86779-E729-4FB5-BEC8-D40B42A62A52}" type="pres">
      <dgm:prSet presAssocID="{16D68D7F-0032-4C4B-A613-D7DE45A7E719}" presName="tx1" presStyleLbl="revTx" presStyleIdx="3" presStyleCnt="4" custScaleY="117794"/>
      <dgm:spPr/>
      <dgm:t>
        <a:bodyPr/>
        <a:lstStyle/>
        <a:p>
          <a:endParaRPr lang="en-US"/>
        </a:p>
      </dgm:t>
    </dgm:pt>
    <dgm:pt modelId="{6838A90C-9502-40E8-8F23-BCA192177AD1}" type="pres">
      <dgm:prSet presAssocID="{16D68D7F-0032-4C4B-A613-D7DE45A7E719}" presName="vert1" presStyleCnt="0"/>
      <dgm:spPr/>
    </dgm:pt>
  </dgm:ptLst>
  <dgm:cxnLst>
    <dgm:cxn modelId="{E0E0EE93-5F2B-4DBD-8DED-EB888527EC88}" srcId="{03B3F55F-A2CB-0E4F-B0C2-568C9BC81511}" destId="{1EB733DE-7661-419A-B1FF-6EAD1A95B418}" srcOrd="0" destOrd="0" parTransId="{DE35F3A0-71F1-447F-BBCB-A4DF94418717}" sibTransId="{EDD19533-1B4F-427A-A9BE-08EE57FEEF33}"/>
    <dgm:cxn modelId="{D2749F37-EDB4-4D48-B5E1-F0133F47FD49}" srcId="{03B3F55F-A2CB-0E4F-B0C2-568C9BC81511}" destId="{631A2E4C-BED3-4FC9-98AE-7A85EB51DBA7}" srcOrd="1" destOrd="0" parTransId="{3D929051-50E3-4C18-9CF1-D30863BE9C08}" sibTransId="{E21AE485-C877-4E12-AED3-6414DFFCBD9B}"/>
    <dgm:cxn modelId="{F8E67DC7-EA4F-4286-A5F7-3AAE054BBA7F}" type="presOf" srcId="{1EB733DE-7661-419A-B1FF-6EAD1A95B418}" destId="{A5D282C0-0F4E-4A3E-9DDD-50A1CD04B294}" srcOrd="0" destOrd="0" presId="urn:microsoft.com/office/officeart/2008/layout/LinedList"/>
    <dgm:cxn modelId="{5ABF7213-CCD6-4C07-9930-3A1A3597331C}" type="presOf" srcId="{47A6B2C0-E754-44EE-ADD3-306A49F4539F}" destId="{367AE6F0-4B89-488F-907E-5462FFF7DC6C}" srcOrd="0" destOrd="0" presId="urn:microsoft.com/office/officeart/2008/layout/LinedList"/>
    <dgm:cxn modelId="{DA9FC6EA-7190-452D-96BA-4A259BC6E3DD}" srcId="{03B3F55F-A2CB-0E4F-B0C2-568C9BC81511}" destId="{47A6B2C0-E754-44EE-ADD3-306A49F4539F}" srcOrd="2" destOrd="0" parTransId="{9CF0E5AB-CFA7-473B-9182-FE144B73686C}" sibTransId="{F89851BD-491D-497A-BD34-1AE2B380631F}"/>
    <dgm:cxn modelId="{765A385F-3169-4D33-B72A-3330DDBC6B43}" type="presOf" srcId="{03B3F55F-A2CB-0E4F-B0C2-568C9BC81511}" destId="{F7ECECC1-2E99-7D42-8FB5-FD57CC0E96FB}" srcOrd="0" destOrd="0" presId="urn:microsoft.com/office/officeart/2008/layout/LinedList"/>
    <dgm:cxn modelId="{5902523E-D48B-4A80-974B-66FD16E0F6FD}" type="presOf" srcId="{631A2E4C-BED3-4FC9-98AE-7A85EB51DBA7}" destId="{9FC4BBBE-6BDC-4A3C-A43E-8553CD2DACEC}" srcOrd="0" destOrd="0" presId="urn:microsoft.com/office/officeart/2008/layout/LinedList"/>
    <dgm:cxn modelId="{80AEDFF0-F867-4369-AD60-144D2ED6EF9B}" srcId="{03B3F55F-A2CB-0E4F-B0C2-568C9BC81511}" destId="{16D68D7F-0032-4C4B-A613-D7DE45A7E719}" srcOrd="3" destOrd="0" parTransId="{914F936A-B3F9-4EE0-9C8D-EE2177635CF7}" sibTransId="{4D6BCDA3-8871-4F4B-ABBC-6778E09D907F}"/>
    <dgm:cxn modelId="{BCDFEA21-E806-4F60-8F85-AF68082081BA}" type="presOf" srcId="{16D68D7F-0032-4C4B-A613-D7DE45A7E719}" destId="{0CF86779-E729-4FB5-BEC8-D40B42A62A52}" srcOrd="0" destOrd="0" presId="urn:microsoft.com/office/officeart/2008/layout/LinedList"/>
    <dgm:cxn modelId="{2CC59CD9-35A7-44C3-A72F-F9B08AD89FCE}" type="presParOf" srcId="{F7ECECC1-2E99-7D42-8FB5-FD57CC0E96FB}" destId="{2C296E79-DF8C-446A-9F90-7C0DF2F7675D}" srcOrd="0" destOrd="0" presId="urn:microsoft.com/office/officeart/2008/layout/LinedList"/>
    <dgm:cxn modelId="{7E69079A-4BBD-467E-AD9A-15D6CEAF1DBA}" type="presParOf" srcId="{F7ECECC1-2E99-7D42-8FB5-FD57CC0E96FB}" destId="{CE8498D1-FE60-4077-95F8-CAD79A54C1C2}" srcOrd="1" destOrd="0" presId="urn:microsoft.com/office/officeart/2008/layout/LinedList"/>
    <dgm:cxn modelId="{986AA513-AF93-4A08-90AD-51A11839A58C}" type="presParOf" srcId="{CE8498D1-FE60-4077-95F8-CAD79A54C1C2}" destId="{A5D282C0-0F4E-4A3E-9DDD-50A1CD04B294}" srcOrd="0" destOrd="0" presId="urn:microsoft.com/office/officeart/2008/layout/LinedList"/>
    <dgm:cxn modelId="{F2FE6856-A00B-44B9-B61E-BBB33A58AACB}" type="presParOf" srcId="{CE8498D1-FE60-4077-95F8-CAD79A54C1C2}" destId="{6193FA8A-346B-40B0-9E80-76EDD043DB02}" srcOrd="1" destOrd="0" presId="urn:microsoft.com/office/officeart/2008/layout/LinedList"/>
    <dgm:cxn modelId="{5A3BC502-E98C-4AC5-A8B7-F59A2B081CBC}" type="presParOf" srcId="{F7ECECC1-2E99-7D42-8FB5-FD57CC0E96FB}" destId="{279EC512-A242-4471-8E59-A3CBCB4F2E4C}" srcOrd="2" destOrd="0" presId="urn:microsoft.com/office/officeart/2008/layout/LinedList"/>
    <dgm:cxn modelId="{F624A24E-447F-4774-A9DC-7446DAC6D37E}" type="presParOf" srcId="{F7ECECC1-2E99-7D42-8FB5-FD57CC0E96FB}" destId="{DD51EDE4-8F67-4C50-A679-8610CAD84F31}" srcOrd="3" destOrd="0" presId="urn:microsoft.com/office/officeart/2008/layout/LinedList"/>
    <dgm:cxn modelId="{E782A433-1F8E-4C2B-A89D-AAFE232E9B31}" type="presParOf" srcId="{DD51EDE4-8F67-4C50-A679-8610CAD84F31}" destId="{9FC4BBBE-6BDC-4A3C-A43E-8553CD2DACEC}" srcOrd="0" destOrd="0" presId="urn:microsoft.com/office/officeart/2008/layout/LinedList"/>
    <dgm:cxn modelId="{3775D250-464A-493A-8251-DBF40BA836CE}" type="presParOf" srcId="{DD51EDE4-8F67-4C50-A679-8610CAD84F31}" destId="{58CA6086-158A-4502-8CC7-8B3BF91B2630}" srcOrd="1" destOrd="0" presId="urn:microsoft.com/office/officeart/2008/layout/LinedList"/>
    <dgm:cxn modelId="{3BCF1F00-CDCE-4B7B-A8AA-D1A2AE6751C3}" type="presParOf" srcId="{F7ECECC1-2E99-7D42-8FB5-FD57CC0E96FB}" destId="{01251BD9-86EC-4A91-9470-CFEC5B28317A}" srcOrd="4" destOrd="0" presId="urn:microsoft.com/office/officeart/2008/layout/LinedList"/>
    <dgm:cxn modelId="{46E03150-9947-4B03-B1D4-BA78A43C6695}" type="presParOf" srcId="{F7ECECC1-2E99-7D42-8FB5-FD57CC0E96FB}" destId="{D350F369-60BD-4170-A8FE-FC5710334EE2}" srcOrd="5" destOrd="0" presId="urn:microsoft.com/office/officeart/2008/layout/LinedList"/>
    <dgm:cxn modelId="{8BD1B95F-4FA6-45D8-87E3-54E8961B8BBA}" type="presParOf" srcId="{D350F369-60BD-4170-A8FE-FC5710334EE2}" destId="{367AE6F0-4B89-488F-907E-5462FFF7DC6C}" srcOrd="0" destOrd="0" presId="urn:microsoft.com/office/officeart/2008/layout/LinedList"/>
    <dgm:cxn modelId="{77884DBF-C8CE-4253-8020-C6B56FFC8040}" type="presParOf" srcId="{D350F369-60BD-4170-A8FE-FC5710334EE2}" destId="{D82C20D6-D904-4733-8159-888952F739AB}" srcOrd="1" destOrd="0" presId="urn:microsoft.com/office/officeart/2008/layout/LinedList"/>
    <dgm:cxn modelId="{38CD3B86-A347-4EE8-A7BC-01C2D995F10E}" type="presParOf" srcId="{F7ECECC1-2E99-7D42-8FB5-FD57CC0E96FB}" destId="{9B9CF6C7-C3BD-45EF-99AC-34891DD253BC}" srcOrd="6" destOrd="0" presId="urn:microsoft.com/office/officeart/2008/layout/LinedList"/>
    <dgm:cxn modelId="{B47BA0AF-0C00-4466-B79F-9BFFF22EB9C3}" type="presParOf" srcId="{F7ECECC1-2E99-7D42-8FB5-FD57CC0E96FB}" destId="{A6B44A99-8D23-441D-89A7-C57440216950}" srcOrd="7" destOrd="0" presId="urn:microsoft.com/office/officeart/2008/layout/LinedList"/>
    <dgm:cxn modelId="{9684B753-360E-4990-940D-7AF8C63CCFD3}" type="presParOf" srcId="{A6B44A99-8D23-441D-89A7-C57440216950}" destId="{0CF86779-E729-4FB5-BEC8-D40B42A62A52}" srcOrd="0" destOrd="0" presId="urn:microsoft.com/office/officeart/2008/layout/LinedList"/>
    <dgm:cxn modelId="{0A9A40FB-D1B8-423E-9174-D663539D9318}" type="presParOf" srcId="{A6B44A99-8D23-441D-89A7-C57440216950}" destId="{6838A90C-9502-40E8-8F23-BCA192177AD1}"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E873C4-9E8D-455C-9584-648FDCAFE2D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2017B49E-357F-439C-9C84-4831C50A6B52}">
      <dgm:prSet phldrT="[Text]" custT="1"/>
      <dgm:spPr/>
      <dgm:t>
        <a:bodyPr/>
        <a:lstStyle/>
        <a:p>
          <a:r>
            <a:rPr lang="en-GB" sz="2000" dirty="0" err="1" smtClean="0"/>
            <a:t>IOp</a:t>
          </a:r>
          <a:r>
            <a:rPr lang="en-GB" sz="2000" dirty="0" smtClean="0"/>
            <a:t>, income inequality</a:t>
          </a:r>
          <a:endParaRPr lang="en-GB" sz="2000" dirty="0"/>
        </a:p>
      </dgm:t>
    </dgm:pt>
    <dgm:pt modelId="{AAE6F4D7-9977-4B03-A9C4-0E19F19972FE}" type="parTrans" cxnId="{A54EC1DA-0A09-4C3A-9A87-EB32A4D32DD0}">
      <dgm:prSet/>
      <dgm:spPr/>
      <dgm:t>
        <a:bodyPr/>
        <a:lstStyle/>
        <a:p>
          <a:endParaRPr lang="en-GB"/>
        </a:p>
      </dgm:t>
    </dgm:pt>
    <dgm:pt modelId="{FB1F2BE1-B696-4A07-BD3C-4B67A622CC08}" type="sibTrans" cxnId="{A54EC1DA-0A09-4C3A-9A87-EB32A4D32DD0}">
      <dgm:prSet/>
      <dgm:spPr/>
      <dgm:t>
        <a:bodyPr/>
        <a:lstStyle/>
        <a:p>
          <a:endParaRPr lang="en-GB"/>
        </a:p>
      </dgm:t>
    </dgm:pt>
    <dgm:pt modelId="{152C4EE4-C7AE-47DB-9388-EC799C97D653}">
      <dgm:prSet phldrT="[Text]" custT="1"/>
      <dgm:spPr/>
      <dgm:t>
        <a:bodyPr/>
        <a:lstStyle/>
        <a:p>
          <a:r>
            <a:rPr lang="en-GB" sz="1600" dirty="0" smtClean="0"/>
            <a:t>wealth</a:t>
          </a:r>
          <a:endParaRPr lang="en-GB" sz="1600" dirty="0"/>
        </a:p>
      </dgm:t>
    </dgm:pt>
    <dgm:pt modelId="{7BE9B226-A71F-4059-9B27-828C23DE32EC}" type="parTrans" cxnId="{53EC0EAF-21C0-4BDF-B9DD-76B879328E5F}">
      <dgm:prSet/>
      <dgm:spPr/>
      <dgm:t>
        <a:bodyPr/>
        <a:lstStyle/>
        <a:p>
          <a:endParaRPr lang="en-GB"/>
        </a:p>
      </dgm:t>
    </dgm:pt>
    <dgm:pt modelId="{63A8DC38-D9CF-4B1D-8A01-E555F303EC9E}" type="sibTrans" cxnId="{53EC0EAF-21C0-4BDF-B9DD-76B879328E5F}">
      <dgm:prSet/>
      <dgm:spPr/>
      <dgm:t>
        <a:bodyPr/>
        <a:lstStyle/>
        <a:p>
          <a:endParaRPr lang="en-GB"/>
        </a:p>
      </dgm:t>
    </dgm:pt>
    <dgm:pt modelId="{D05281CA-B77D-419F-96D8-BC0B000AD761}">
      <dgm:prSet phldrT="[Text]" custT="1"/>
      <dgm:spPr/>
      <dgm:t>
        <a:bodyPr/>
        <a:lstStyle/>
        <a:p>
          <a:r>
            <a:rPr lang="en-GB" sz="1600" dirty="0" smtClean="0"/>
            <a:t>income</a:t>
          </a:r>
          <a:endParaRPr lang="en-GB" sz="1600" dirty="0"/>
        </a:p>
      </dgm:t>
    </dgm:pt>
    <dgm:pt modelId="{23B503E5-9AB0-424F-B13A-DACAF57B1B9E}" type="parTrans" cxnId="{224DD21E-D162-4CF2-B5B4-722CCA82EE70}">
      <dgm:prSet/>
      <dgm:spPr/>
      <dgm:t>
        <a:bodyPr/>
        <a:lstStyle/>
        <a:p>
          <a:endParaRPr lang="en-GB"/>
        </a:p>
      </dgm:t>
    </dgm:pt>
    <dgm:pt modelId="{C27780FB-21FA-40B0-8971-91163AAEADF3}" type="sibTrans" cxnId="{224DD21E-D162-4CF2-B5B4-722CCA82EE70}">
      <dgm:prSet/>
      <dgm:spPr/>
      <dgm:t>
        <a:bodyPr/>
        <a:lstStyle/>
        <a:p>
          <a:endParaRPr lang="en-GB"/>
        </a:p>
      </dgm:t>
    </dgm:pt>
    <dgm:pt modelId="{5FA22B72-0C77-4FF3-AB0D-6F2DA2A67C2B}">
      <dgm:prSet phldrT="[Text]" custT="1"/>
      <dgm:spPr/>
      <dgm:t>
        <a:bodyPr/>
        <a:lstStyle/>
        <a:p>
          <a:r>
            <a:rPr lang="en-GB" sz="2000" dirty="0" smtClean="0"/>
            <a:t>Policy preferences</a:t>
          </a:r>
          <a:endParaRPr lang="en-GB" sz="2000" dirty="0"/>
        </a:p>
      </dgm:t>
    </dgm:pt>
    <dgm:pt modelId="{6C3B5F56-E0B3-44A5-9623-CC81F440A96D}" type="parTrans" cxnId="{3AF0FE69-9289-4CCB-A80B-5F03D817C462}">
      <dgm:prSet/>
      <dgm:spPr/>
      <dgm:t>
        <a:bodyPr/>
        <a:lstStyle/>
        <a:p>
          <a:endParaRPr lang="en-GB"/>
        </a:p>
      </dgm:t>
    </dgm:pt>
    <dgm:pt modelId="{7DAF208E-59F4-4E8D-9513-94B0726DE959}" type="sibTrans" cxnId="{3AF0FE69-9289-4CCB-A80B-5F03D817C462}">
      <dgm:prSet/>
      <dgm:spPr/>
      <dgm:t>
        <a:bodyPr/>
        <a:lstStyle/>
        <a:p>
          <a:endParaRPr lang="en-GB"/>
        </a:p>
      </dgm:t>
    </dgm:pt>
    <dgm:pt modelId="{238EF12D-BAD8-4204-B908-2863C14E8DF6}">
      <dgm:prSet phldrT="[Text]" custT="1"/>
      <dgm:spPr/>
      <dgm:t>
        <a:bodyPr/>
        <a:lstStyle/>
        <a:p>
          <a:r>
            <a:rPr lang="en-GB" sz="1600" dirty="0" smtClean="0"/>
            <a:t>markets</a:t>
          </a:r>
          <a:endParaRPr lang="en-GB" sz="1600" dirty="0"/>
        </a:p>
      </dgm:t>
    </dgm:pt>
    <dgm:pt modelId="{82393F01-86D8-4B6B-97A9-43EDD6BB7D31}" type="parTrans" cxnId="{1CA79BDA-9BEE-424A-A1C6-550F35E37234}">
      <dgm:prSet/>
      <dgm:spPr/>
      <dgm:t>
        <a:bodyPr/>
        <a:lstStyle/>
        <a:p>
          <a:endParaRPr lang="en-GB"/>
        </a:p>
      </dgm:t>
    </dgm:pt>
    <dgm:pt modelId="{447EBA69-01DA-418E-B0E8-2491F9637D07}" type="sibTrans" cxnId="{1CA79BDA-9BEE-424A-A1C6-550F35E37234}">
      <dgm:prSet/>
      <dgm:spPr/>
      <dgm:t>
        <a:bodyPr/>
        <a:lstStyle/>
        <a:p>
          <a:endParaRPr lang="en-GB"/>
        </a:p>
      </dgm:t>
    </dgm:pt>
    <dgm:pt modelId="{9B84708B-FDFB-4378-A823-CD419B74CD7A}">
      <dgm:prSet phldrT="[Text]" custT="1"/>
      <dgm:spPr/>
      <dgm:t>
        <a:bodyPr/>
        <a:lstStyle/>
        <a:p>
          <a:r>
            <a:rPr lang="en-GB" sz="1600" dirty="0" smtClean="0"/>
            <a:t>labour market outcomes</a:t>
          </a:r>
          <a:endParaRPr lang="en-GB" sz="1600" dirty="0"/>
        </a:p>
      </dgm:t>
    </dgm:pt>
    <dgm:pt modelId="{9BD4855D-9BD6-45D2-97E9-625B47873904}" type="parTrans" cxnId="{DCF21C0C-807A-49CE-A4A4-57B372F48532}">
      <dgm:prSet/>
      <dgm:spPr/>
      <dgm:t>
        <a:bodyPr/>
        <a:lstStyle/>
        <a:p>
          <a:endParaRPr lang="en-GB"/>
        </a:p>
      </dgm:t>
    </dgm:pt>
    <dgm:pt modelId="{59756B51-7964-44DC-86D5-74FC9C2BA324}" type="sibTrans" cxnId="{DCF21C0C-807A-49CE-A4A4-57B372F48532}">
      <dgm:prSet/>
      <dgm:spPr/>
      <dgm:t>
        <a:bodyPr/>
        <a:lstStyle/>
        <a:p>
          <a:endParaRPr lang="en-GB"/>
        </a:p>
      </dgm:t>
    </dgm:pt>
    <dgm:pt modelId="{147806A4-C71E-4FCA-979D-CCAB96390C49}">
      <dgm:prSet phldrT="[Text]" custT="1"/>
      <dgm:spPr/>
      <dgm:t>
        <a:bodyPr/>
        <a:lstStyle/>
        <a:p>
          <a:r>
            <a:rPr lang="en-GB" sz="1600" dirty="0" smtClean="0"/>
            <a:t>redistribution</a:t>
          </a:r>
          <a:endParaRPr lang="en-GB" sz="1600" dirty="0"/>
        </a:p>
      </dgm:t>
    </dgm:pt>
    <dgm:pt modelId="{C9299056-1AB8-4849-8128-A443A1CAD2A0}" type="sibTrans" cxnId="{F1B537D1-F7C9-4409-85A5-4E5C18279F5E}">
      <dgm:prSet/>
      <dgm:spPr/>
      <dgm:t>
        <a:bodyPr/>
        <a:lstStyle/>
        <a:p>
          <a:endParaRPr lang="en-GB"/>
        </a:p>
      </dgm:t>
    </dgm:pt>
    <dgm:pt modelId="{BEC7652F-DE7F-4DA9-9A1C-26E2A49BA205}" type="parTrans" cxnId="{F1B537D1-F7C9-4409-85A5-4E5C18279F5E}">
      <dgm:prSet/>
      <dgm:spPr/>
      <dgm:t>
        <a:bodyPr/>
        <a:lstStyle/>
        <a:p>
          <a:endParaRPr lang="en-GB"/>
        </a:p>
      </dgm:t>
    </dgm:pt>
    <dgm:pt modelId="{070E989A-EB36-4CA7-8B09-65140C65D2D6}">
      <dgm:prSet phldrT="[Text]" custT="1"/>
      <dgm:spPr/>
      <dgm:t>
        <a:bodyPr/>
        <a:lstStyle/>
        <a:p>
          <a:r>
            <a:rPr lang="en-GB" sz="1600" dirty="0" smtClean="0"/>
            <a:t>democracy</a:t>
          </a:r>
          <a:endParaRPr lang="en-GB" sz="1600" dirty="0"/>
        </a:p>
      </dgm:t>
    </dgm:pt>
    <dgm:pt modelId="{36942717-ACD9-4931-8A94-6344F6D055DE}" type="sibTrans" cxnId="{23D7F884-ADA4-4B17-AD10-36217C360A2F}">
      <dgm:prSet/>
      <dgm:spPr/>
      <dgm:t>
        <a:bodyPr/>
        <a:lstStyle/>
        <a:p>
          <a:endParaRPr lang="en-GB"/>
        </a:p>
      </dgm:t>
    </dgm:pt>
    <dgm:pt modelId="{DA8D3D56-C9CC-4FCE-AED6-F5FF8B91CF96}" type="parTrans" cxnId="{23D7F884-ADA4-4B17-AD10-36217C360A2F}">
      <dgm:prSet/>
      <dgm:spPr/>
      <dgm:t>
        <a:bodyPr/>
        <a:lstStyle/>
        <a:p>
          <a:endParaRPr lang="en-GB"/>
        </a:p>
      </dgm:t>
    </dgm:pt>
    <dgm:pt modelId="{8319A525-DAB9-4039-AD19-EFB8D000F19F}" type="pres">
      <dgm:prSet presAssocID="{97E873C4-9E8D-455C-9584-648FDCAFE2D0}" presName="linearFlow" presStyleCnt="0">
        <dgm:presLayoutVars>
          <dgm:dir/>
          <dgm:animLvl val="lvl"/>
          <dgm:resizeHandles val="exact"/>
        </dgm:presLayoutVars>
      </dgm:prSet>
      <dgm:spPr/>
      <dgm:t>
        <a:bodyPr/>
        <a:lstStyle/>
        <a:p>
          <a:endParaRPr lang="en-US"/>
        </a:p>
      </dgm:t>
    </dgm:pt>
    <dgm:pt modelId="{16BDBAD4-B399-419B-8BC2-75CBBF507DDB}" type="pres">
      <dgm:prSet presAssocID="{2017B49E-357F-439C-9C84-4831C50A6B52}" presName="composite" presStyleCnt="0"/>
      <dgm:spPr/>
    </dgm:pt>
    <dgm:pt modelId="{0E90AAE3-8D14-43A1-B81F-EC23267429A2}" type="pres">
      <dgm:prSet presAssocID="{2017B49E-357F-439C-9C84-4831C50A6B52}" presName="parTx" presStyleLbl="node1" presStyleIdx="0" presStyleCnt="2">
        <dgm:presLayoutVars>
          <dgm:chMax val="0"/>
          <dgm:chPref val="0"/>
          <dgm:bulletEnabled val="1"/>
        </dgm:presLayoutVars>
      </dgm:prSet>
      <dgm:spPr/>
      <dgm:t>
        <a:bodyPr/>
        <a:lstStyle/>
        <a:p>
          <a:endParaRPr lang="en-US"/>
        </a:p>
      </dgm:t>
    </dgm:pt>
    <dgm:pt modelId="{11AD818E-D469-4FD0-96B8-DEA0D3BEF7EC}" type="pres">
      <dgm:prSet presAssocID="{2017B49E-357F-439C-9C84-4831C50A6B52}" presName="parSh" presStyleLbl="node1" presStyleIdx="0" presStyleCnt="2" custLinFactNeighborX="-2492" custLinFactNeighborY="-65"/>
      <dgm:spPr/>
      <dgm:t>
        <a:bodyPr/>
        <a:lstStyle/>
        <a:p>
          <a:endParaRPr lang="en-US"/>
        </a:p>
      </dgm:t>
    </dgm:pt>
    <dgm:pt modelId="{28A21C3B-EEC4-4869-A872-BF01299F6849}" type="pres">
      <dgm:prSet presAssocID="{2017B49E-357F-439C-9C84-4831C50A6B52}" presName="desTx" presStyleLbl="fgAcc1" presStyleIdx="0" presStyleCnt="2" custScaleY="56083" custLinFactNeighborX="-3743" custLinFactNeighborY="-43879">
        <dgm:presLayoutVars>
          <dgm:bulletEnabled val="1"/>
        </dgm:presLayoutVars>
      </dgm:prSet>
      <dgm:spPr/>
      <dgm:t>
        <a:bodyPr/>
        <a:lstStyle/>
        <a:p>
          <a:endParaRPr lang="en-GB"/>
        </a:p>
      </dgm:t>
    </dgm:pt>
    <dgm:pt modelId="{082814C9-DFAE-4204-AEA3-8568AE56DD22}" type="pres">
      <dgm:prSet presAssocID="{FB1F2BE1-B696-4A07-BD3C-4B67A622CC08}" presName="sibTrans" presStyleLbl="sibTrans2D1" presStyleIdx="0" presStyleCnt="1"/>
      <dgm:spPr/>
      <dgm:t>
        <a:bodyPr/>
        <a:lstStyle/>
        <a:p>
          <a:endParaRPr lang="en-US"/>
        </a:p>
      </dgm:t>
    </dgm:pt>
    <dgm:pt modelId="{835C83F6-4EEE-4C15-A1A3-7F7608D1F357}" type="pres">
      <dgm:prSet presAssocID="{FB1F2BE1-B696-4A07-BD3C-4B67A622CC08}" presName="connTx" presStyleLbl="sibTrans2D1" presStyleIdx="0" presStyleCnt="1"/>
      <dgm:spPr/>
      <dgm:t>
        <a:bodyPr/>
        <a:lstStyle/>
        <a:p>
          <a:endParaRPr lang="en-US"/>
        </a:p>
      </dgm:t>
    </dgm:pt>
    <dgm:pt modelId="{A348A243-DE37-4269-B0AC-759172F58DA6}" type="pres">
      <dgm:prSet presAssocID="{5FA22B72-0C77-4FF3-AB0D-6F2DA2A67C2B}" presName="composite" presStyleCnt="0"/>
      <dgm:spPr/>
    </dgm:pt>
    <dgm:pt modelId="{83AE5613-0AC6-4820-8F60-3F093D26A5B9}" type="pres">
      <dgm:prSet presAssocID="{5FA22B72-0C77-4FF3-AB0D-6F2DA2A67C2B}" presName="parTx" presStyleLbl="node1" presStyleIdx="0" presStyleCnt="2">
        <dgm:presLayoutVars>
          <dgm:chMax val="0"/>
          <dgm:chPref val="0"/>
          <dgm:bulletEnabled val="1"/>
        </dgm:presLayoutVars>
      </dgm:prSet>
      <dgm:spPr/>
      <dgm:t>
        <a:bodyPr/>
        <a:lstStyle/>
        <a:p>
          <a:endParaRPr lang="en-US"/>
        </a:p>
      </dgm:t>
    </dgm:pt>
    <dgm:pt modelId="{46B3A149-3930-4C03-8A12-CF6492FC1D79}" type="pres">
      <dgm:prSet presAssocID="{5FA22B72-0C77-4FF3-AB0D-6F2DA2A67C2B}" presName="parSh" presStyleLbl="node1" presStyleIdx="1" presStyleCnt="2"/>
      <dgm:spPr/>
      <dgm:t>
        <a:bodyPr/>
        <a:lstStyle/>
        <a:p>
          <a:endParaRPr lang="en-US"/>
        </a:p>
      </dgm:t>
    </dgm:pt>
    <dgm:pt modelId="{1E0A9701-14A0-4943-91C8-BE0929A992A8}" type="pres">
      <dgm:prSet presAssocID="{5FA22B72-0C77-4FF3-AB0D-6F2DA2A67C2B}" presName="desTx" presStyleLbl="fgAcc1" presStyleIdx="1" presStyleCnt="2" custScaleX="92518" custScaleY="55646" custLinFactNeighborX="145" custLinFactNeighborY="-44207">
        <dgm:presLayoutVars>
          <dgm:bulletEnabled val="1"/>
        </dgm:presLayoutVars>
      </dgm:prSet>
      <dgm:spPr/>
      <dgm:t>
        <a:bodyPr/>
        <a:lstStyle/>
        <a:p>
          <a:endParaRPr lang="en-US"/>
        </a:p>
      </dgm:t>
    </dgm:pt>
  </dgm:ptLst>
  <dgm:cxnLst>
    <dgm:cxn modelId="{F1B537D1-F7C9-4409-85A5-4E5C18279F5E}" srcId="{5FA22B72-0C77-4FF3-AB0D-6F2DA2A67C2B}" destId="{147806A4-C71E-4FCA-979D-CCAB96390C49}" srcOrd="2" destOrd="0" parTransId="{BEC7652F-DE7F-4DA9-9A1C-26E2A49BA205}" sibTransId="{C9299056-1AB8-4849-8128-A443A1CAD2A0}"/>
    <dgm:cxn modelId="{A54EC1DA-0A09-4C3A-9A87-EB32A4D32DD0}" srcId="{97E873C4-9E8D-455C-9584-648FDCAFE2D0}" destId="{2017B49E-357F-439C-9C84-4831C50A6B52}" srcOrd="0" destOrd="0" parTransId="{AAE6F4D7-9977-4B03-A9C4-0E19F19972FE}" sibTransId="{FB1F2BE1-B696-4A07-BD3C-4B67A622CC08}"/>
    <dgm:cxn modelId="{224DD21E-D162-4CF2-B5B4-722CCA82EE70}" srcId="{2017B49E-357F-439C-9C84-4831C50A6B52}" destId="{D05281CA-B77D-419F-96D8-BC0B000AD761}" srcOrd="1" destOrd="0" parTransId="{23B503E5-9AB0-424F-B13A-DACAF57B1B9E}" sibTransId="{C27780FB-21FA-40B0-8971-91163AAEADF3}"/>
    <dgm:cxn modelId="{3D841ECC-E438-49EF-A99D-AAB3B4D12E63}" type="presOf" srcId="{152C4EE4-C7AE-47DB-9388-EC799C97D653}" destId="{28A21C3B-EEC4-4869-A872-BF01299F6849}" srcOrd="0" destOrd="0" presId="urn:microsoft.com/office/officeart/2005/8/layout/process3"/>
    <dgm:cxn modelId="{2AD2D0C5-303A-4094-A247-9D85F8707B52}" type="presOf" srcId="{5FA22B72-0C77-4FF3-AB0D-6F2DA2A67C2B}" destId="{46B3A149-3930-4C03-8A12-CF6492FC1D79}" srcOrd="1" destOrd="0" presId="urn:microsoft.com/office/officeart/2005/8/layout/process3"/>
    <dgm:cxn modelId="{B81DE9C4-AE05-406B-A238-797BC01B0777}" type="presOf" srcId="{D05281CA-B77D-419F-96D8-BC0B000AD761}" destId="{28A21C3B-EEC4-4869-A872-BF01299F6849}" srcOrd="0" destOrd="1" presId="urn:microsoft.com/office/officeart/2005/8/layout/process3"/>
    <dgm:cxn modelId="{2056380B-9229-45F0-A494-5BBE0E5EB635}" type="presOf" srcId="{FB1F2BE1-B696-4A07-BD3C-4B67A622CC08}" destId="{082814C9-DFAE-4204-AEA3-8568AE56DD22}" srcOrd="0" destOrd="0" presId="urn:microsoft.com/office/officeart/2005/8/layout/process3"/>
    <dgm:cxn modelId="{DCF21C0C-807A-49CE-A4A4-57B372F48532}" srcId="{2017B49E-357F-439C-9C84-4831C50A6B52}" destId="{9B84708B-FDFB-4378-A823-CD419B74CD7A}" srcOrd="2" destOrd="0" parTransId="{9BD4855D-9BD6-45D2-97E9-625B47873904}" sibTransId="{59756B51-7964-44DC-86D5-74FC9C2BA324}"/>
    <dgm:cxn modelId="{1CA79BDA-9BEE-424A-A1C6-550F35E37234}" srcId="{5FA22B72-0C77-4FF3-AB0D-6F2DA2A67C2B}" destId="{238EF12D-BAD8-4204-B908-2863C14E8DF6}" srcOrd="0" destOrd="0" parTransId="{82393F01-86D8-4B6B-97A9-43EDD6BB7D31}" sibTransId="{447EBA69-01DA-418E-B0E8-2491F9637D07}"/>
    <dgm:cxn modelId="{4EA5836B-7A73-4C88-9245-0A64395CAB9D}" type="presOf" srcId="{FB1F2BE1-B696-4A07-BD3C-4B67A622CC08}" destId="{835C83F6-4EEE-4C15-A1A3-7F7608D1F357}" srcOrd="1" destOrd="0" presId="urn:microsoft.com/office/officeart/2005/8/layout/process3"/>
    <dgm:cxn modelId="{6C8F1898-EA75-4ABA-9D3E-0F24FA50FEA4}" type="presOf" srcId="{238EF12D-BAD8-4204-B908-2863C14E8DF6}" destId="{1E0A9701-14A0-4943-91C8-BE0929A992A8}" srcOrd="0" destOrd="0" presId="urn:microsoft.com/office/officeart/2005/8/layout/process3"/>
    <dgm:cxn modelId="{3AF0FE69-9289-4CCB-A80B-5F03D817C462}" srcId="{97E873C4-9E8D-455C-9584-648FDCAFE2D0}" destId="{5FA22B72-0C77-4FF3-AB0D-6F2DA2A67C2B}" srcOrd="1" destOrd="0" parTransId="{6C3B5F56-E0B3-44A5-9623-CC81F440A96D}" sibTransId="{7DAF208E-59F4-4E8D-9513-94B0726DE959}"/>
    <dgm:cxn modelId="{53EC0EAF-21C0-4BDF-B9DD-76B879328E5F}" srcId="{2017B49E-357F-439C-9C84-4831C50A6B52}" destId="{152C4EE4-C7AE-47DB-9388-EC799C97D653}" srcOrd="0" destOrd="0" parTransId="{7BE9B226-A71F-4059-9B27-828C23DE32EC}" sibTransId="{63A8DC38-D9CF-4B1D-8A01-E555F303EC9E}"/>
    <dgm:cxn modelId="{5C19F792-8746-44EF-A506-82C729DB6592}" type="presOf" srcId="{2017B49E-357F-439C-9C84-4831C50A6B52}" destId="{11AD818E-D469-4FD0-96B8-DEA0D3BEF7EC}" srcOrd="1" destOrd="0" presId="urn:microsoft.com/office/officeart/2005/8/layout/process3"/>
    <dgm:cxn modelId="{2AEB5870-AB6E-45E3-A1E8-D7D3D739B9A8}" type="presOf" srcId="{070E989A-EB36-4CA7-8B09-65140C65D2D6}" destId="{1E0A9701-14A0-4943-91C8-BE0929A992A8}" srcOrd="0" destOrd="1" presId="urn:microsoft.com/office/officeart/2005/8/layout/process3"/>
    <dgm:cxn modelId="{23D7F884-ADA4-4B17-AD10-36217C360A2F}" srcId="{5FA22B72-0C77-4FF3-AB0D-6F2DA2A67C2B}" destId="{070E989A-EB36-4CA7-8B09-65140C65D2D6}" srcOrd="1" destOrd="0" parTransId="{DA8D3D56-C9CC-4FCE-AED6-F5FF8B91CF96}" sibTransId="{36942717-ACD9-4931-8A94-6344F6D055DE}"/>
    <dgm:cxn modelId="{E8CCCBD6-BD9F-4674-B224-D4D8875830AA}" type="presOf" srcId="{97E873C4-9E8D-455C-9584-648FDCAFE2D0}" destId="{8319A525-DAB9-4039-AD19-EFB8D000F19F}" srcOrd="0" destOrd="0" presId="urn:microsoft.com/office/officeart/2005/8/layout/process3"/>
    <dgm:cxn modelId="{30FDCE74-EF0F-4E5B-93BF-E791FD1EDDAD}" type="presOf" srcId="{2017B49E-357F-439C-9C84-4831C50A6B52}" destId="{0E90AAE3-8D14-43A1-B81F-EC23267429A2}" srcOrd="0" destOrd="0" presId="urn:microsoft.com/office/officeart/2005/8/layout/process3"/>
    <dgm:cxn modelId="{DF57FCD5-B9B7-49A7-9C78-49F30B5C1EE9}" type="presOf" srcId="{9B84708B-FDFB-4378-A823-CD419B74CD7A}" destId="{28A21C3B-EEC4-4869-A872-BF01299F6849}" srcOrd="0" destOrd="2" presId="urn:microsoft.com/office/officeart/2005/8/layout/process3"/>
    <dgm:cxn modelId="{9A64BDED-75A5-4759-BBB3-1D5B0655D63F}" type="presOf" srcId="{147806A4-C71E-4FCA-979D-CCAB96390C49}" destId="{1E0A9701-14A0-4943-91C8-BE0929A992A8}" srcOrd="0" destOrd="2" presId="urn:microsoft.com/office/officeart/2005/8/layout/process3"/>
    <dgm:cxn modelId="{4BA95EB9-3684-4A67-AC71-5A9B7EB0E98F}" type="presOf" srcId="{5FA22B72-0C77-4FF3-AB0D-6F2DA2A67C2B}" destId="{83AE5613-0AC6-4820-8F60-3F093D26A5B9}" srcOrd="0" destOrd="0" presId="urn:microsoft.com/office/officeart/2005/8/layout/process3"/>
    <dgm:cxn modelId="{8C90F6D5-DA75-460E-810C-A03A2A101601}" type="presParOf" srcId="{8319A525-DAB9-4039-AD19-EFB8D000F19F}" destId="{16BDBAD4-B399-419B-8BC2-75CBBF507DDB}" srcOrd="0" destOrd="0" presId="urn:microsoft.com/office/officeart/2005/8/layout/process3"/>
    <dgm:cxn modelId="{C4E6A2F0-93CA-4569-858A-E54AAEE1396F}" type="presParOf" srcId="{16BDBAD4-B399-419B-8BC2-75CBBF507DDB}" destId="{0E90AAE3-8D14-43A1-B81F-EC23267429A2}" srcOrd="0" destOrd="0" presId="urn:microsoft.com/office/officeart/2005/8/layout/process3"/>
    <dgm:cxn modelId="{E2A24943-3B2F-4DDF-A4FB-DA7280DAE418}" type="presParOf" srcId="{16BDBAD4-B399-419B-8BC2-75CBBF507DDB}" destId="{11AD818E-D469-4FD0-96B8-DEA0D3BEF7EC}" srcOrd="1" destOrd="0" presId="urn:microsoft.com/office/officeart/2005/8/layout/process3"/>
    <dgm:cxn modelId="{EB80EE75-BB66-4962-925D-04DEE507D756}" type="presParOf" srcId="{16BDBAD4-B399-419B-8BC2-75CBBF507DDB}" destId="{28A21C3B-EEC4-4869-A872-BF01299F6849}" srcOrd="2" destOrd="0" presId="urn:microsoft.com/office/officeart/2005/8/layout/process3"/>
    <dgm:cxn modelId="{FDDD77B1-4024-4502-92D8-855BFF77C040}" type="presParOf" srcId="{8319A525-DAB9-4039-AD19-EFB8D000F19F}" destId="{082814C9-DFAE-4204-AEA3-8568AE56DD22}" srcOrd="1" destOrd="0" presId="urn:microsoft.com/office/officeart/2005/8/layout/process3"/>
    <dgm:cxn modelId="{6AEE7A97-3DB1-4424-8678-D3751296727C}" type="presParOf" srcId="{082814C9-DFAE-4204-AEA3-8568AE56DD22}" destId="{835C83F6-4EEE-4C15-A1A3-7F7608D1F357}" srcOrd="0" destOrd="0" presId="urn:microsoft.com/office/officeart/2005/8/layout/process3"/>
    <dgm:cxn modelId="{D3EF75CE-CE11-41AF-8065-4161AB9CECC5}" type="presParOf" srcId="{8319A525-DAB9-4039-AD19-EFB8D000F19F}" destId="{A348A243-DE37-4269-B0AC-759172F58DA6}" srcOrd="2" destOrd="0" presId="urn:microsoft.com/office/officeart/2005/8/layout/process3"/>
    <dgm:cxn modelId="{BC2FDD64-FFF7-4AC3-A022-3A85852166CA}" type="presParOf" srcId="{A348A243-DE37-4269-B0AC-759172F58DA6}" destId="{83AE5613-0AC6-4820-8F60-3F093D26A5B9}" srcOrd="0" destOrd="0" presId="urn:microsoft.com/office/officeart/2005/8/layout/process3"/>
    <dgm:cxn modelId="{8758152F-ED35-4C17-B638-0CBE2FA890E7}" type="presParOf" srcId="{A348A243-DE37-4269-B0AC-759172F58DA6}" destId="{46B3A149-3930-4C03-8A12-CF6492FC1D79}" srcOrd="1" destOrd="0" presId="urn:microsoft.com/office/officeart/2005/8/layout/process3"/>
    <dgm:cxn modelId="{02487057-D685-4383-9C55-4D490004CEA1}" type="presParOf" srcId="{A348A243-DE37-4269-B0AC-759172F58DA6}" destId="{1E0A9701-14A0-4943-91C8-BE0929A992A8}"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E873C4-9E8D-455C-9584-648FDCAFE2D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2017B49E-357F-439C-9C84-4831C50A6B52}">
      <dgm:prSet phldrT="[Text]" custT="1"/>
      <dgm:spPr/>
      <dgm:t>
        <a:bodyPr/>
        <a:lstStyle/>
        <a:p>
          <a:r>
            <a:rPr lang="en-GB" sz="2000" dirty="0" err="1" smtClean="0"/>
            <a:t>IOp</a:t>
          </a:r>
          <a:r>
            <a:rPr lang="en-GB" sz="2000" dirty="0" smtClean="0"/>
            <a:t>, outcome inequality</a:t>
          </a:r>
          <a:endParaRPr lang="en-GB" sz="2000" dirty="0"/>
        </a:p>
      </dgm:t>
    </dgm:pt>
    <dgm:pt modelId="{AAE6F4D7-9977-4B03-A9C4-0E19F19972FE}" type="parTrans" cxnId="{A54EC1DA-0A09-4C3A-9A87-EB32A4D32DD0}">
      <dgm:prSet/>
      <dgm:spPr/>
      <dgm:t>
        <a:bodyPr/>
        <a:lstStyle/>
        <a:p>
          <a:endParaRPr lang="en-GB"/>
        </a:p>
      </dgm:t>
    </dgm:pt>
    <dgm:pt modelId="{FB1F2BE1-B696-4A07-BD3C-4B67A622CC08}" type="sibTrans" cxnId="{A54EC1DA-0A09-4C3A-9A87-EB32A4D32DD0}">
      <dgm:prSet/>
      <dgm:spPr/>
      <dgm:t>
        <a:bodyPr/>
        <a:lstStyle/>
        <a:p>
          <a:endParaRPr lang="en-GB"/>
        </a:p>
      </dgm:t>
    </dgm:pt>
    <dgm:pt modelId="{152C4EE4-C7AE-47DB-9388-EC799C97D653}">
      <dgm:prSet phldrT="[Text]" custT="1"/>
      <dgm:spPr/>
      <dgm:t>
        <a:bodyPr/>
        <a:lstStyle/>
        <a:p>
          <a:r>
            <a:rPr lang="en-GB" sz="1600" dirty="0" smtClean="0"/>
            <a:t>wealth</a:t>
          </a:r>
          <a:endParaRPr lang="en-GB" sz="1600" dirty="0"/>
        </a:p>
      </dgm:t>
    </dgm:pt>
    <dgm:pt modelId="{7BE9B226-A71F-4059-9B27-828C23DE32EC}" type="parTrans" cxnId="{53EC0EAF-21C0-4BDF-B9DD-76B879328E5F}">
      <dgm:prSet/>
      <dgm:spPr/>
      <dgm:t>
        <a:bodyPr/>
        <a:lstStyle/>
        <a:p>
          <a:endParaRPr lang="en-GB"/>
        </a:p>
      </dgm:t>
    </dgm:pt>
    <dgm:pt modelId="{63A8DC38-D9CF-4B1D-8A01-E555F303EC9E}" type="sibTrans" cxnId="{53EC0EAF-21C0-4BDF-B9DD-76B879328E5F}">
      <dgm:prSet/>
      <dgm:spPr/>
      <dgm:t>
        <a:bodyPr/>
        <a:lstStyle/>
        <a:p>
          <a:endParaRPr lang="en-GB"/>
        </a:p>
      </dgm:t>
    </dgm:pt>
    <dgm:pt modelId="{D05281CA-B77D-419F-96D8-BC0B000AD761}">
      <dgm:prSet phldrT="[Text]" custT="1"/>
      <dgm:spPr/>
      <dgm:t>
        <a:bodyPr/>
        <a:lstStyle/>
        <a:p>
          <a:r>
            <a:rPr lang="en-GB" sz="1600" dirty="0" smtClean="0"/>
            <a:t>income</a:t>
          </a:r>
          <a:endParaRPr lang="en-GB" sz="1600" dirty="0"/>
        </a:p>
      </dgm:t>
    </dgm:pt>
    <dgm:pt modelId="{23B503E5-9AB0-424F-B13A-DACAF57B1B9E}" type="parTrans" cxnId="{224DD21E-D162-4CF2-B5B4-722CCA82EE70}">
      <dgm:prSet/>
      <dgm:spPr/>
      <dgm:t>
        <a:bodyPr/>
        <a:lstStyle/>
        <a:p>
          <a:endParaRPr lang="en-GB"/>
        </a:p>
      </dgm:t>
    </dgm:pt>
    <dgm:pt modelId="{C27780FB-21FA-40B0-8971-91163AAEADF3}" type="sibTrans" cxnId="{224DD21E-D162-4CF2-B5B4-722CCA82EE70}">
      <dgm:prSet/>
      <dgm:spPr/>
      <dgm:t>
        <a:bodyPr/>
        <a:lstStyle/>
        <a:p>
          <a:endParaRPr lang="en-GB"/>
        </a:p>
      </dgm:t>
    </dgm:pt>
    <dgm:pt modelId="{1B1858F5-C1FF-49BB-938D-F4D1768AB883}">
      <dgm:prSet phldrT="[Text]" custT="1"/>
      <dgm:spPr/>
      <dgm:t>
        <a:bodyPr/>
        <a:lstStyle/>
        <a:p>
          <a:r>
            <a:rPr lang="en-GB" sz="2000" dirty="0" smtClean="0"/>
            <a:t>Perception of own situation</a:t>
          </a:r>
          <a:endParaRPr lang="en-GB" sz="2000" dirty="0"/>
        </a:p>
      </dgm:t>
    </dgm:pt>
    <dgm:pt modelId="{1ACBB02F-354D-4A87-8E05-4ED423655013}" type="parTrans" cxnId="{4EFD4ADA-481F-40D7-8F24-2ED110381D34}">
      <dgm:prSet/>
      <dgm:spPr/>
      <dgm:t>
        <a:bodyPr/>
        <a:lstStyle/>
        <a:p>
          <a:endParaRPr lang="en-GB"/>
        </a:p>
      </dgm:t>
    </dgm:pt>
    <dgm:pt modelId="{79F91F7D-93A5-4E39-8CF7-9B5B7CC367B8}" type="sibTrans" cxnId="{4EFD4ADA-481F-40D7-8F24-2ED110381D34}">
      <dgm:prSet/>
      <dgm:spPr/>
      <dgm:t>
        <a:bodyPr/>
        <a:lstStyle/>
        <a:p>
          <a:endParaRPr lang="en-GB"/>
        </a:p>
      </dgm:t>
    </dgm:pt>
    <dgm:pt modelId="{EDD5C324-74ED-4A6A-8738-4F3FD09DDF88}">
      <dgm:prSet phldrT="[Text]" custT="1"/>
      <dgm:spPr/>
      <dgm:t>
        <a:bodyPr/>
        <a:lstStyle/>
        <a:p>
          <a:r>
            <a:rPr lang="en-GB" sz="1600" dirty="0" smtClean="0"/>
            <a:t>where you place yourself on a ten-step ladder</a:t>
          </a:r>
          <a:endParaRPr lang="en-GB" sz="1600" dirty="0"/>
        </a:p>
      </dgm:t>
    </dgm:pt>
    <dgm:pt modelId="{1E1234FE-2BBD-4B23-BB0B-B04BACFF96C4}" type="parTrans" cxnId="{7B36478B-C26F-4C11-BDE7-7CE03FF7DD90}">
      <dgm:prSet/>
      <dgm:spPr/>
      <dgm:t>
        <a:bodyPr/>
        <a:lstStyle/>
        <a:p>
          <a:endParaRPr lang="en-GB"/>
        </a:p>
      </dgm:t>
    </dgm:pt>
    <dgm:pt modelId="{06831C11-6F9E-4E6C-886C-C77A26C86AD4}" type="sibTrans" cxnId="{7B36478B-C26F-4C11-BDE7-7CE03FF7DD90}">
      <dgm:prSet/>
      <dgm:spPr/>
      <dgm:t>
        <a:bodyPr/>
        <a:lstStyle/>
        <a:p>
          <a:endParaRPr lang="en-GB"/>
        </a:p>
      </dgm:t>
    </dgm:pt>
    <dgm:pt modelId="{5FA22B72-0C77-4FF3-AB0D-6F2DA2A67C2B}">
      <dgm:prSet phldrT="[Text]" custT="1"/>
      <dgm:spPr/>
      <dgm:t>
        <a:bodyPr/>
        <a:lstStyle/>
        <a:p>
          <a:r>
            <a:rPr lang="en-GB" sz="2000" dirty="0" smtClean="0"/>
            <a:t>Policy preferences</a:t>
          </a:r>
          <a:endParaRPr lang="en-GB" sz="2000" dirty="0"/>
        </a:p>
      </dgm:t>
    </dgm:pt>
    <dgm:pt modelId="{6C3B5F56-E0B3-44A5-9623-CC81F440A96D}" type="parTrans" cxnId="{3AF0FE69-9289-4CCB-A80B-5F03D817C462}">
      <dgm:prSet/>
      <dgm:spPr/>
      <dgm:t>
        <a:bodyPr/>
        <a:lstStyle/>
        <a:p>
          <a:endParaRPr lang="en-GB"/>
        </a:p>
      </dgm:t>
    </dgm:pt>
    <dgm:pt modelId="{7DAF208E-59F4-4E8D-9513-94B0726DE959}" type="sibTrans" cxnId="{3AF0FE69-9289-4CCB-A80B-5F03D817C462}">
      <dgm:prSet/>
      <dgm:spPr/>
      <dgm:t>
        <a:bodyPr/>
        <a:lstStyle/>
        <a:p>
          <a:endParaRPr lang="en-GB"/>
        </a:p>
      </dgm:t>
    </dgm:pt>
    <dgm:pt modelId="{238EF12D-BAD8-4204-B908-2863C14E8DF6}">
      <dgm:prSet phldrT="[Text]" custT="1"/>
      <dgm:spPr/>
      <dgm:t>
        <a:bodyPr/>
        <a:lstStyle/>
        <a:p>
          <a:r>
            <a:rPr lang="en-GB" sz="1600" dirty="0" smtClean="0"/>
            <a:t>markets</a:t>
          </a:r>
          <a:endParaRPr lang="en-GB" sz="1600" dirty="0"/>
        </a:p>
      </dgm:t>
    </dgm:pt>
    <dgm:pt modelId="{82393F01-86D8-4B6B-97A9-43EDD6BB7D31}" type="parTrans" cxnId="{1CA79BDA-9BEE-424A-A1C6-550F35E37234}">
      <dgm:prSet/>
      <dgm:spPr/>
      <dgm:t>
        <a:bodyPr/>
        <a:lstStyle/>
        <a:p>
          <a:endParaRPr lang="en-GB"/>
        </a:p>
      </dgm:t>
    </dgm:pt>
    <dgm:pt modelId="{447EBA69-01DA-418E-B0E8-2491F9637D07}" type="sibTrans" cxnId="{1CA79BDA-9BEE-424A-A1C6-550F35E37234}">
      <dgm:prSet/>
      <dgm:spPr/>
      <dgm:t>
        <a:bodyPr/>
        <a:lstStyle/>
        <a:p>
          <a:endParaRPr lang="en-GB"/>
        </a:p>
      </dgm:t>
    </dgm:pt>
    <dgm:pt modelId="{9B84708B-FDFB-4378-A823-CD419B74CD7A}">
      <dgm:prSet phldrT="[Text]" custT="1"/>
      <dgm:spPr/>
      <dgm:t>
        <a:bodyPr/>
        <a:lstStyle/>
        <a:p>
          <a:r>
            <a:rPr lang="en-GB" sz="1600" dirty="0" smtClean="0"/>
            <a:t>labour market outcomes</a:t>
          </a:r>
          <a:endParaRPr lang="en-GB" sz="1600" dirty="0"/>
        </a:p>
      </dgm:t>
    </dgm:pt>
    <dgm:pt modelId="{9BD4855D-9BD6-45D2-97E9-625B47873904}" type="parTrans" cxnId="{DCF21C0C-807A-49CE-A4A4-57B372F48532}">
      <dgm:prSet/>
      <dgm:spPr/>
      <dgm:t>
        <a:bodyPr/>
        <a:lstStyle/>
        <a:p>
          <a:endParaRPr lang="en-GB"/>
        </a:p>
      </dgm:t>
    </dgm:pt>
    <dgm:pt modelId="{59756B51-7964-44DC-86D5-74FC9C2BA324}" type="sibTrans" cxnId="{DCF21C0C-807A-49CE-A4A4-57B372F48532}">
      <dgm:prSet/>
      <dgm:spPr/>
      <dgm:t>
        <a:bodyPr/>
        <a:lstStyle/>
        <a:p>
          <a:endParaRPr lang="en-GB"/>
        </a:p>
      </dgm:t>
    </dgm:pt>
    <dgm:pt modelId="{147806A4-C71E-4FCA-979D-CCAB96390C49}">
      <dgm:prSet phldrT="[Text]" custT="1"/>
      <dgm:spPr/>
      <dgm:t>
        <a:bodyPr/>
        <a:lstStyle/>
        <a:p>
          <a:r>
            <a:rPr lang="en-GB" sz="1600" dirty="0" smtClean="0"/>
            <a:t>redistribution</a:t>
          </a:r>
          <a:endParaRPr lang="en-GB" sz="1600" dirty="0"/>
        </a:p>
      </dgm:t>
    </dgm:pt>
    <dgm:pt modelId="{C9299056-1AB8-4849-8128-A443A1CAD2A0}" type="sibTrans" cxnId="{F1B537D1-F7C9-4409-85A5-4E5C18279F5E}">
      <dgm:prSet/>
      <dgm:spPr/>
      <dgm:t>
        <a:bodyPr/>
        <a:lstStyle/>
        <a:p>
          <a:endParaRPr lang="en-GB"/>
        </a:p>
      </dgm:t>
    </dgm:pt>
    <dgm:pt modelId="{BEC7652F-DE7F-4DA9-9A1C-26E2A49BA205}" type="parTrans" cxnId="{F1B537D1-F7C9-4409-85A5-4E5C18279F5E}">
      <dgm:prSet/>
      <dgm:spPr/>
      <dgm:t>
        <a:bodyPr/>
        <a:lstStyle/>
        <a:p>
          <a:endParaRPr lang="en-GB"/>
        </a:p>
      </dgm:t>
    </dgm:pt>
    <dgm:pt modelId="{070E989A-EB36-4CA7-8B09-65140C65D2D6}">
      <dgm:prSet phldrT="[Text]" custT="1"/>
      <dgm:spPr/>
      <dgm:t>
        <a:bodyPr/>
        <a:lstStyle/>
        <a:p>
          <a:r>
            <a:rPr lang="en-GB" sz="1600" dirty="0" smtClean="0"/>
            <a:t>democracy</a:t>
          </a:r>
          <a:endParaRPr lang="en-GB" sz="1600" dirty="0"/>
        </a:p>
      </dgm:t>
    </dgm:pt>
    <dgm:pt modelId="{36942717-ACD9-4931-8A94-6344F6D055DE}" type="sibTrans" cxnId="{23D7F884-ADA4-4B17-AD10-36217C360A2F}">
      <dgm:prSet/>
      <dgm:spPr/>
      <dgm:t>
        <a:bodyPr/>
        <a:lstStyle/>
        <a:p>
          <a:endParaRPr lang="en-GB"/>
        </a:p>
      </dgm:t>
    </dgm:pt>
    <dgm:pt modelId="{DA8D3D56-C9CC-4FCE-AED6-F5FF8B91CF96}" type="parTrans" cxnId="{23D7F884-ADA4-4B17-AD10-36217C360A2F}">
      <dgm:prSet/>
      <dgm:spPr/>
      <dgm:t>
        <a:bodyPr/>
        <a:lstStyle/>
        <a:p>
          <a:endParaRPr lang="en-GB"/>
        </a:p>
      </dgm:t>
    </dgm:pt>
    <dgm:pt modelId="{8319A525-DAB9-4039-AD19-EFB8D000F19F}" type="pres">
      <dgm:prSet presAssocID="{97E873C4-9E8D-455C-9584-648FDCAFE2D0}" presName="linearFlow" presStyleCnt="0">
        <dgm:presLayoutVars>
          <dgm:dir/>
          <dgm:animLvl val="lvl"/>
          <dgm:resizeHandles val="exact"/>
        </dgm:presLayoutVars>
      </dgm:prSet>
      <dgm:spPr/>
      <dgm:t>
        <a:bodyPr/>
        <a:lstStyle/>
        <a:p>
          <a:endParaRPr lang="en-US"/>
        </a:p>
      </dgm:t>
    </dgm:pt>
    <dgm:pt modelId="{16BDBAD4-B399-419B-8BC2-75CBBF507DDB}" type="pres">
      <dgm:prSet presAssocID="{2017B49E-357F-439C-9C84-4831C50A6B52}" presName="composite" presStyleCnt="0"/>
      <dgm:spPr/>
    </dgm:pt>
    <dgm:pt modelId="{0E90AAE3-8D14-43A1-B81F-EC23267429A2}" type="pres">
      <dgm:prSet presAssocID="{2017B49E-357F-439C-9C84-4831C50A6B52}" presName="parTx" presStyleLbl="node1" presStyleIdx="0" presStyleCnt="3">
        <dgm:presLayoutVars>
          <dgm:chMax val="0"/>
          <dgm:chPref val="0"/>
          <dgm:bulletEnabled val="1"/>
        </dgm:presLayoutVars>
      </dgm:prSet>
      <dgm:spPr/>
      <dgm:t>
        <a:bodyPr/>
        <a:lstStyle/>
        <a:p>
          <a:endParaRPr lang="en-US"/>
        </a:p>
      </dgm:t>
    </dgm:pt>
    <dgm:pt modelId="{11AD818E-D469-4FD0-96B8-DEA0D3BEF7EC}" type="pres">
      <dgm:prSet presAssocID="{2017B49E-357F-439C-9C84-4831C50A6B52}" presName="parSh" presStyleLbl="node1" presStyleIdx="0" presStyleCnt="3"/>
      <dgm:spPr/>
      <dgm:t>
        <a:bodyPr/>
        <a:lstStyle/>
        <a:p>
          <a:endParaRPr lang="en-US"/>
        </a:p>
      </dgm:t>
    </dgm:pt>
    <dgm:pt modelId="{28A21C3B-EEC4-4869-A872-BF01299F6849}" type="pres">
      <dgm:prSet presAssocID="{2017B49E-357F-439C-9C84-4831C50A6B52}" presName="desTx" presStyleLbl="fgAcc1" presStyleIdx="0" presStyleCnt="3" custScaleY="56083" custLinFactNeighborX="-3056" custLinFactNeighborY="-10800">
        <dgm:presLayoutVars>
          <dgm:bulletEnabled val="1"/>
        </dgm:presLayoutVars>
      </dgm:prSet>
      <dgm:spPr/>
      <dgm:t>
        <a:bodyPr/>
        <a:lstStyle/>
        <a:p>
          <a:endParaRPr lang="en-GB"/>
        </a:p>
      </dgm:t>
    </dgm:pt>
    <dgm:pt modelId="{082814C9-DFAE-4204-AEA3-8568AE56DD22}" type="pres">
      <dgm:prSet presAssocID="{FB1F2BE1-B696-4A07-BD3C-4B67A622CC08}" presName="sibTrans" presStyleLbl="sibTrans2D1" presStyleIdx="0" presStyleCnt="2"/>
      <dgm:spPr/>
      <dgm:t>
        <a:bodyPr/>
        <a:lstStyle/>
        <a:p>
          <a:endParaRPr lang="en-US"/>
        </a:p>
      </dgm:t>
    </dgm:pt>
    <dgm:pt modelId="{835C83F6-4EEE-4C15-A1A3-7F7608D1F357}" type="pres">
      <dgm:prSet presAssocID="{FB1F2BE1-B696-4A07-BD3C-4B67A622CC08}" presName="connTx" presStyleLbl="sibTrans2D1" presStyleIdx="0" presStyleCnt="2"/>
      <dgm:spPr/>
      <dgm:t>
        <a:bodyPr/>
        <a:lstStyle/>
        <a:p>
          <a:endParaRPr lang="en-US"/>
        </a:p>
      </dgm:t>
    </dgm:pt>
    <dgm:pt modelId="{5C4BE73C-A383-46D1-BEDA-C9A0ED7BB6BB}" type="pres">
      <dgm:prSet presAssocID="{1B1858F5-C1FF-49BB-938D-F4D1768AB883}" presName="composite" presStyleCnt="0"/>
      <dgm:spPr/>
    </dgm:pt>
    <dgm:pt modelId="{37CFD59A-74E9-4694-AB5C-E3A7F6D95951}" type="pres">
      <dgm:prSet presAssocID="{1B1858F5-C1FF-49BB-938D-F4D1768AB883}" presName="parTx" presStyleLbl="node1" presStyleIdx="0" presStyleCnt="3">
        <dgm:presLayoutVars>
          <dgm:chMax val="0"/>
          <dgm:chPref val="0"/>
          <dgm:bulletEnabled val="1"/>
        </dgm:presLayoutVars>
      </dgm:prSet>
      <dgm:spPr/>
      <dgm:t>
        <a:bodyPr/>
        <a:lstStyle/>
        <a:p>
          <a:endParaRPr lang="en-GB"/>
        </a:p>
      </dgm:t>
    </dgm:pt>
    <dgm:pt modelId="{0FE303A4-1D7C-469B-BAE6-18601C83D2D3}" type="pres">
      <dgm:prSet presAssocID="{1B1858F5-C1FF-49BB-938D-F4D1768AB883}" presName="parSh" presStyleLbl="node1" presStyleIdx="1" presStyleCnt="3"/>
      <dgm:spPr/>
      <dgm:t>
        <a:bodyPr/>
        <a:lstStyle/>
        <a:p>
          <a:endParaRPr lang="en-GB"/>
        </a:p>
      </dgm:t>
    </dgm:pt>
    <dgm:pt modelId="{8607307A-2CE4-4A98-9384-8D8F4B5416AC}" type="pres">
      <dgm:prSet presAssocID="{1B1858F5-C1FF-49BB-938D-F4D1768AB883}" presName="desTx" presStyleLbl="fgAcc1" presStyleIdx="1" presStyleCnt="3" custScaleY="55013" custLinFactNeighborX="-222" custLinFactNeighborY="-10532">
        <dgm:presLayoutVars>
          <dgm:bulletEnabled val="1"/>
        </dgm:presLayoutVars>
      </dgm:prSet>
      <dgm:spPr/>
      <dgm:t>
        <a:bodyPr/>
        <a:lstStyle/>
        <a:p>
          <a:endParaRPr lang="en-GB"/>
        </a:p>
      </dgm:t>
    </dgm:pt>
    <dgm:pt modelId="{2FEDCCD5-BC2E-4798-86D6-E37976A8400C}" type="pres">
      <dgm:prSet presAssocID="{79F91F7D-93A5-4E39-8CF7-9B5B7CC367B8}" presName="sibTrans" presStyleLbl="sibTrans2D1" presStyleIdx="1" presStyleCnt="2"/>
      <dgm:spPr/>
      <dgm:t>
        <a:bodyPr/>
        <a:lstStyle/>
        <a:p>
          <a:endParaRPr lang="en-US"/>
        </a:p>
      </dgm:t>
    </dgm:pt>
    <dgm:pt modelId="{B9748F34-0397-4B09-A836-544E825033C8}" type="pres">
      <dgm:prSet presAssocID="{79F91F7D-93A5-4E39-8CF7-9B5B7CC367B8}" presName="connTx" presStyleLbl="sibTrans2D1" presStyleIdx="1" presStyleCnt="2"/>
      <dgm:spPr/>
      <dgm:t>
        <a:bodyPr/>
        <a:lstStyle/>
        <a:p>
          <a:endParaRPr lang="en-US"/>
        </a:p>
      </dgm:t>
    </dgm:pt>
    <dgm:pt modelId="{A348A243-DE37-4269-B0AC-759172F58DA6}" type="pres">
      <dgm:prSet presAssocID="{5FA22B72-0C77-4FF3-AB0D-6F2DA2A67C2B}" presName="composite" presStyleCnt="0"/>
      <dgm:spPr/>
    </dgm:pt>
    <dgm:pt modelId="{83AE5613-0AC6-4820-8F60-3F093D26A5B9}" type="pres">
      <dgm:prSet presAssocID="{5FA22B72-0C77-4FF3-AB0D-6F2DA2A67C2B}" presName="parTx" presStyleLbl="node1" presStyleIdx="1" presStyleCnt="3">
        <dgm:presLayoutVars>
          <dgm:chMax val="0"/>
          <dgm:chPref val="0"/>
          <dgm:bulletEnabled val="1"/>
        </dgm:presLayoutVars>
      </dgm:prSet>
      <dgm:spPr/>
      <dgm:t>
        <a:bodyPr/>
        <a:lstStyle/>
        <a:p>
          <a:endParaRPr lang="en-US"/>
        </a:p>
      </dgm:t>
    </dgm:pt>
    <dgm:pt modelId="{46B3A149-3930-4C03-8A12-CF6492FC1D79}" type="pres">
      <dgm:prSet presAssocID="{5FA22B72-0C77-4FF3-AB0D-6F2DA2A67C2B}" presName="parSh" presStyleLbl="node1" presStyleIdx="2" presStyleCnt="3"/>
      <dgm:spPr/>
      <dgm:t>
        <a:bodyPr/>
        <a:lstStyle/>
        <a:p>
          <a:endParaRPr lang="en-US"/>
        </a:p>
      </dgm:t>
    </dgm:pt>
    <dgm:pt modelId="{1E0A9701-14A0-4943-91C8-BE0929A992A8}" type="pres">
      <dgm:prSet presAssocID="{5FA22B72-0C77-4FF3-AB0D-6F2DA2A67C2B}" presName="desTx" presStyleLbl="fgAcc1" presStyleIdx="2" presStyleCnt="3" custScaleX="92518" custScaleY="55646" custLinFactNeighborX="127" custLinFactNeighborY="-11347">
        <dgm:presLayoutVars>
          <dgm:bulletEnabled val="1"/>
        </dgm:presLayoutVars>
      </dgm:prSet>
      <dgm:spPr/>
      <dgm:t>
        <a:bodyPr/>
        <a:lstStyle/>
        <a:p>
          <a:endParaRPr lang="en-US"/>
        </a:p>
      </dgm:t>
    </dgm:pt>
  </dgm:ptLst>
  <dgm:cxnLst>
    <dgm:cxn modelId="{F1B537D1-F7C9-4409-85A5-4E5C18279F5E}" srcId="{5FA22B72-0C77-4FF3-AB0D-6F2DA2A67C2B}" destId="{147806A4-C71E-4FCA-979D-CCAB96390C49}" srcOrd="2" destOrd="0" parTransId="{BEC7652F-DE7F-4DA9-9A1C-26E2A49BA205}" sibTransId="{C9299056-1AB8-4849-8128-A443A1CAD2A0}"/>
    <dgm:cxn modelId="{A54EC1DA-0A09-4C3A-9A87-EB32A4D32DD0}" srcId="{97E873C4-9E8D-455C-9584-648FDCAFE2D0}" destId="{2017B49E-357F-439C-9C84-4831C50A6B52}" srcOrd="0" destOrd="0" parTransId="{AAE6F4D7-9977-4B03-A9C4-0E19F19972FE}" sibTransId="{FB1F2BE1-B696-4A07-BD3C-4B67A622CC08}"/>
    <dgm:cxn modelId="{224DD21E-D162-4CF2-B5B4-722CCA82EE70}" srcId="{2017B49E-357F-439C-9C84-4831C50A6B52}" destId="{D05281CA-B77D-419F-96D8-BC0B000AD761}" srcOrd="1" destOrd="0" parTransId="{23B503E5-9AB0-424F-B13A-DACAF57B1B9E}" sibTransId="{C27780FB-21FA-40B0-8971-91163AAEADF3}"/>
    <dgm:cxn modelId="{E354A589-18D4-4CF0-8CE8-B12554E8228F}" type="presOf" srcId="{97E873C4-9E8D-455C-9584-648FDCAFE2D0}" destId="{8319A525-DAB9-4039-AD19-EFB8D000F19F}" srcOrd="0" destOrd="0" presId="urn:microsoft.com/office/officeart/2005/8/layout/process3"/>
    <dgm:cxn modelId="{D8EBFABF-A894-4DC8-A1B1-67024B7B99C6}" type="presOf" srcId="{070E989A-EB36-4CA7-8B09-65140C65D2D6}" destId="{1E0A9701-14A0-4943-91C8-BE0929A992A8}" srcOrd="0" destOrd="1" presId="urn:microsoft.com/office/officeart/2005/8/layout/process3"/>
    <dgm:cxn modelId="{795F42FB-EB1E-4136-ADC6-923E4B3D3D3C}" type="presOf" srcId="{1B1858F5-C1FF-49BB-938D-F4D1768AB883}" destId="{0FE303A4-1D7C-469B-BAE6-18601C83D2D3}" srcOrd="1" destOrd="0" presId="urn:microsoft.com/office/officeart/2005/8/layout/process3"/>
    <dgm:cxn modelId="{BD142BD4-5FFD-47C4-9E91-91D9BD136CCE}" type="presOf" srcId="{FB1F2BE1-B696-4A07-BD3C-4B67A622CC08}" destId="{082814C9-DFAE-4204-AEA3-8568AE56DD22}" srcOrd="0" destOrd="0" presId="urn:microsoft.com/office/officeart/2005/8/layout/process3"/>
    <dgm:cxn modelId="{DCF21C0C-807A-49CE-A4A4-57B372F48532}" srcId="{2017B49E-357F-439C-9C84-4831C50A6B52}" destId="{9B84708B-FDFB-4378-A823-CD419B74CD7A}" srcOrd="2" destOrd="0" parTransId="{9BD4855D-9BD6-45D2-97E9-625B47873904}" sibTransId="{59756B51-7964-44DC-86D5-74FC9C2BA324}"/>
    <dgm:cxn modelId="{BD195FDA-8E4E-4B50-A601-464599FD3CF8}" type="presOf" srcId="{5FA22B72-0C77-4FF3-AB0D-6F2DA2A67C2B}" destId="{46B3A149-3930-4C03-8A12-CF6492FC1D79}" srcOrd="1" destOrd="0" presId="urn:microsoft.com/office/officeart/2005/8/layout/process3"/>
    <dgm:cxn modelId="{DD7D42FB-0B00-4D51-AA86-8FF584D50C09}" type="presOf" srcId="{79F91F7D-93A5-4E39-8CF7-9B5B7CC367B8}" destId="{2FEDCCD5-BC2E-4798-86D6-E37976A8400C}" srcOrd="0" destOrd="0" presId="urn:microsoft.com/office/officeart/2005/8/layout/process3"/>
    <dgm:cxn modelId="{7651BBA9-2349-4839-A6D4-D05D3EF11374}" type="presOf" srcId="{FB1F2BE1-B696-4A07-BD3C-4B67A622CC08}" destId="{835C83F6-4EEE-4C15-A1A3-7F7608D1F357}" srcOrd="1" destOrd="0" presId="urn:microsoft.com/office/officeart/2005/8/layout/process3"/>
    <dgm:cxn modelId="{1CA79BDA-9BEE-424A-A1C6-550F35E37234}" srcId="{5FA22B72-0C77-4FF3-AB0D-6F2DA2A67C2B}" destId="{238EF12D-BAD8-4204-B908-2863C14E8DF6}" srcOrd="0" destOrd="0" parTransId="{82393F01-86D8-4B6B-97A9-43EDD6BB7D31}" sibTransId="{447EBA69-01DA-418E-B0E8-2491F9637D07}"/>
    <dgm:cxn modelId="{7B36478B-C26F-4C11-BDE7-7CE03FF7DD90}" srcId="{1B1858F5-C1FF-49BB-938D-F4D1768AB883}" destId="{EDD5C324-74ED-4A6A-8738-4F3FD09DDF88}" srcOrd="0" destOrd="0" parTransId="{1E1234FE-2BBD-4B23-BB0B-B04BACFF96C4}" sibTransId="{06831C11-6F9E-4E6C-886C-C77A26C86AD4}"/>
    <dgm:cxn modelId="{83F6B7EA-9AD8-4AF3-9637-B60A726B22F8}" type="presOf" srcId="{152C4EE4-C7AE-47DB-9388-EC799C97D653}" destId="{28A21C3B-EEC4-4869-A872-BF01299F6849}" srcOrd="0" destOrd="0" presId="urn:microsoft.com/office/officeart/2005/8/layout/process3"/>
    <dgm:cxn modelId="{8D1AE039-B34F-4BD1-8DE7-80DBBCFDED92}" type="presOf" srcId="{9B84708B-FDFB-4378-A823-CD419B74CD7A}" destId="{28A21C3B-EEC4-4869-A872-BF01299F6849}" srcOrd="0" destOrd="2" presId="urn:microsoft.com/office/officeart/2005/8/layout/process3"/>
    <dgm:cxn modelId="{3AF0FE69-9289-4CCB-A80B-5F03D817C462}" srcId="{97E873C4-9E8D-455C-9584-648FDCAFE2D0}" destId="{5FA22B72-0C77-4FF3-AB0D-6F2DA2A67C2B}" srcOrd="2" destOrd="0" parTransId="{6C3B5F56-E0B3-44A5-9623-CC81F440A96D}" sibTransId="{7DAF208E-59F4-4E8D-9513-94B0726DE959}"/>
    <dgm:cxn modelId="{74EA72C3-824A-4226-8EB2-96E702766ED8}" type="presOf" srcId="{1B1858F5-C1FF-49BB-938D-F4D1768AB883}" destId="{37CFD59A-74E9-4694-AB5C-E3A7F6D95951}" srcOrd="0" destOrd="0" presId="urn:microsoft.com/office/officeart/2005/8/layout/process3"/>
    <dgm:cxn modelId="{FEC031FF-BECD-45E0-A09A-CFFB18FD6E73}" type="presOf" srcId="{D05281CA-B77D-419F-96D8-BC0B000AD761}" destId="{28A21C3B-EEC4-4869-A872-BF01299F6849}" srcOrd="0" destOrd="1" presId="urn:microsoft.com/office/officeart/2005/8/layout/process3"/>
    <dgm:cxn modelId="{86EFEC22-19BA-429F-9292-9E0018448021}" type="presOf" srcId="{EDD5C324-74ED-4A6A-8738-4F3FD09DDF88}" destId="{8607307A-2CE4-4A98-9384-8D8F4B5416AC}" srcOrd="0" destOrd="0" presId="urn:microsoft.com/office/officeart/2005/8/layout/process3"/>
    <dgm:cxn modelId="{EF2998DA-E5BB-435C-A62C-645B68574467}" type="presOf" srcId="{2017B49E-357F-439C-9C84-4831C50A6B52}" destId="{11AD818E-D469-4FD0-96B8-DEA0D3BEF7EC}" srcOrd="1" destOrd="0" presId="urn:microsoft.com/office/officeart/2005/8/layout/process3"/>
    <dgm:cxn modelId="{B9D1AED9-2A83-4134-A138-4B3EEDD132B9}" type="presOf" srcId="{5FA22B72-0C77-4FF3-AB0D-6F2DA2A67C2B}" destId="{83AE5613-0AC6-4820-8F60-3F093D26A5B9}" srcOrd="0" destOrd="0" presId="urn:microsoft.com/office/officeart/2005/8/layout/process3"/>
    <dgm:cxn modelId="{E39BDE77-8E2C-4C72-A40F-186B15BC14B0}" type="presOf" srcId="{79F91F7D-93A5-4E39-8CF7-9B5B7CC367B8}" destId="{B9748F34-0397-4B09-A836-544E825033C8}" srcOrd="1" destOrd="0" presId="urn:microsoft.com/office/officeart/2005/8/layout/process3"/>
    <dgm:cxn modelId="{67FE1D77-97BC-4E33-B706-68A89B4BEC75}" type="presOf" srcId="{2017B49E-357F-439C-9C84-4831C50A6B52}" destId="{0E90AAE3-8D14-43A1-B81F-EC23267429A2}" srcOrd="0" destOrd="0" presId="urn:microsoft.com/office/officeart/2005/8/layout/process3"/>
    <dgm:cxn modelId="{53EC0EAF-21C0-4BDF-B9DD-76B879328E5F}" srcId="{2017B49E-357F-439C-9C84-4831C50A6B52}" destId="{152C4EE4-C7AE-47DB-9388-EC799C97D653}" srcOrd="0" destOrd="0" parTransId="{7BE9B226-A71F-4059-9B27-828C23DE32EC}" sibTransId="{63A8DC38-D9CF-4B1D-8A01-E555F303EC9E}"/>
    <dgm:cxn modelId="{23D7F884-ADA4-4B17-AD10-36217C360A2F}" srcId="{5FA22B72-0C77-4FF3-AB0D-6F2DA2A67C2B}" destId="{070E989A-EB36-4CA7-8B09-65140C65D2D6}" srcOrd="1" destOrd="0" parTransId="{DA8D3D56-C9CC-4FCE-AED6-F5FF8B91CF96}" sibTransId="{36942717-ACD9-4931-8A94-6344F6D055DE}"/>
    <dgm:cxn modelId="{00845393-E86D-44FC-A23B-BF4D123D88CD}" type="presOf" srcId="{147806A4-C71E-4FCA-979D-CCAB96390C49}" destId="{1E0A9701-14A0-4943-91C8-BE0929A992A8}" srcOrd="0" destOrd="2" presId="urn:microsoft.com/office/officeart/2005/8/layout/process3"/>
    <dgm:cxn modelId="{4EFD4ADA-481F-40D7-8F24-2ED110381D34}" srcId="{97E873C4-9E8D-455C-9584-648FDCAFE2D0}" destId="{1B1858F5-C1FF-49BB-938D-F4D1768AB883}" srcOrd="1" destOrd="0" parTransId="{1ACBB02F-354D-4A87-8E05-4ED423655013}" sibTransId="{79F91F7D-93A5-4E39-8CF7-9B5B7CC367B8}"/>
    <dgm:cxn modelId="{4842D363-9841-4CA8-8E16-CC33FE17CF08}" type="presOf" srcId="{238EF12D-BAD8-4204-B908-2863C14E8DF6}" destId="{1E0A9701-14A0-4943-91C8-BE0929A992A8}" srcOrd="0" destOrd="0" presId="urn:microsoft.com/office/officeart/2005/8/layout/process3"/>
    <dgm:cxn modelId="{8755E368-A5F9-4D54-A3B1-A867231F4D3D}" type="presParOf" srcId="{8319A525-DAB9-4039-AD19-EFB8D000F19F}" destId="{16BDBAD4-B399-419B-8BC2-75CBBF507DDB}" srcOrd="0" destOrd="0" presId="urn:microsoft.com/office/officeart/2005/8/layout/process3"/>
    <dgm:cxn modelId="{87EF7E09-9883-47AE-B47F-FA383D88D256}" type="presParOf" srcId="{16BDBAD4-B399-419B-8BC2-75CBBF507DDB}" destId="{0E90AAE3-8D14-43A1-B81F-EC23267429A2}" srcOrd="0" destOrd="0" presId="urn:microsoft.com/office/officeart/2005/8/layout/process3"/>
    <dgm:cxn modelId="{86809385-2DE3-426A-BAF4-EE15767A9053}" type="presParOf" srcId="{16BDBAD4-B399-419B-8BC2-75CBBF507DDB}" destId="{11AD818E-D469-4FD0-96B8-DEA0D3BEF7EC}" srcOrd="1" destOrd="0" presId="urn:microsoft.com/office/officeart/2005/8/layout/process3"/>
    <dgm:cxn modelId="{F83758FC-9105-4CA5-A6D6-56E4588FA9A8}" type="presParOf" srcId="{16BDBAD4-B399-419B-8BC2-75CBBF507DDB}" destId="{28A21C3B-EEC4-4869-A872-BF01299F6849}" srcOrd="2" destOrd="0" presId="urn:microsoft.com/office/officeart/2005/8/layout/process3"/>
    <dgm:cxn modelId="{D5A7711B-5FC8-4BEB-9C72-619876D3241B}" type="presParOf" srcId="{8319A525-DAB9-4039-AD19-EFB8D000F19F}" destId="{082814C9-DFAE-4204-AEA3-8568AE56DD22}" srcOrd="1" destOrd="0" presId="urn:microsoft.com/office/officeart/2005/8/layout/process3"/>
    <dgm:cxn modelId="{85718B3E-B0C9-41B5-B0F6-0537E77F4C94}" type="presParOf" srcId="{082814C9-DFAE-4204-AEA3-8568AE56DD22}" destId="{835C83F6-4EEE-4C15-A1A3-7F7608D1F357}" srcOrd="0" destOrd="0" presId="urn:microsoft.com/office/officeart/2005/8/layout/process3"/>
    <dgm:cxn modelId="{FAE1A3A8-9A70-4B04-B573-178D811F1C63}" type="presParOf" srcId="{8319A525-DAB9-4039-AD19-EFB8D000F19F}" destId="{5C4BE73C-A383-46D1-BEDA-C9A0ED7BB6BB}" srcOrd="2" destOrd="0" presId="urn:microsoft.com/office/officeart/2005/8/layout/process3"/>
    <dgm:cxn modelId="{E17019AA-D95C-4B93-9980-2F80C75C960A}" type="presParOf" srcId="{5C4BE73C-A383-46D1-BEDA-C9A0ED7BB6BB}" destId="{37CFD59A-74E9-4694-AB5C-E3A7F6D95951}" srcOrd="0" destOrd="0" presId="urn:microsoft.com/office/officeart/2005/8/layout/process3"/>
    <dgm:cxn modelId="{9BA746D2-26BE-4433-98FD-24023F041DE0}" type="presParOf" srcId="{5C4BE73C-A383-46D1-BEDA-C9A0ED7BB6BB}" destId="{0FE303A4-1D7C-469B-BAE6-18601C83D2D3}" srcOrd="1" destOrd="0" presId="urn:microsoft.com/office/officeart/2005/8/layout/process3"/>
    <dgm:cxn modelId="{3034EB92-8334-4249-AEBF-9D25152BE677}" type="presParOf" srcId="{5C4BE73C-A383-46D1-BEDA-C9A0ED7BB6BB}" destId="{8607307A-2CE4-4A98-9384-8D8F4B5416AC}" srcOrd="2" destOrd="0" presId="urn:microsoft.com/office/officeart/2005/8/layout/process3"/>
    <dgm:cxn modelId="{DED01BBB-7C1F-4DEC-9E5B-CE8C2C16BC4A}" type="presParOf" srcId="{8319A525-DAB9-4039-AD19-EFB8D000F19F}" destId="{2FEDCCD5-BC2E-4798-86D6-E37976A8400C}" srcOrd="3" destOrd="0" presId="urn:microsoft.com/office/officeart/2005/8/layout/process3"/>
    <dgm:cxn modelId="{84DDFBDE-AD13-48EF-B74B-DA6BC7889BA7}" type="presParOf" srcId="{2FEDCCD5-BC2E-4798-86D6-E37976A8400C}" destId="{B9748F34-0397-4B09-A836-544E825033C8}" srcOrd="0" destOrd="0" presId="urn:microsoft.com/office/officeart/2005/8/layout/process3"/>
    <dgm:cxn modelId="{35EF49B5-54FE-4883-A04C-172C87ADB995}" type="presParOf" srcId="{8319A525-DAB9-4039-AD19-EFB8D000F19F}" destId="{A348A243-DE37-4269-B0AC-759172F58DA6}" srcOrd="4" destOrd="0" presId="urn:microsoft.com/office/officeart/2005/8/layout/process3"/>
    <dgm:cxn modelId="{89C681FD-2DAE-4186-99D0-2AA9F8749469}" type="presParOf" srcId="{A348A243-DE37-4269-B0AC-759172F58DA6}" destId="{83AE5613-0AC6-4820-8F60-3F093D26A5B9}" srcOrd="0" destOrd="0" presId="urn:microsoft.com/office/officeart/2005/8/layout/process3"/>
    <dgm:cxn modelId="{4BA88676-91C8-4133-BC08-1164D774344C}" type="presParOf" srcId="{A348A243-DE37-4269-B0AC-759172F58DA6}" destId="{46B3A149-3930-4C03-8A12-CF6492FC1D79}" srcOrd="1" destOrd="0" presId="urn:microsoft.com/office/officeart/2005/8/layout/process3"/>
    <dgm:cxn modelId="{1777C726-A97F-4B90-BA9A-3A23DBBDF606}" type="presParOf" srcId="{A348A243-DE37-4269-B0AC-759172F58DA6}" destId="{1E0A9701-14A0-4943-91C8-BE0929A992A8}"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E873C4-9E8D-455C-9584-648FDCAFE2D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2017B49E-357F-439C-9C84-4831C50A6B52}">
      <dgm:prSet phldrT="[Text]" custT="1"/>
      <dgm:spPr/>
      <dgm:t>
        <a:bodyPr/>
        <a:lstStyle/>
        <a:p>
          <a:r>
            <a:rPr lang="en-GB" sz="2000" dirty="0" err="1" smtClean="0"/>
            <a:t>IOp</a:t>
          </a:r>
          <a:r>
            <a:rPr lang="en-GB" sz="2000" dirty="0" smtClean="0"/>
            <a:t>, income inequality</a:t>
          </a:r>
          <a:endParaRPr lang="en-GB" sz="2000" dirty="0"/>
        </a:p>
      </dgm:t>
    </dgm:pt>
    <dgm:pt modelId="{AAE6F4D7-9977-4B03-A9C4-0E19F19972FE}" type="parTrans" cxnId="{A54EC1DA-0A09-4C3A-9A87-EB32A4D32DD0}">
      <dgm:prSet/>
      <dgm:spPr/>
      <dgm:t>
        <a:bodyPr/>
        <a:lstStyle/>
        <a:p>
          <a:endParaRPr lang="en-GB"/>
        </a:p>
      </dgm:t>
    </dgm:pt>
    <dgm:pt modelId="{FB1F2BE1-B696-4A07-BD3C-4B67A622CC08}" type="sibTrans" cxnId="{A54EC1DA-0A09-4C3A-9A87-EB32A4D32DD0}">
      <dgm:prSet/>
      <dgm:spPr>
        <a:solidFill>
          <a:srgbClr val="FFC000"/>
        </a:solidFill>
      </dgm:spPr>
      <dgm:t>
        <a:bodyPr/>
        <a:lstStyle/>
        <a:p>
          <a:endParaRPr lang="en-GB"/>
        </a:p>
      </dgm:t>
    </dgm:pt>
    <dgm:pt modelId="{152C4EE4-C7AE-47DB-9388-EC799C97D653}">
      <dgm:prSet phldrT="[Text]" custT="1"/>
      <dgm:spPr/>
      <dgm:t>
        <a:bodyPr/>
        <a:lstStyle/>
        <a:p>
          <a:r>
            <a:rPr lang="en-GB" sz="1600" dirty="0" smtClean="0"/>
            <a:t>household wealth</a:t>
          </a:r>
          <a:endParaRPr lang="en-GB" sz="1600" dirty="0"/>
        </a:p>
      </dgm:t>
    </dgm:pt>
    <dgm:pt modelId="{7BE9B226-A71F-4059-9B27-828C23DE32EC}" type="parTrans" cxnId="{53EC0EAF-21C0-4BDF-B9DD-76B879328E5F}">
      <dgm:prSet/>
      <dgm:spPr/>
      <dgm:t>
        <a:bodyPr/>
        <a:lstStyle/>
        <a:p>
          <a:endParaRPr lang="en-GB"/>
        </a:p>
      </dgm:t>
    </dgm:pt>
    <dgm:pt modelId="{63A8DC38-D9CF-4B1D-8A01-E555F303EC9E}" type="sibTrans" cxnId="{53EC0EAF-21C0-4BDF-B9DD-76B879328E5F}">
      <dgm:prSet/>
      <dgm:spPr/>
      <dgm:t>
        <a:bodyPr/>
        <a:lstStyle/>
        <a:p>
          <a:endParaRPr lang="en-GB"/>
        </a:p>
      </dgm:t>
    </dgm:pt>
    <dgm:pt modelId="{D05281CA-B77D-419F-96D8-BC0B000AD761}">
      <dgm:prSet phldrT="[Text]" custT="1"/>
      <dgm:spPr/>
      <dgm:t>
        <a:bodyPr/>
        <a:lstStyle/>
        <a:p>
          <a:r>
            <a:rPr lang="en-GB" sz="1600" dirty="0" smtClean="0"/>
            <a:t>wage income</a:t>
          </a:r>
          <a:endParaRPr lang="en-GB" sz="1600" dirty="0"/>
        </a:p>
      </dgm:t>
    </dgm:pt>
    <dgm:pt modelId="{23B503E5-9AB0-424F-B13A-DACAF57B1B9E}" type="parTrans" cxnId="{224DD21E-D162-4CF2-B5B4-722CCA82EE70}">
      <dgm:prSet/>
      <dgm:spPr/>
      <dgm:t>
        <a:bodyPr/>
        <a:lstStyle/>
        <a:p>
          <a:endParaRPr lang="en-GB"/>
        </a:p>
      </dgm:t>
    </dgm:pt>
    <dgm:pt modelId="{C27780FB-21FA-40B0-8971-91163AAEADF3}" type="sibTrans" cxnId="{224DD21E-D162-4CF2-B5B4-722CCA82EE70}">
      <dgm:prSet/>
      <dgm:spPr/>
      <dgm:t>
        <a:bodyPr/>
        <a:lstStyle/>
        <a:p>
          <a:endParaRPr lang="en-GB"/>
        </a:p>
      </dgm:t>
    </dgm:pt>
    <dgm:pt modelId="{1B1858F5-C1FF-49BB-938D-F4D1768AB883}">
      <dgm:prSet phldrT="[Text]" custT="1"/>
      <dgm:spPr/>
      <dgm:t>
        <a:bodyPr/>
        <a:lstStyle/>
        <a:p>
          <a:r>
            <a:rPr lang="en-GB" sz="2000" dirty="0" smtClean="0"/>
            <a:t>Perception of own situation</a:t>
          </a:r>
          <a:endParaRPr lang="en-GB" sz="2000" dirty="0"/>
        </a:p>
      </dgm:t>
    </dgm:pt>
    <dgm:pt modelId="{1ACBB02F-354D-4A87-8E05-4ED423655013}" type="parTrans" cxnId="{4EFD4ADA-481F-40D7-8F24-2ED110381D34}">
      <dgm:prSet/>
      <dgm:spPr/>
      <dgm:t>
        <a:bodyPr/>
        <a:lstStyle/>
        <a:p>
          <a:endParaRPr lang="en-GB"/>
        </a:p>
      </dgm:t>
    </dgm:pt>
    <dgm:pt modelId="{79F91F7D-93A5-4E39-8CF7-9B5B7CC367B8}" type="sibTrans" cxnId="{4EFD4ADA-481F-40D7-8F24-2ED110381D34}">
      <dgm:prSet/>
      <dgm:spPr/>
      <dgm:t>
        <a:bodyPr/>
        <a:lstStyle/>
        <a:p>
          <a:endParaRPr lang="en-GB"/>
        </a:p>
      </dgm:t>
    </dgm:pt>
    <dgm:pt modelId="{EDD5C324-74ED-4A6A-8738-4F3FD09DDF88}">
      <dgm:prSet phldrT="[Text]" custT="1"/>
      <dgm:spPr/>
      <dgm:t>
        <a:bodyPr/>
        <a:lstStyle/>
        <a:p>
          <a:r>
            <a:rPr lang="en-GB" sz="1600" dirty="0" smtClean="0"/>
            <a:t>where you place yourself on a ten-step ladder, controlling for wealth</a:t>
          </a:r>
          <a:endParaRPr lang="en-GB" sz="1600" dirty="0"/>
        </a:p>
      </dgm:t>
    </dgm:pt>
    <dgm:pt modelId="{1E1234FE-2BBD-4B23-BB0B-B04BACFF96C4}" type="parTrans" cxnId="{7B36478B-C26F-4C11-BDE7-7CE03FF7DD90}">
      <dgm:prSet/>
      <dgm:spPr/>
      <dgm:t>
        <a:bodyPr/>
        <a:lstStyle/>
        <a:p>
          <a:endParaRPr lang="en-GB"/>
        </a:p>
      </dgm:t>
    </dgm:pt>
    <dgm:pt modelId="{06831C11-6F9E-4E6C-886C-C77A26C86AD4}" type="sibTrans" cxnId="{7B36478B-C26F-4C11-BDE7-7CE03FF7DD90}">
      <dgm:prSet/>
      <dgm:spPr/>
      <dgm:t>
        <a:bodyPr/>
        <a:lstStyle/>
        <a:p>
          <a:endParaRPr lang="en-GB"/>
        </a:p>
      </dgm:t>
    </dgm:pt>
    <dgm:pt modelId="{5FA22B72-0C77-4FF3-AB0D-6F2DA2A67C2B}">
      <dgm:prSet phldrT="[Text]" custT="1"/>
      <dgm:spPr/>
      <dgm:t>
        <a:bodyPr/>
        <a:lstStyle/>
        <a:p>
          <a:r>
            <a:rPr lang="en-GB" sz="2000" dirty="0" smtClean="0"/>
            <a:t>Policy preferences</a:t>
          </a:r>
          <a:endParaRPr lang="en-GB" sz="2000" dirty="0"/>
        </a:p>
      </dgm:t>
    </dgm:pt>
    <dgm:pt modelId="{6C3B5F56-E0B3-44A5-9623-CC81F440A96D}" type="parTrans" cxnId="{3AF0FE69-9289-4CCB-A80B-5F03D817C462}">
      <dgm:prSet/>
      <dgm:spPr/>
      <dgm:t>
        <a:bodyPr/>
        <a:lstStyle/>
        <a:p>
          <a:endParaRPr lang="en-GB"/>
        </a:p>
      </dgm:t>
    </dgm:pt>
    <dgm:pt modelId="{7DAF208E-59F4-4E8D-9513-94B0726DE959}" type="sibTrans" cxnId="{3AF0FE69-9289-4CCB-A80B-5F03D817C462}">
      <dgm:prSet/>
      <dgm:spPr/>
      <dgm:t>
        <a:bodyPr/>
        <a:lstStyle/>
        <a:p>
          <a:endParaRPr lang="en-GB"/>
        </a:p>
      </dgm:t>
    </dgm:pt>
    <dgm:pt modelId="{238EF12D-BAD8-4204-B908-2863C14E8DF6}">
      <dgm:prSet phldrT="[Text]" custT="1"/>
      <dgm:spPr/>
      <dgm:t>
        <a:bodyPr/>
        <a:lstStyle/>
        <a:p>
          <a:r>
            <a:rPr lang="en-GB" sz="1600" dirty="0" smtClean="0"/>
            <a:t>markets</a:t>
          </a:r>
          <a:endParaRPr lang="en-GB" sz="1600" dirty="0"/>
        </a:p>
      </dgm:t>
    </dgm:pt>
    <dgm:pt modelId="{82393F01-86D8-4B6B-97A9-43EDD6BB7D31}" type="parTrans" cxnId="{1CA79BDA-9BEE-424A-A1C6-550F35E37234}">
      <dgm:prSet/>
      <dgm:spPr/>
      <dgm:t>
        <a:bodyPr/>
        <a:lstStyle/>
        <a:p>
          <a:endParaRPr lang="en-GB"/>
        </a:p>
      </dgm:t>
    </dgm:pt>
    <dgm:pt modelId="{447EBA69-01DA-418E-B0E8-2491F9637D07}" type="sibTrans" cxnId="{1CA79BDA-9BEE-424A-A1C6-550F35E37234}">
      <dgm:prSet/>
      <dgm:spPr/>
      <dgm:t>
        <a:bodyPr/>
        <a:lstStyle/>
        <a:p>
          <a:endParaRPr lang="en-GB"/>
        </a:p>
      </dgm:t>
    </dgm:pt>
    <dgm:pt modelId="{9B84708B-FDFB-4378-A823-CD419B74CD7A}">
      <dgm:prSet phldrT="[Text]" custT="1"/>
      <dgm:spPr/>
      <dgm:t>
        <a:bodyPr/>
        <a:lstStyle/>
        <a:p>
          <a:r>
            <a:rPr lang="en-GB" sz="1600" dirty="0" smtClean="0"/>
            <a:t>labour market outcomes</a:t>
          </a:r>
          <a:endParaRPr lang="en-GB" sz="1600" dirty="0"/>
        </a:p>
      </dgm:t>
    </dgm:pt>
    <dgm:pt modelId="{9BD4855D-9BD6-45D2-97E9-625B47873904}" type="parTrans" cxnId="{DCF21C0C-807A-49CE-A4A4-57B372F48532}">
      <dgm:prSet/>
      <dgm:spPr/>
      <dgm:t>
        <a:bodyPr/>
        <a:lstStyle/>
        <a:p>
          <a:endParaRPr lang="en-GB"/>
        </a:p>
      </dgm:t>
    </dgm:pt>
    <dgm:pt modelId="{59756B51-7964-44DC-86D5-74FC9C2BA324}" type="sibTrans" cxnId="{DCF21C0C-807A-49CE-A4A4-57B372F48532}">
      <dgm:prSet/>
      <dgm:spPr/>
      <dgm:t>
        <a:bodyPr/>
        <a:lstStyle/>
        <a:p>
          <a:endParaRPr lang="en-GB"/>
        </a:p>
      </dgm:t>
    </dgm:pt>
    <dgm:pt modelId="{147806A4-C71E-4FCA-979D-CCAB96390C49}">
      <dgm:prSet phldrT="[Text]" custT="1"/>
      <dgm:spPr/>
      <dgm:t>
        <a:bodyPr/>
        <a:lstStyle/>
        <a:p>
          <a:r>
            <a:rPr lang="en-GB" sz="1600" dirty="0" smtClean="0"/>
            <a:t>redistribution</a:t>
          </a:r>
          <a:endParaRPr lang="en-GB" sz="1600" dirty="0"/>
        </a:p>
      </dgm:t>
    </dgm:pt>
    <dgm:pt modelId="{C9299056-1AB8-4849-8128-A443A1CAD2A0}" type="sibTrans" cxnId="{F1B537D1-F7C9-4409-85A5-4E5C18279F5E}">
      <dgm:prSet/>
      <dgm:spPr/>
      <dgm:t>
        <a:bodyPr/>
        <a:lstStyle/>
        <a:p>
          <a:endParaRPr lang="en-GB"/>
        </a:p>
      </dgm:t>
    </dgm:pt>
    <dgm:pt modelId="{BEC7652F-DE7F-4DA9-9A1C-26E2A49BA205}" type="parTrans" cxnId="{F1B537D1-F7C9-4409-85A5-4E5C18279F5E}">
      <dgm:prSet/>
      <dgm:spPr/>
      <dgm:t>
        <a:bodyPr/>
        <a:lstStyle/>
        <a:p>
          <a:endParaRPr lang="en-GB"/>
        </a:p>
      </dgm:t>
    </dgm:pt>
    <dgm:pt modelId="{070E989A-EB36-4CA7-8B09-65140C65D2D6}">
      <dgm:prSet phldrT="[Text]" custT="1"/>
      <dgm:spPr/>
      <dgm:t>
        <a:bodyPr/>
        <a:lstStyle/>
        <a:p>
          <a:r>
            <a:rPr lang="en-GB" sz="1600" dirty="0" smtClean="0"/>
            <a:t>democracy</a:t>
          </a:r>
          <a:endParaRPr lang="en-GB" sz="1600" dirty="0"/>
        </a:p>
      </dgm:t>
    </dgm:pt>
    <dgm:pt modelId="{36942717-ACD9-4931-8A94-6344F6D055DE}" type="sibTrans" cxnId="{23D7F884-ADA4-4B17-AD10-36217C360A2F}">
      <dgm:prSet/>
      <dgm:spPr/>
      <dgm:t>
        <a:bodyPr/>
        <a:lstStyle/>
        <a:p>
          <a:endParaRPr lang="en-GB"/>
        </a:p>
      </dgm:t>
    </dgm:pt>
    <dgm:pt modelId="{DA8D3D56-C9CC-4FCE-AED6-F5FF8B91CF96}" type="parTrans" cxnId="{23D7F884-ADA4-4B17-AD10-36217C360A2F}">
      <dgm:prSet/>
      <dgm:spPr/>
      <dgm:t>
        <a:bodyPr/>
        <a:lstStyle/>
        <a:p>
          <a:endParaRPr lang="en-GB"/>
        </a:p>
      </dgm:t>
    </dgm:pt>
    <dgm:pt modelId="{8319A525-DAB9-4039-AD19-EFB8D000F19F}" type="pres">
      <dgm:prSet presAssocID="{97E873C4-9E8D-455C-9584-648FDCAFE2D0}" presName="linearFlow" presStyleCnt="0">
        <dgm:presLayoutVars>
          <dgm:dir/>
          <dgm:animLvl val="lvl"/>
          <dgm:resizeHandles val="exact"/>
        </dgm:presLayoutVars>
      </dgm:prSet>
      <dgm:spPr/>
      <dgm:t>
        <a:bodyPr/>
        <a:lstStyle/>
        <a:p>
          <a:endParaRPr lang="en-US"/>
        </a:p>
      </dgm:t>
    </dgm:pt>
    <dgm:pt modelId="{16BDBAD4-B399-419B-8BC2-75CBBF507DDB}" type="pres">
      <dgm:prSet presAssocID="{2017B49E-357F-439C-9C84-4831C50A6B52}" presName="composite" presStyleCnt="0"/>
      <dgm:spPr/>
    </dgm:pt>
    <dgm:pt modelId="{0E90AAE3-8D14-43A1-B81F-EC23267429A2}" type="pres">
      <dgm:prSet presAssocID="{2017B49E-357F-439C-9C84-4831C50A6B52}" presName="parTx" presStyleLbl="node1" presStyleIdx="0" presStyleCnt="3">
        <dgm:presLayoutVars>
          <dgm:chMax val="0"/>
          <dgm:chPref val="0"/>
          <dgm:bulletEnabled val="1"/>
        </dgm:presLayoutVars>
      </dgm:prSet>
      <dgm:spPr/>
      <dgm:t>
        <a:bodyPr/>
        <a:lstStyle/>
        <a:p>
          <a:endParaRPr lang="en-US"/>
        </a:p>
      </dgm:t>
    </dgm:pt>
    <dgm:pt modelId="{11AD818E-D469-4FD0-96B8-DEA0D3BEF7EC}" type="pres">
      <dgm:prSet presAssocID="{2017B49E-357F-439C-9C84-4831C50A6B52}" presName="parSh" presStyleLbl="node1" presStyleIdx="0" presStyleCnt="3"/>
      <dgm:spPr/>
      <dgm:t>
        <a:bodyPr/>
        <a:lstStyle/>
        <a:p>
          <a:endParaRPr lang="en-US"/>
        </a:p>
      </dgm:t>
    </dgm:pt>
    <dgm:pt modelId="{28A21C3B-EEC4-4869-A872-BF01299F6849}" type="pres">
      <dgm:prSet presAssocID="{2017B49E-357F-439C-9C84-4831C50A6B52}" presName="desTx" presStyleLbl="fgAcc1" presStyleIdx="0" presStyleCnt="3" custScaleY="56083" custLinFactNeighborX="-3056" custLinFactNeighborY="-10800">
        <dgm:presLayoutVars>
          <dgm:bulletEnabled val="1"/>
        </dgm:presLayoutVars>
      </dgm:prSet>
      <dgm:spPr/>
      <dgm:t>
        <a:bodyPr/>
        <a:lstStyle/>
        <a:p>
          <a:endParaRPr lang="en-GB"/>
        </a:p>
      </dgm:t>
    </dgm:pt>
    <dgm:pt modelId="{082814C9-DFAE-4204-AEA3-8568AE56DD22}" type="pres">
      <dgm:prSet presAssocID="{FB1F2BE1-B696-4A07-BD3C-4B67A622CC08}" presName="sibTrans" presStyleLbl="sibTrans2D1" presStyleIdx="0" presStyleCnt="2"/>
      <dgm:spPr/>
      <dgm:t>
        <a:bodyPr/>
        <a:lstStyle/>
        <a:p>
          <a:endParaRPr lang="en-US"/>
        </a:p>
      </dgm:t>
    </dgm:pt>
    <dgm:pt modelId="{835C83F6-4EEE-4C15-A1A3-7F7608D1F357}" type="pres">
      <dgm:prSet presAssocID="{FB1F2BE1-B696-4A07-BD3C-4B67A622CC08}" presName="connTx" presStyleLbl="sibTrans2D1" presStyleIdx="0" presStyleCnt="2"/>
      <dgm:spPr/>
      <dgm:t>
        <a:bodyPr/>
        <a:lstStyle/>
        <a:p>
          <a:endParaRPr lang="en-US"/>
        </a:p>
      </dgm:t>
    </dgm:pt>
    <dgm:pt modelId="{5C4BE73C-A383-46D1-BEDA-C9A0ED7BB6BB}" type="pres">
      <dgm:prSet presAssocID="{1B1858F5-C1FF-49BB-938D-F4D1768AB883}" presName="composite" presStyleCnt="0"/>
      <dgm:spPr/>
    </dgm:pt>
    <dgm:pt modelId="{37CFD59A-74E9-4694-AB5C-E3A7F6D95951}" type="pres">
      <dgm:prSet presAssocID="{1B1858F5-C1FF-49BB-938D-F4D1768AB883}" presName="parTx" presStyleLbl="node1" presStyleIdx="0" presStyleCnt="3">
        <dgm:presLayoutVars>
          <dgm:chMax val="0"/>
          <dgm:chPref val="0"/>
          <dgm:bulletEnabled val="1"/>
        </dgm:presLayoutVars>
      </dgm:prSet>
      <dgm:spPr/>
      <dgm:t>
        <a:bodyPr/>
        <a:lstStyle/>
        <a:p>
          <a:endParaRPr lang="en-GB"/>
        </a:p>
      </dgm:t>
    </dgm:pt>
    <dgm:pt modelId="{0FE303A4-1D7C-469B-BAE6-18601C83D2D3}" type="pres">
      <dgm:prSet presAssocID="{1B1858F5-C1FF-49BB-938D-F4D1768AB883}" presName="parSh" presStyleLbl="node1" presStyleIdx="1" presStyleCnt="3"/>
      <dgm:spPr/>
      <dgm:t>
        <a:bodyPr/>
        <a:lstStyle/>
        <a:p>
          <a:endParaRPr lang="en-GB"/>
        </a:p>
      </dgm:t>
    </dgm:pt>
    <dgm:pt modelId="{8607307A-2CE4-4A98-9384-8D8F4B5416AC}" type="pres">
      <dgm:prSet presAssocID="{1B1858F5-C1FF-49BB-938D-F4D1768AB883}" presName="desTx" presStyleLbl="fgAcc1" presStyleIdx="1" presStyleCnt="3" custScaleY="55013" custLinFactNeighborX="-222" custLinFactNeighborY="-10532">
        <dgm:presLayoutVars>
          <dgm:bulletEnabled val="1"/>
        </dgm:presLayoutVars>
      </dgm:prSet>
      <dgm:spPr/>
      <dgm:t>
        <a:bodyPr/>
        <a:lstStyle/>
        <a:p>
          <a:endParaRPr lang="en-GB"/>
        </a:p>
      </dgm:t>
    </dgm:pt>
    <dgm:pt modelId="{2FEDCCD5-BC2E-4798-86D6-E37976A8400C}" type="pres">
      <dgm:prSet presAssocID="{79F91F7D-93A5-4E39-8CF7-9B5B7CC367B8}" presName="sibTrans" presStyleLbl="sibTrans2D1" presStyleIdx="1" presStyleCnt="2"/>
      <dgm:spPr/>
      <dgm:t>
        <a:bodyPr/>
        <a:lstStyle/>
        <a:p>
          <a:endParaRPr lang="en-US"/>
        </a:p>
      </dgm:t>
    </dgm:pt>
    <dgm:pt modelId="{B9748F34-0397-4B09-A836-544E825033C8}" type="pres">
      <dgm:prSet presAssocID="{79F91F7D-93A5-4E39-8CF7-9B5B7CC367B8}" presName="connTx" presStyleLbl="sibTrans2D1" presStyleIdx="1" presStyleCnt="2"/>
      <dgm:spPr/>
      <dgm:t>
        <a:bodyPr/>
        <a:lstStyle/>
        <a:p>
          <a:endParaRPr lang="en-US"/>
        </a:p>
      </dgm:t>
    </dgm:pt>
    <dgm:pt modelId="{A348A243-DE37-4269-B0AC-759172F58DA6}" type="pres">
      <dgm:prSet presAssocID="{5FA22B72-0C77-4FF3-AB0D-6F2DA2A67C2B}" presName="composite" presStyleCnt="0"/>
      <dgm:spPr/>
    </dgm:pt>
    <dgm:pt modelId="{83AE5613-0AC6-4820-8F60-3F093D26A5B9}" type="pres">
      <dgm:prSet presAssocID="{5FA22B72-0C77-4FF3-AB0D-6F2DA2A67C2B}" presName="parTx" presStyleLbl="node1" presStyleIdx="1" presStyleCnt="3">
        <dgm:presLayoutVars>
          <dgm:chMax val="0"/>
          <dgm:chPref val="0"/>
          <dgm:bulletEnabled val="1"/>
        </dgm:presLayoutVars>
      </dgm:prSet>
      <dgm:spPr/>
      <dgm:t>
        <a:bodyPr/>
        <a:lstStyle/>
        <a:p>
          <a:endParaRPr lang="en-US"/>
        </a:p>
      </dgm:t>
    </dgm:pt>
    <dgm:pt modelId="{46B3A149-3930-4C03-8A12-CF6492FC1D79}" type="pres">
      <dgm:prSet presAssocID="{5FA22B72-0C77-4FF3-AB0D-6F2DA2A67C2B}" presName="parSh" presStyleLbl="node1" presStyleIdx="2" presStyleCnt="3"/>
      <dgm:spPr/>
      <dgm:t>
        <a:bodyPr/>
        <a:lstStyle/>
        <a:p>
          <a:endParaRPr lang="en-US"/>
        </a:p>
      </dgm:t>
    </dgm:pt>
    <dgm:pt modelId="{1E0A9701-14A0-4943-91C8-BE0929A992A8}" type="pres">
      <dgm:prSet presAssocID="{5FA22B72-0C77-4FF3-AB0D-6F2DA2A67C2B}" presName="desTx" presStyleLbl="fgAcc1" presStyleIdx="2" presStyleCnt="3" custScaleX="92518" custScaleY="55646" custLinFactNeighborX="127" custLinFactNeighborY="-11347">
        <dgm:presLayoutVars>
          <dgm:bulletEnabled val="1"/>
        </dgm:presLayoutVars>
      </dgm:prSet>
      <dgm:spPr/>
      <dgm:t>
        <a:bodyPr/>
        <a:lstStyle/>
        <a:p>
          <a:endParaRPr lang="en-US"/>
        </a:p>
      </dgm:t>
    </dgm:pt>
  </dgm:ptLst>
  <dgm:cxnLst>
    <dgm:cxn modelId="{A1F83DDE-B28C-494D-83BB-4413B1180FC9}" type="presOf" srcId="{EDD5C324-74ED-4A6A-8738-4F3FD09DDF88}" destId="{8607307A-2CE4-4A98-9384-8D8F4B5416AC}" srcOrd="0" destOrd="0" presId="urn:microsoft.com/office/officeart/2005/8/layout/process3"/>
    <dgm:cxn modelId="{F1B537D1-F7C9-4409-85A5-4E5C18279F5E}" srcId="{5FA22B72-0C77-4FF3-AB0D-6F2DA2A67C2B}" destId="{147806A4-C71E-4FCA-979D-CCAB96390C49}" srcOrd="2" destOrd="0" parTransId="{BEC7652F-DE7F-4DA9-9A1C-26E2A49BA205}" sibTransId="{C9299056-1AB8-4849-8128-A443A1CAD2A0}"/>
    <dgm:cxn modelId="{A54EC1DA-0A09-4C3A-9A87-EB32A4D32DD0}" srcId="{97E873C4-9E8D-455C-9584-648FDCAFE2D0}" destId="{2017B49E-357F-439C-9C84-4831C50A6B52}" srcOrd="0" destOrd="0" parTransId="{AAE6F4D7-9977-4B03-A9C4-0E19F19972FE}" sibTransId="{FB1F2BE1-B696-4A07-BD3C-4B67A622CC08}"/>
    <dgm:cxn modelId="{224DD21E-D162-4CF2-B5B4-722CCA82EE70}" srcId="{2017B49E-357F-439C-9C84-4831C50A6B52}" destId="{D05281CA-B77D-419F-96D8-BC0B000AD761}" srcOrd="1" destOrd="0" parTransId="{23B503E5-9AB0-424F-B13A-DACAF57B1B9E}" sibTransId="{C27780FB-21FA-40B0-8971-91163AAEADF3}"/>
    <dgm:cxn modelId="{DF3DF635-2EFE-46AA-BE69-4715CCEA2136}" type="presOf" srcId="{5FA22B72-0C77-4FF3-AB0D-6F2DA2A67C2B}" destId="{46B3A149-3930-4C03-8A12-CF6492FC1D79}" srcOrd="1" destOrd="0" presId="urn:microsoft.com/office/officeart/2005/8/layout/process3"/>
    <dgm:cxn modelId="{DCF21C0C-807A-49CE-A4A4-57B372F48532}" srcId="{2017B49E-357F-439C-9C84-4831C50A6B52}" destId="{9B84708B-FDFB-4378-A823-CD419B74CD7A}" srcOrd="2" destOrd="0" parTransId="{9BD4855D-9BD6-45D2-97E9-625B47873904}" sibTransId="{59756B51-7964-44DC-86D5-74FC9C2BA324}"/>
    <dgm:cxn modelId="{585CED4A-1945-4CAD-9EDC-F1BDED390D57}" type="presOf" srcId="{79F91F7D-93A5-4E39-8CF7-9B5B7CC367B8}" destId="{2FEDCCD5-BC2E-4798-86D6-E37976A8400C}" srcOrd="0" destOrd="0" presId="urn:microsoft.com/office/officeart/2005/8/layout/process3"/>
    <dgm:cxn modelId="{1CA79BDA-9BEE-424A-A1C6-550F35E37234}" srcId="{5FA22B72-0C77-4FF3-AB0D-6F2DA2A67C2B}" destId="{238EF12D-BAD8-4204-B908-2863C14E8DF6}" srcOrd="0" destOrd="0" parTransId="{82393F01-86D8-4B6B-97A9-43EDD6BB7D31}" sibTransId="{447EBA69-01DA-418E-B0E8-2491F9637D07}"/>
    <dgm:cxn modelId="{7B36478B-C26F-4C11-BDE7-7CE03FF7DD90}" srcId="{1B1858F5-C1FF-49BB-938D-F4D1768AB883}" destId="{EDD5C324-74ED-4A6A-8738-4F3FD09DDF88}" srcOrd="0" destOrd="0" parTransId="{1E1234FE-2BBD-4B23-BB0B-B04BACFF96C4}" sibTransId="{06831C11-6F9E-4E6C-886C-C77A26C86AD4}"/>
    <dgm:cxn modelId="{1512D609-8E58-4D89-AF6E-BEF04E37296B}" type="presOf" srcId="{D05281CA-B77D-419F-96D8-BC0B000AD761}" destId="{28A21C3B-EEC4-4869-A872-BF01299F6849}" srcOrd="0" destOrd="1" presId="urn:microsoft.com/office/officeart/2005/8/layout/process3"/>
    <dgm:cxn modelId="{3AF0FE69-9289-4CCB-A80B-5F03D817C462}" srcId="{97E873C4-9E8D-455C-9584-648FDCAFE2D0}" destId="{5FA22B72-0C77-4FF3-AB0D-6F2DA2A67C2B}" srcOrd="2" destOrd="0" parTransId="{6C3B5F56-E0B3-44A5-9623-CC81F440A96D}" sibTransId="{7DAF208E-59F4-4E8D-9513-94B0726DE959}"/>
    <dgm:cxn modelId="{8C6A420C-3C7B-48C2-A6CF-A96D378C480C}" type="presOf" srcId="{97E873C4-9E8D-455C-9584-648FDCAFE2D0}" destId="{8319A525-DAB9-4039-AD19-EFB8D000F19F}" srcOrd="0" destOrd="0" presId="urn:microsoft.com/office/officeart/2005/8/layout/process3"/>
    <dgm:cxn modelId="{51D62BE5-BA5A-4277-A844-0FF2BC507703}" type="presOf" srcId="{1B1858F5-C1FF-49BB-938D-F4D1768AB883}" destId="{37CFD59A-74E9-4694-AB5C-E3A7F6D95951}" srcOrd="0" destOrd="0" presId="urn:microsoft.com/office/officeart/2005/8/layout/process3"/>
    <dgm:cxn modelId="{96CCB3F2-F6A5-45DD-A62B-578B0B22FC27}" type="presOf" srcId="{1B1858F5-C1FF-49BB-938D-F4D1768AB883}" destId="{0FE303A4-1D7C-469B-BAE6-18601C83D2D3}" srcOrd="1" destOrd="0" presId="urn:microsoft.com/office/officeart/2005/8/layout/process3"/>
    <dgm:cxn modelId="{53EC0EAF-21C0-4BDF-B9DD-76B879328E5F}" srcId="{2017B49E-357F-439C-9C84-4831C50A6B52}" destId="{152C4EE4-C7AE-47DB-9388-EC799C97D653}" srcOrd="0" destOrd="0" parTransId="{7BE9B226-A71F-4059-9B27-828C23DE32EC}" sibTransId="{63A8DC38-D9CF-4B1D-8A01-E555F303EC9E}"/>
    <dgm:cxn modelId="{90FAE0FA-F885-4C0B-B94F-403AB73CA7EA}" type="presOf" srcId="{152C4EE4-C7AE-47DB-9388-EC799C97D653}" destId="{28A21C3B-EEC4-4869-A872-BF01299F6849}" srcOrd="0" destOrd="0" presId="urn:microsoft.com/office/officeart/2005/8/layout/process3"/>
    <dgm:cxn modelId="{EDA20389-9239-45EB-BBED-83AC02405BEF}" type="presOf" srcId="{070E989A-EB36-4CA7-8B09-65140C65D2D6}" destId="{1E0A9701-14A0-4943-91C8-BE0929A992A8}" srcOrd="0" destOrd="1" presId="urn:microsoft.com/office/officeart/2005/8/layout/process3"/>
    <dgm:cxn modelId="{27598550-E8BD-40A2-B965-D5F643C0DFA8}" type="presOf" srcId="{147806A4-C71E-4FCA-979D-CCAB96390C49}" destId="{1E0A9701-14A0-4943-91C8-BE0929A992A8}" srcOrd="0" destOrd="2" presId="urn:microsoft.com/office/officeart/2005/8/layout/process3"/>
    <dgm:cxn modelId="{794B15B6-29F2-4378-81F9-AF87EA4EBFFE}" type="presOf" srcId="{2017B49E-357F-439C-9C84-4831C50A6B52}" destId="{11AD818E-D469-4FD0-96B8-DEA0D3BEF7EC}" srcOrd="1" destOrd="0" presId="urn:microsoft.com/office/officeart/2005/8/layout/process3"/>
    <dgm:cxn modelId="{245684EA-EF48-421E-BB7B-B9721EEE7F33}" type="presOf" srcId="{2017B49E-357F-439C-9C84-4831C50A6B52}" destId="{0E90AAE3-8D14-43A1-B81F-EC23267429A2}" srcOrd="0" destOrd="0" presId="urn:microsoft.com/office/officeart/2005/8/layout/process3"/>
    <dgm:cxn modelId="{B0522C0E-6FAC-4F51-97BC-09F07602C3E4}" type="presOf" srcId="{9B84708B-FDFB-4378-A823-CD419B74CD7A}" destId="{28A21C3B-EEC4-4869-A872-BF01299F6849}" srcOrd="0" destOrd="2" presId="urn:microsoft.com/office/officeart/2005/8/layout/process3"/>
    <dgm:cxn modelId="{23D7F884-ADA4-4B17-AD10-36217C360A2F}" srcId="{5FA22B72-0C77-4FF3-AB0D-6F2DA2A67C2B}" destId="{070E989A-EB36-4CA7-8B09-65140C65D2D6}" srcOrd="1" destOrd="0" parTransId="{DA8D3D56-C9CC-4FCE-AED6-F5FF8B91CF96}" sibTransId="{36942717-ACD9-4931-8A94-6344F6D055DE}"/>
    <dgm:cxn modelId="{34C736A4-018E-4083-8021-1E9ED20E04DD}" type="presOf" srcId="{5FA22B72-0C77-4FF3-AB0D-6F2DA2A67C2B}" destId="{83AE5613-0AC6-4820-8F60-3F093D26A5B9}" srcOrd="0" destOrd="0" presId="urn:microsoft.com/office/officeart/2005/8/layout/process3"/>
    <dgm:cxn modelId="{4EFD4ADA-481F-40D7-8F24-2ED110381D34}" srcId="{97E873C4-9E8D-455C-9584-648FDCAFE2D0}" destId="{1B1858F5-C1FF-49BB-938D-F4D1768AB883}" srcOrd="1" destOrd="0" parTransId="{1ACBB02F-354D-4A87-8E05-4ED423655013}" sibTransId="{79F91F7D-93A5-4E39-8CF7-9B5B7CC367B8}"/>
    <dgm:cxn modelId="{F3C34305-B5B7-427E-B688-1F6DEA83C6F8}" type="presOf" srcId="{FB1F2BE1-B696-4A07-BD3C-4B67A622CC08}" destId="{082814C9-DFAE-4204-AEA3-8568AE56DD22}" srcOrd="0" destOrd="0" presId="urn:microsoft.com/office/officeart/2005/8/layout/process3"/>
    <dgm:cxn modelId="{92CF53C6-9B4D-4E1C-9E25-68BA21AC4410}" type="presOf" srcId="{FB1F2BE1-B696-4A07-BD3C-4B67A622CC08}" destId="{835C83F6-4EEE-4C15-A1A3-7F7608D1F357}" srcOrd="1" destOrd="0" presId="urn:microsoft.com/office/officeart/2005/8/layout/process3"/>
    <dgm:cxn modelId="{D1905F52-4AA7-4936-830A-CE8959CC2C6B}" type="presOf" srcId="{238EF12D-BAD8-4204-B908-2863C14E8DF6}" destId="{1E0A9701-14A0-4943-91C8-BE0929A992A8}" srcOrd="0" destOrd="0" presId="urn:microsoft.com/office/officeart/2005/8/layout/process3"/>
    <dgm:cxn modelId="{DC37FF9B-4CB4-421A-9F52-2C41C28A3320}" type="presOf" srcId="{79F91F7D-93A5-4E39-8CF7-9B5B7CC367B8}" destId="{B9748F34-0397-4B09-A836-544E825033C8}" srcOrd="1" destOrd="0" presId="urn:microsoft.com/office/officeart/2005/8/layout/process3"/>
    <dgm:cxn modelId="{F6F10A56-A0F3-4EF0-B8FE-0295B82DB3B3}" type="presParOf" srcId="{8319A525-DAB9-4039-AD19-EFB8D000F19F}" destId="{16BDBAD4-B399-419B-8BC2-75CBBF507DDB}" srcOrd="0" destOrd="0" presId="urn:microsoft.com/office/officeart/2005/8/layout/process3"/>
    <dgm:cxn modelId="{1A2D2E88-FD09-4A97-9C3C-49007DC069B4}" type="presParOf" srcId="{16BDBAD4-B399-419B-8BC2-75CBBF507DDB}" destId="{0E90AAE3-8D14-43A1-B81F-EC23267429A2}" srcOrd="0" destOrd="0" presId="urn:microsoft.com/office/officeart/2005/8/layout/process3"/>
    <dgm:cxn modelId="{A32DFEFF-DF36-4434-924D-8B0C2EF7814C}" type="presParOf" srcId="{16BDBAD4-B399-419B-8BC2-75CBBF507DDB}" destId="{11AD818E-D469-4FD0-96B8-DEA0D3BEF7EC}" srcOrd="1" destOrd="0" presId="urn:microsoft.com/office/officeart/2005/8/layout/process3"/>
    <dgm:cxn modelId="{95E3BD35-004C-4B36-BE63-421E3DB2C5FB}" type="presParOf" srcId="{16BDBAD4-B399-419B-8BC2-75CBBF507DDB}" destId="{28A21C3B-EEC4-4869-A872-BF01299F6849}" srcOrd="2" destOrd="0" presId="urn:microsoft.com/office/officeart/2005/8/layout/process3"/>
    <dgm:cxn modelId="{11248789-48CD-470D-828B-815E93035165}" type="presParOf" srcId="{8319A525-DAB9-4039-AD19-EFB8D000F19F}" destId="{082814C9-DFAE-4204-AEA3-8568AE56DD22}" srcOrd="1" destOrd="0" presId="urn:microsoft.com/office/officeart/2005/8/layout/process3"/>
    <dgm:cxn modelId="{3B49FBC5-90B7-4DA8-8DB6-8984B28D5EEF}" type="presParOf" srcId="{082814C9-DFAE-4204-AEA3-8568AE56DD22}" destId="{835C83F6-4EEE-4C15-A1A3-7F7608D1F357}" srcOrd="0" destOrd="0" presId="urn:microsoft.com/office/officeart/2005/8/layout/process3"/>
    <dgm:cxn modelId="{6EF78669-9B49-4234-99FE-C703CA654EED}" type="presParOf" srcId="{8319A525-DAB9-4039-AD19-EFB8D000F19F}" destId="{5C4BE73C-A383-46D1-BEDA-C9A0ED7BB6BB}" srcOrd="2" destOrd="0" presId="urn:microsoft.com/office/officeart/2005/8/layout/process3"/>
    <dgm:cxn modelId="{0A5CD447-7596-4992-B64D-C0BB266004D3}" type="presParOf" srcId="{5C4BE73C-A383-46D1-BEDA-C9A0ED7BB6BB}" destId="{37CFD59A-74E9-4694-AB5C-E3A7F6D95951}" srcOrd="0" destOrd="0" presId="urn:microsoft.com/office/officeart/2005/8/layout/process3"/>
    <dgm:cxn modelId="{54776D65-0BAB-443B-B60B-071C2CF4738B}" type="presParOf" srcId="{5C4BE73C-A383-46D1-BEDA-C9A0ED7BB6BB}" destId="{0FE303A4-1D7C-469B-BAE6-18601C83D2D3}" srcOrd="1" destOrd="0" presId="urn:microsoft.com/office/officeart/2005/8/layout/process3"/>
    <dgm:cxn modelId="{56B4EAAD-D680-4A7A-80DE-8D16A4DF7B91}" type="presParOf" srcId="{5C4BE73C-A383-46D1-BEDA-C9A0ED7BB6BB}" destId="{8607307A-2CE4-4A98-9384-8D8F4B5416AC}" srcOrd="2" destOrd="0" presId="urn:microsoft.com/office/officeart/2005/8/layout/process3"/>
    <dgm:cxn modelId="{8AC8C230-B577-4F15-96E9-687034344CC6}" type="presParOf" srcId="{8319A525-DAB9-4039-AD19-EFB8D000F19F}" destId="{2FEDCCD5-BC2E-4798-86D6-E37976A8400C}" srcOrd="3" destOrd="0" presId="urn:microsoft.com/office/officeart/2005/8/layout/process3"/>
    <dgm:cxn modelId="{AD098D77-45F7-4E7F-B4C9-A75C960A7BDE}" type="presParOf" srcId="{2FEDCCD5-BC2E-4798-86D6-E37976A8400C}" destId="{B9748F34-0397-4B09-A836-544E825033C8}" srcOrd="0" destOrd="0" presId="urn:microsoft.com/office/officeart/2005/8/layout/process3"/>
    <dgm:cxn modelId="{DB2C639F-D8D2-4307-8CEB-F5AE5CE0F4A1}" type="presParOf" srcId="{8319A525-DAB9-4039-AD19-EFB8D000F19F}" destId="{A348A243-DE37-4269-B0AC-759172F58DA6}" srcOrd="4" destOrd="0" presId="urn:microsoft.com/office/officeart/2005/8/layout/process3"/>
    <dgm:cxn modelId="{022B04DB-ACDA-4888-BCEA-2531A1B88822}" type="presParOf" srcId="{A348A243-DE37-4269-B0AC-759172F58DA6}" destId="{83AE5613-0AC6-4820-8F60-3F093D26A5B9}" srcOrd="0" destOrd="0" presId="urn:microsoft.com/office/officeart/2005/8/layout/process3"/>
    <dgm:cxn modelId="{57CB8A2F-25F6-4B73-952E-1D814AA2A573}" type="presParOf" srcId="{A348A243-DE37-4269-B0AC-759172F58DA6}" destId="{46B3A149-3930-4C03-8A12-CF6492FC1D79}" srcOrd="1" destOrd="0" presId="urn:microsoft.com/office/officeart/2005/8/layout/process3"/>
    <dgm:cxn modelId="{8E84CE4A-8877-4DC2-998A-C10FD677B27A}" type="presParOf" srcId="{A348A243-DE37-4269-B0AC-759172F58DA6}" destId="{1E0A9701-14A0-4943-91C8-BE0929A992A8}"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E873C4-9E8D-455C-9584-648FDCAFE2D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2017B49E-357F-439C-9C84-4831C50A6B52}">
      <dgm:prSet phldrT="[Text]" custT="1"/>
      <dgm:spPr/>
      <dgm:t>
        <a:bodyPr/>
        <a:lstStyle/>
        <a:p>
          <a:r>
            <a:rPr lang="en-GB" sz="2000" dirty="0" err="1" smtClean="0"/>
            <a:t>IOp</a:t>
          </a:r>
          <a:r>
            <a:rPr lang="en-GB" sz="2000" dirty="0" smtClean="0"/>
            <a:t>, income inequality</a:t>
          </a:r>
          <a:endParaRPr lang="en-GB" sz="2000" dirty="0"/>
        </a:p>
      </dgm:t>
    </dgm:pt>
    <dgm:pt modelId="{AAE6F4D7-9977-4B03-A9C4-0E19F19972FE}" type="parTrans" cxnId="{A54EC1DA-0A09-4C3A-9A87-EB32A4D32DD0}">
      <dgm:prSet/>
      <dgm:spPr/>
      <dgm:t>
        <a:bodyPr/>
        <a:lstStyle/>
        <a:p>
          <a:endParaRPr lang="en-GB"/>
        </a:p>
      </dgm:t>
    </dgm:pt>
    <dgm:pt modelId="{FB1F2BE1-B696-4A07-BD3C-4B67A622CC08}" type="sibTrans" cxnId="{A54EC1DA-0A09-4C3A-9A87-EB32A4D32DD0}">
      <dgm:prSet/>
      <dgm:spPr/>
      <dgm:t>
        <a:bodyPr/>
        <a:lstStyle/>
        <a:p>
          <a:endParaRPr lang="en-GB"/>
        </a:p>
      </dgm:t>
    </dgm:pt>
    <dgm:pt modelId="{152C4EE4-C7AE-47DB-9388-EC799C97D653}">
      <dgm:prSet phldrT="[Text]" custT="1"/>
      <dgm:spPr/>
      <dgm:t>
        <a:bodyPr/>
        <a:lstStyle/>
        <a:p>
          <a:r>
            <a:rPr lang="en-GB" sz="1600" dirty="0" smtClean="0"/>
            <a:t>household wealth</a:t>
          </a:r>
          <a:endParaRPr lang="en-GB" sz="1600" dirty="0"/>
        </a:p>
      </dgm:t>
    </dgm:pt>
    <dgm:pt modelId="{7BE9B226-A71F-4059-9B27-828C23DE32EC}" type="parTrans" cxnId="{53EC0EAF-21C0-4BDF-B9DD-76B879328E5F}">
      <dgm:prSet/>
      <dgm:spPr/>
      <dgm:t>
        <a:bodyPr/>
        <a:lstStyle/>
        <a:p>
          <a:endParaRPr lang="en-GB"/>
        </a:p>
      </dgm:t>
    </dgm:pt>
    <dgm:pt modelId="{63A8DC38-D9CF-4B1D-8A01-E555F303EC9E}" type="sibTrans" cxnId="{53EC0EAF-21C0-4BDF-B9DD-76B879328E5F}">
      <dgm:prSet/>
      <dgm:spPr/>
      <dgm:t>
        <a:bodyPr/>
        <a:lstStyle/>
        <a:p>
          <a:endParaRPr lang="en-GB"/>
        </a:p>
      </dgm:t>
    </dgm:pt>
    <dgm:pt modelId="{D05281CA-B77D-419F-96D8-BC0B000AD761}">
      <dgm:prSet phldrT="[Text]" custT="1"/>
      <dgm:spPr/>
      <dgm:t>
        <a:bodyPr/>
        <a:lstStyle/>
        <a:p>
          <a:r>
            <a:rPr lang="en-GB" sz="1600" dirty="0" smtClean="0"/>
            <a:t>wage income</a:t>
          </a:r>
          <a:endParaRPr lang="en-GB" sz="1600" dirty="0"/>
        </a:p>
      </dgm:t>
    </dgm:pt>
    <dgm:pt modelId="{23B503E5-9AB0-424F-B13A-DACAF57B1B9E}" type="parTrans" cxnId="{224DD21E-D162-4CF2-B5B4-722CCA82EE70}">
      <dgm:prSet/>
      <dgm:spPr/>
      <dgm:t>
        <a:bodyPr/>
        <a:lstStyle/>
        <a:p>
          <a:endParaRPr lang="en-GB"/>
        </a:p>
      </dgm:t>
    </dgm:pt>
    <dgm:pt modelId="{C27780FB-21FA-40B0-8971-91163AAEADF3}" type="sibTrans" cxnId="{224DD21E-D162-4CF2-B5B4-722CCA82EE70}">
      <dgm:prSet/>
      <dgm:spPr/>
      <dgm:t>
        <a:bodyPr/>
        <a:lstStyle/>
        <a:p>
          <a:endParaRPr lang="en-GB"/>
        </a:p>
      </dgm:t>
    </dgm:pt>
    <dgm:pt modelId="{1B1858F5-C1FF-49BB-938D-F4D1768AB883}">
      <dgm:prSet phldrT="[Text]" custT="1"/>
      <dgm:spPr/>
      <dgm:t>
        <a:bodyPr/>
        <a:lstStyle/>
        <a:p>
          <a:r>
            <a:rPr lang="en-GB" sz="2000" dirty="0" smtClean="0"/>
            <a:t>Perception of own situation</a:t>
          </a:r>
          <a:endParaRPr lang="en-GB" sz="2000" dirty="0"/>
        </a:p>
      </dgm:t>
    </dgm:pt>
    <dgm:pt modelId="{1ACBB02F-354D-4A87-8E05-4ED423655013}" type="parTrans" cxnId="{4EFD4ADA-481F-40D7-8F24-2ED110381D34}">
      <dgm:prSet/>
      <dgm:spPr/>
      <dgm:t>
        <a:bodyPr/>
        <a:lstStyle/>
        <a:p>
          <a:endParaRPr lang="en-GB"/>
        </a:p>
      </dgm:t>
    </dgm:pt>
    <dgm:pt modelId="{79F91F7D-93A5-4E39-8CF7-9B5B7CC367B8}" type="sibTrans" cxnId="{4EFD4ADA-481F-40D7-8F24-2ED110381D34}">
      <dgm:prSet/>
      <dgm:spPr>
        <a:solidFill>
          <a:schemeClr val="bg1">
            <a:lumMod val="75000"/>
          </a:schemeClr>
        </a:solidFill>
      </dgm:spPr>
      <dgm:t>
        <a:bodyPr/>
        <a:lstStyle/>
        <a:p>
          <a:endParaRPr lang="en-GB">
            <a:solidFill>
              <a:schemeClr val="accent4">
                <a:lumMod val="40000"/>
                <a:lumOff val="60000"/>
              </a:schemeClr>
            </a:solidFill>
          </a:endParaRPr>
        </a:p>
      </dgm:t>
    </dgm:pt>
    <dgm:pt modelId="{EDD5C324-74ED-4A6A-8738-4F3FD09DDF88}">
      <dgm:prSet phldrT="[Text]" custT="1"/>
      <dgm:spPr/>
      <dgm:t>
        <a:bodyPr/>
        <a:lstStyle/>
        <a:p>
          <a:r>
            <a:rPr lang="en-GB" sz="1600" dirty="0" smtClean="0"/>
            <a:t>where you place yourself on a ten-step ladder</a:t>
          </a:r>
          <a:endParaRPr lang="en-GB" sz="1600" dirty="0"/>
        </a:p>
      </dgm:t>
    </dgm:pt>
    <dgm:pt modelId="{1E1234FE-2BBD-4B23-BB0B-B04BACFF96C4}" type="parTrans" cxnId="{7B36478B-C26F-4C11-BDE7-7CE03FF7DD90}">
      <dgm:prSet/>
      <dgm:spPr/>
      <dgm:t>
        <a:bodyPr/>
        <a:lstStyle/>
        <a:p>
          <a:endParaRPr lang="en-GB"/>
        </a:p>
      </dgm:t>
    </dgm:pt>
    <dgm:pt modelId="{06831C11-6F9E-4E6C-886C-C77A26C86AD4}" type="sibTrans" cxnId="{7B36478B-C26F-4C11-BDE7-7CE03FF7DD90}">
      <dgm:prSet/>
      <dgm:spPr/>
      <dgm:t>
        <a:bodyPr/>
        <a:lstStyle/>
        <a:p>
          <a:endParaRPr lang="en-GB"/>
        </a:p>
      </dgm:t>
    </dgm:pt>
    <dgm:pt modelId="{5FA22B72-0C77-4FF3-AB0D-6F2DA2A67C2B}">
      <dgm:prSet phldrT="[Text]" custT="1"/>
      <dgm:spPr>
        <a:solidFill>
          <a:schemeClr val="accent2"/>
        </a:solidFill>
      </dgm:spPr>
      <dgm:t>
        <a:bodyPr/>
        <a:lstStyle/>
        <a:p>
          <a:r>
            <a:rPr lang="en-GB" sz="2000" dirty="0" smtClean="0"/>
            <a:t>Policy preferences</a:t>
          </a:r>
          <a:endParaRPr lang="en-GB" sz="2000" dirty="0"/>
        </a:p>
      </dgm:t>
    </dgm:pt>
    <dgm:pt modelId="{6C3B5F56-E0B3-44A5-9623-CC81F440A96D}" type="parTrans" cxnId="{3AF0FE69-9289-4CCB-A80B-5F03D817C462}">
      <dgm:prSet/>
      <dgm:spPr/>
      <dgm:t>
        <a:bodyPr/>
        <a:lstStyle/>
        <a:p>
          <a:endParaRPr lang="en-GB"/>
        </a:p>
      </dgm:t>
    </dgm:pt>
    <dgm:pt modelId="{7DAF208E-59F4-4E8D-9513-94B0726DE959}" type="sibTrans" cxnId="{3AF0FE69-9289-4CCB-A80B-5F03D817C462}">
      <dgm:prSet/>
      <dgm:spPr/>
      <dgm:t>
        <a:bodyPr/>
        <a:lstStyle/>
        <a:p>
          <a:endParaRPr lang="en-GB"/>
        </a:p>
      </dgm:t>
    </dgm:pt>
    <dgm:pt modelId="{238EF12D-BAD8-4204-B908-2863C14E8DF6}">
      <dgm:prSet phldrT="[Text]" custT="1"/>
      <dgm:spPr/>
      <dgm:t>
        <a:bodyPr/>
        <a:lstStyle/>
        <a:p>
          <a:r>
            <a:rPr lang="en-GB" sz="1600" dirty="0" smtClean="0">
              <a:solidFill>
                <a:srgbClr val="C00000"/>
              </a:solidFill>
            </a:rPr>
            <a:t>markets</a:t>
          </a:r>
          <a:endParaRPr lang="en-GB" sz="1600" dirty="0">
            <a:solidFill>
              <a:srgbClr val="C00000"/>
            </a:solidFill>
          </a:endParaRPr>
        </a:p>
      </dgm:t>
    </dgm:pt>
    <dgm:pt modelId="{82393F01-86D8-4B6B-97A9-43EDD6BB7D31}" type="parTrans" cxnId="{1CA79BDA-9BEE-424A-A1C6-550F35E37234}">
      <dgm:prSet/>
      <dgm:spPr/>
      <dgm:t>
        <a:bodyPr/>
        <a:lstStyle/>
        <a:p>
          <a:endParaRPr lang="en-GB"/>
        </a:p>
      </dgm:t>
    </dgm:pt>
    <dgm:pt modelId="{447EBA69-01DA-418E-B0E8-2491F9637D07}" type="sibTrans" cxnId="{1CA79BDA-9BEE-424A-A1C6-550F35E37234}">
      <dgm:prSet/>
      <dgm:spPr/>
      <dgm:t>
        <a:bodyPr/>
        <a:lstStyle/>
        <a:p>
          <a:endParaRPr lang="en-GB"/>
        </a:p>
      </dgm:t>
    </dgm:pt>
    <dgm:pt modelId="{9B84708B-FDFB-4378-A823-CD419B74CD7A}">
      <dgm:prSet phldrT="[Text]" custT="1"/>
      <dgm:spPr/>
      <dgm:t>
        <a:bodyPr/>
        <a:lstStyle/>
        <a:p>
          <a:r>
            <a:rPr lang="en-GB" sz="1600" dirty="0" smtClean="0"/>
            <a:t>labour market outcomes</a:t>
          </a:r>
          <a:endParaRPr lang="en-GB" sz="1600" dirty="0"/>
        </a:p>
      </dgm:t>
    </dgm:pt>
    <dgm:pt modelId="{9BD4855D-9BD6-45D2-97E9-625B47873904}" type="parTrans" cxnId="{DCF21C0C-807A-49CE-A4A4-57B372F48532}">
      <dgm:prSet/>
      <dgm:spPr/>
      <dgm:t>
        <a:bodyPr/>
        <a:lstStyle/>
        <a:p>
          <a:endParaRPr lang="en-GB"/>
        </a:p>
      </dgm:t>
    </dgm:pt>
    <dgm:pt modelId="{59756B51-7964-44DC-86D5-74FC9C2BA324}" type="sibTrans" cxnId="{DCF21C0C-807A-49CE-A4A4-57B372F48532}">
      <dgm:prSet/>
      <dgm:spPr/>
      <dgm:t>
        <a:bodyPr/>
        <a:lstStyle/>
        <a:p>
          <a:endParaRPr lang="en-GB"/>
        </a:p>
      </dgm:t>
    </dgm:pt>
    <dgm:pt modelId="{147806A4-C71E-4FCA-979D-CCAB96390C49}">
      <dgm:prSet phldrT="[Text]" custT="1"/>
      <dgm:spPr/>
      <dgm:t>
        <a:bodyPr/>
        <a:lstStyle/>
        <a:p>
          <a:r>
            <a:rPr lang="en-GB" sz="1600" dirty="0" smtClean="0">
              <a:solidFill>
                <a:srgbClr val="C00000"/>
              </a:solidFill>
            </a:rPr>
            <a:t>redistribution</a:t>
          </a:r>
          <a:endParaRPr lang="en-GB" sz="1600" dirty="0">
            <a:solidFill>
              <a:srgbClr val="C00000"/>
            </a:solidFill>
          </a:endParaRPr>
        </a:p>
      </dgm:t>
    </dgm:pt>
    <dgm:pt modelId="{C9299056-1AB8-4849-8128-A443A1CAD2A0}" type="sibTrans" cxnId="{F1B537D1-F7C9-4409-85A5-4E5C18279F5E}">
      <dgm:prSet/>
      <dgm:spPr/>
      <dgm:t>
        <a:bodyPr/>
        <a:lstStyle/>
        <a:p>
          <a:endParaRPr lang="en-GB"/>
        </a:p>
      </dgm:t>
    </dgm:pt>
    <dgm:pt modelId="{BEC7652F-DE7F-4DA9-9A1C-26E2A49BA205}" type="parTrans" cxnId="{F1B537D1-F7C9-4409-85A5-4E5C18279F5E}">
      <dgm:prSet/>
      <dgm:spPr/>
      <dgm:t>
        <a:bodyPr/>
        <a:lstStyle/>
        <a:p>
          <a:endParaRPr lang="en-GB"/>
        </a:p>
      </dgm:t>
    </dgm:pt>
    <dgm:pt modelId="{070E989A-EB36-4CA7-8B09-65140C65D2D6}">
      <dgm:prSet phldrT="[Text]" custT="1"/>
      <dgm:spPr/>
      <dgm:t>
        <a:bodyPr/>
        <a:lstStyle/>
        <a:p>
          <a:r>
            <a:rPr lang="en-GB" sz="1600" dirty="0" smtClean="0">
              <a:solidFill>
                <a:srgbClr val="C00000"/>
              </a:solidFill>
            </a:rPr>
            <a:t>democracy</a:t>
          </a:r>
          <a:endParaRPr lang="en-GB" sz="1600" dirty="0">
            <a:solidFill>
              <a:srgbClr val="C00000"/>
            </a:solidFill>
          </a:endParaRPr>
        </a:p>
      </dgm:t>
    </dgm:pt>
    <dgm:pt modelId="{36942717-ACD9-4931-8A94-6344F6D055DE}" type="sibTrans" cxnId="{23D7F884-ADA4-4B17-AD10-36217C360A2F}">
      <dgm:prSet/>
      <dgm:spPr/>
      <dgm:t>
        <a:bodyPr/>
        <a:lstStyle/>
        <a:p>
          <a:endParaRPr lang="en-GB"/>
        </a:p>
      </dgm:t>
    </dgm:pt>
    <dgm:pt modelId="{DA8D3D56-C9CC-4FCE-AED6-F5FF8B91CF96}" type="parTrans" cxnId="{23D7F884-ADA4-4B17-AD10-36217C360A2F}">
      <dgm:prSet/>
      <dgm:spPr/>
      <dgm:t>
        <a:bodyPr/>
        <a:lstStyle/>
        <a:p>
          <a:endParaRPr lang="en-GB"/>
        </a:p>
      </dgm:t>
    </dgm:pt>
    <dgm:pt modelId="{8319A525-DAB9-4039-AD19-EFB8D000F19F}" type="pres">
      <dgm:prSet presAssocID="{97E873C4-9E8D-455C-9584-648FDCAFE2D0}" presName="linearFlow" presStyleCnt="0">
        <dgm:presLayoutVars>
          <dgm:dir/>
          <dgm:animLvl val="lvl"/>
          <dgm:resizeHandles val="exact"/>
        </dgm:presLayoutVars>
      </dgm:prSet>
      <dgm:spPr/>
      <dgm:t>
        <a:bodyPr/>
        <a:lstStyle/>
        <a:p>
          <a:endParaRPr lang="en-US"/>
        </a:p>
      </dgm:t>
    </dgm:pt>
    <dgm:pt modelId="{16BDBAD4-B399-419B-8BC2-75CBBF507DDB}" type="pres">
      <dgm:prSet presAssocID="{2017B49E-357F-439C-9C84-4831C50A6B52}" presName="composite" presStyleCnt="0"/>
      <dgm:spPr/>
    </dgm:pt>
    <dgm:pt modelId="{0E90AAE3-8D14-43A1-B81F-EC23267429A2}" type="pres">
      <dgm:prSet presAssocID="{2017B49E-357F-439C-9C84-4831C50A6B52}" presName="parTx" presStyleLbl="node1" presStyleIdx="0" presStyleCnt="3">
        <dgm:presLayoutVars>
          <dgm:chMax val="0"/>
          <dgm:chPref val="0"/>
          <dgm:bulletEnabled val="1"/>
        </dgm:presLayoutVars>
      </dgm:prSet>
      <dgm:spPr/>
      <dgm:t>
        <a:bodyPr/>
        <a:lstStyle/>
        <a:p>
          <a:endParaRPr lang="en-US"/>
        </a:p>
      </dgm:t>
    </dgm:pt>
    <dgm:pt modelId="{11AD818E-D469-4FD0-96B8-DEA0D3BEF7EC}" type="pres">
      <dgm:prSet presAssocID="{2017B49E-357F-439C-9C84-4831C50A6B52}" presName="parSh" presStyleLbl="node1" presStyleIdx="0" presStyleCnt="3"/>
      <dgm:spPr/>
      <dgm:t>
        <a:bodyPr/>
        <a:lstStyle/>
        <a:p>
          <a:endParaRPr lang="en-US"/>
        </a:p>
      </dgm:t>
    </dgm:pt>
    <dgm:pt modelId="{28A21C3B-EEC4-4869-A872-BF01299F6849}" type="pres">
      <dgm:prSet presAssocID="{2017B49E-357F-439C-9C84-4831C50A6B52}" presName="desTx" presStyleLbl="fgAcc1" presStyleIdx="0" presStyleCnt="3" custScaleY="56083" custLinFactNeighborX="-3056" custLinFactNeighborY="-10800">
        <dgm:presLayoutVars>
          <dgm:bulletEnabled val="1"/>
        </dgm:presLayoutVars>
      </dgm:prSet>
      <dgm:spPr/>
      <dgm:t>
        <a:bodyPr/>
        <a:lstStyle/>
        <a:p>
          <a:endParaRPr lang="en-GB"/>
        </a:p>
      </dgm:t>
    </dgm:pt>
    <dgm:pt modelId="{082814C9-DFAE-4204-AEA3-8568AE56DD22}" type="pres">
      <dgm:prSet presAssocID="{FB1F2BE1-B696-4A07-BD3C-4B67A622CC08}" presName="sibTrans" presStyleLbl="sibTrans2D1" presStyleIdx="0" presStyleCnt="2"/>
      <dgm:spPr/>
      <dgm:t>
        <a:bodyPr/>
        <a:lstStyle/>
        <a:p>
          <a:endParaRPr lang="en-US"/>
        </a:p>
      </dgm:t>
    </dgm:pt>
    <dgm:pt modelId="{835C83F6-4EEE-4C15-A1A3-7F7608D1F357}" type="pres">
      <dgm:prSet presAssocID="{FB1F2BE1-B696-4A07-BD3C-4B67A622CC08}" presName="connTx" presStyleLbl="sibTrans2D1" presStyleIdx="0" presStyleCnt="2"/>
      <dgm:spPr/>
      <dgm:t>
        <a:bodyPr/>
        <a:lstStyle/>
        <a:p>
          <a:endParaRPr lang="en-US"/>
        </a:p>
      </dgm:t>
    </dgm:pt>
    <dgm:pt modelId="{5C4BE73C-A383-46D1-BEDA-C9A0ED7BB6BB}" type="pres">
      <dgm:prSet presAssocID="{1B1858F5-C1FF-49BB-938D-F4D1768AB883}" presName="composite" presStyleCnt="0"/>
      <dgm:spPr/>
    </dgm:pt>
    <dgm:pt modelId="{37CFD59A-74E9-4694-AB5C-E3A7F6D95951}" type="pres">
      <dgm:prSet presAssocID="{1B1858F5-C1FF-49BB-938D-F4D1768AB883}" presName="parTx" presStyleLbl="node1" presStyleIdx="0" presStyleCnt="3">
        <dgm:presLayoutVars>
          <dgm:chMax val="0"/>
          <dgm:chPref val="0"/>
          <dgm:bulletEnabled val="1"/>
        </dgm:presLayoutVars>
      </dgm:prSet>
      <dgm:spPr/>
      <dgm:t>
        <a:bodyPr/>
        <a:lstStyle/>
        <a:p>
          <a:endParaRPr lang="en-GB"/>
        </a:p>
      </dgm:t>
    </dgm:pt>
    <dgm:pt modelId="{0FE303A4-1D7C-469B-BAE6-18601C83D2D3}" type="pres">
      <dgm:prSet presAssocID="{1B1858F5-C1FF-49BB-938D-F4D1768AB883}" presName="parSh" presStyleLbl="node1" presStyleIdx="1" presStyleCnt="3"/>
      <dgm:spPr/>
      <dgm:t>
        <a:bodyPr/>
        <a:lstStyle/>
        <a:p>
          <a:endParaRPr lang="en-GB"/>
        </a:p>
      </dgm:t>
    </dgm:pt>
    <dgm:pt modelId="{8607307A-2CE4-4A98-9384-8D8F4B5416AC}" type="pres">
      <dgm:prSet presAssocID="{1B1858F5-C1FF-49BB-938D-F4D1768AB883}" presName="desTx" presStyleLbl="fgAcc1" presStyleIdx="1" presStyleCnt="3" custScaleY="55013" custLinFactNeighborX="-222" custLinFactNeighborY="-10532">
        <dgm:presLayoutVars>
          <dgm:bulletEnabled val="1"/>
        </dgm:presLayoutVars>
      </dgm:prSet>
      <dgm:spPr/>
      <dgm:t>
        <a:bodyPr/>
        <a:lstStyle/>
        <a:p>
          <a:endParaRPr lang="en-GB"/>
        </a:p>
      </dgm:t>
    </dgm:pt>
    <dgm:pt modelId="{2FEDCCD5-BC2E-4798-86D6-E37976A8400C}" type="pres">
      <dgm:prSet presAssocID="{79F91F7D-93A5-4E39-8CF7-9B5B7CC367B8}" presName="sibTrans" presStyleLbl="sibTrans2D1" presStyleIdx="1" presStyleCnt="2"/>
      <dgm:spPr/>
      <dgm:t>
        <a:bodyPr/>
        <a:lstStyle/>
        <a:p>
          <a:endParaRPr lang="en-US"/>
        </a:p>
      </dgm:t>
    </dgm:pt>
    <dgm:pt modelId="{B9748F34-0397-4B09-A836-544E825033C8}" type="pres">
      <dgm:prSet presAssocID="{79F91F7D-93A5-4E39-8CF7-9B5B7CC367B8}" presName="connTx" presStyleLbl="sibTrans2D1" presStyleIdx="1" presStyleCnt="2"/>
      <dgm:spPr/>
      <dgm:t>
        <a:bodyPr/>
        <a:lstStyle/>
        <a:p>
          <a:endParaRPr lang="en-US"/>
        </a:p>
      </dgm:t>
    </dgm:pt>
    <dgm:pt modelId="{A348A243-DE37-4269-B0AC-759172F58DA6}" type="pres">
      <dgm:prSet presAssocID="{5FA22B72-0C77-4FF3-AB0D-6F2DA2A67C2B}" presName="composite" presStyleCnt="0"/>
      <dgm:spPr/>
    </dgm:pt>
    <dgm:pt modelId="{83AE5613-0AC6-4820-8F60-3F093D26A5B9}" type="pres">
      <dgm:prSet presAssocID="{5FA22B72-0C77-4FF3-AB0D-6F2DA2A67C2B}" presName="parTx" presStyleLbl="node1" presStyleIdx="1" presStyleCnt="3">
        <dgm:presLayoutVars>
          <dgm:chMax val="0"/>
          <dgm:chPref val="0"/>
          <dgm:bulletEnabled val="1"/>
        </dgm:presLayoutVars>
      </dgm:prSet>
      <dgm:spPr/>
      <dgm:t>
        <a:bodyPr/>
        <a:lstStyle/>
        <a:p>
          <a:endParaRPr lang="en-US"/>
        </a:p>
      </dgm:t>
    </dgm:pt>
    <dgm:pt modelId="{46B3A149-3930-4C03-8A12-CF6492FC1D79}" type="pres">
      <dgm:prSet presAssocID="{5FA22B72-0C77-4FF3-AB0D-6F2DA2A67C2B}" presName="parSh" presStyleLbl="node1" presStyleIdx="2" presStyleCnt="3"/>
      <dgm:spPr/>
      <dgm:t>
        <a:bodyPr/>
        <a:lstStyle/>
        <a:p>
          <a:endParaRPr lang="en-US"/>
        </a:p>
      </dgm:t>
    </dgm:pt>
    <dgm:pt modelId="{1E0A9701-14A0-4943-91C8-BE0929A992A8}" type="pres">
      <dgm:prSet presAssocID="{5FA22B72-0C77-4FF3-AB0D-6F2DA2A67C2B}" presName="desTx" presStyleLbl="fgAcc1" presStyleIdx="2" presStyleCnt="3" custScaleX="92518" custScaleY="55646" custLinFactNeighborX="127" custLinFactNeighborY="-11347">
        <dgm:presLayoutVars>
          <dgm:bulletEnabled val="1"/>
        </dgm:presLayoutVars>
      </dgm:prSet>
      <dgm:spPr/>
      <dgm:t>
        <a:bodyPr/>
        <a:lstStyle/>
        <a:p>
          <a:endParaRPr lang="en-US"/>
        </a:p>
      </dgm:t>
    </dgm:pt>
  </dgm:ptLst>
  <dgm:cxnLst>
    <dgm:cxn modelId="{F1B537D1-F7C9-4409-85A5-4E5C18279F5E}" srcId="{5FA22B72-0C77-4FF3-AB0D-6F2DA2A67C2B}" destId="{147806A4-C71E-4FCA-979D-CCAB96390C49}" srcOrd="2" destOrd="0" parTransId="{BEC7652F-DE7F-4DA9-9A1C-26E2A49BA205}" sibTransId="{C9299056-1AB8-4849-8128-A443A1CAD2A0}"/>
    <dgm:cxn modelId="{A54EC1DA-0A09-4C3A-9A87-EB32A4D32DD0}" srcId="{97E873C4-9E8D-455C-9584-648FDCAFE2D0}" destId="{2017B49E-357F-439C-9C84-4831C50A6B52}" srcOrd="0" destOrd="0" parTransId="{AAE6F4D7-9977-4B03-A9C4-0E19F19972FE}" sibTransId="{FB1F2BE1-B696-4A07-BD3C-4B67A622CC08}"/>
    <dgm:cxn modelId="{224DD21E-D162-4CF2-B5B4-722CCA82EE70}" srcId="{2017B49E-357F-439C-9C84-4831C50A6B52}" destId="{D05281CA-B77D-419F-96D8-BC0B000AD761}" srcOrd="1" destOrd="0" parTransId="{23B503E5-9AB0-424F-B13A-DACAF57B1B9E}" sibTransId="{C27780FB-21FA-40B0-8971-91163AAEADF3}"/>
    <dgm:cxn modelId="{2AF266E3-D59D-4531-9205-408C8BC8189B}" type="presOf" srcId="{070E989A-EB36-4CA7-8B09-65140C65D2D6}" destId="{1E0A9701-14A0-4943-91C8-BE0929A992A8}" srcOrd="0" destOrd="1" presId="urn:microsoft.com/office/officeart/2005/8/layout/process3"/>
    <dgm:cxn modelId="{939DEA1C-BCC4-4570-94F0-BAA4F68AFA7C}" type="presOf" srcId="{FB1F2BE1-B696-4A07-BD3C-4B67A622CC08}" destId="{082814C9-DFAE-4204-AEA3-8568AE56DD22}" srcOrd="0" destOrd="0" presId="urn:microsoft.com/office/officeart/2005/8/layout/process3"/>
    <dgm:cxn modelId="{A2B62FB7-5D12-494B-A305-887D818E8519}" type="presOf" srcId="{1B1858F5-C1FF-49BB-938D-F4D1768AB883}" destId="{37CFD59A-74E9-4694-AB5C-E3A7F6D95951}" srcOrd="0" destOrd="0" presId="urn:microsoft.com/office/officeart/2005/8/layout/process3"/>
    <dgm:cxn modelId="{E85486CF-CFFD-40E6-8CD3-8516C8DE43EB}" type="presOf" srcId="{2017B49E-357F-439C-9C84-4831C50A6B52}" destId="{11AD818E-D469-4FD0-96B8-DEA0D3BEF7EC}" srcOrd="1" destOrd="0" presId="urn:microsoft.com/office/officeart/2005/8/layout/process3"/>
    <dgm:cxn modelId="{DCF21C0C-807A-49CE-A4A4-57B372F48532}" srcId="{2017B49E-357F-439C-9C84-4831C50A6B52}" destId="{9B84708B-FDFB-4378-A823-CD419B74CD7A}" srcOrd="2" destOrd="0" parTransId="{9BD4855D-9BD6-45D2-97E9-625B47873904}" sibTransId="{59756B51-7964-44DC-86D5-74FC9C2BA324}"/>
    <dgm:cxn modelId="{BB2A1F85-9EAA-46DD-A08F-22D79EB307E8}" type="presOf" srcId="{2017B49E-357F-439C-9C84-4831C50A6B52}" destId="{0E90AAE3-8D14-43A1-B81F-EC23267429A2}" srcOrd="0" destOrd="0" presId="urn:microsoft.com/office/officeart/2005/8/layout/process3"/>
    <dgm:cxn modelId="{06CF8191-C9F3-4059-83DA-965474267768}" type="presOf" srcId="{79F91F7D-93A5-4E39-8CF7-9B5B7CC367B8}" destId="{B9748F34-0397-4B09-A836-544E825033C8}" srcOrd="1" destOrd="0" presId="urn:microsoft.com/office/officeart/2005/8/layout/process3"/>
    <dgm:cxn modelId="{1CA79BDA-9BEE-424A-A1C6-550F35E37234}" srcId="{5FA22B72-0C77-4FF3-AB0D-6F2DA2A67C2B}" destId="{238EF12D-BAD8-4204-B908-2863C14E8DF6}" srcOrd="0" destOrd="0" parTransId="{82393F01-86D8-4B6B-97A9-43EDD6BB7D31}" sibTransId="{447EBA69-01DA-418E-B0E8-2491F9637D07}"/>
    <dgm:cxn modelId="{6C7C94EA-416F-451A-A501-78F4567004C1}" type="presOf" srcId="{9B84708B-FDFB-4378-A823-CD419B74CD7A}" destId="{28A21C3B-EEC4-4869-A872-BF01299F6849}" srcOrd="0" destOrd="2" presId="urn:microsoft.com/office/officeart/2005/8/layout/process3"/>
    <dgm:cxn modelId="{AD4A05AC-A384-4E78-B9B6-F09FF163E88B}" type="presOf" srcId="{5FA22B72-0C77-4FF3-AB0D-6F2DA2A67C2B}" destId="{83AE5613-0AC6-4820-8F60-3F093D26A5B9}" srcOrd="0" destOrd="0" presId="urn:microsoft.com/office/officeart/2005/8/layout/process3"/>
    <dgm:cxn modelId="{7B36478B-C26F-4C11-BDE7-7CE03FF7DD90}" srcId="{1B1858F5-C1FF-49BB-938D-F4D1768AB883}" destId="{EDD5C324-74ED-4A6A-8738-4F3FD09DDF88}" srcOrd="0" destOrd="0" parTransId="{1E1234FE-2BBD-4B23-BB0B-B04BACFF96C4}" sibTransId="{06831C11-6F9E-4E6C-886C-C77A26C86AD4}"/>
    <dgm:cxn modelId="{70E3D76D-0D9A-4C8B-841B-7FF07B610195}" type="presOf" srcId="{152C4EE4-C7AE-47DB-9388-EC799C97D653}" destId="{28A21C3B-EEC4-4869-A872-BF01299F6849}" srcOrd="0" destOrd="0" presId="urn:microsoft.com/office/officeart/2005/8/layout/process3"/>
    <dgm:cxn modelId="{0F42FD79-F7C1-4035-B4F3-17EA465F87CE}" type="presOf" srcId="{97E873C4-9E8D-455C-9584-648FDCAFE2D0}" destId="{8319A525-DAB9-4039-AD19-EFB8D000F19F}" srcOrd="0" destOrd="0" presId="urn:microsoft.com/office/officeart/2005/8/layout/process3"/>
    <dgm:cxn modelId="{3AF0FE69-9289-4CCB-A80B-5F03D817C462}" srcId="{97E873C4-9E8D-455C-9584-648FDCAFE2D0}" destId="{5FA22B72-0C77-4FF3-AB0D-6F2DA2A67C2B}" srcOrd="2" destOrd="0" parTransId="{6C3B5F56-E0B3-44A5-9623-CC81F440A96D}" sibTransId="{7DAF208E-59F4-4E8D-9513-94B0726DE959}"/>
    <dgm:cxn modelId="{DFCAA16A-7A77-45C0-9CCE-9CC34F47033C}" type="presOf" srcId="{238EF12D-BAD8-4204-B908-2863C14E8DF6}" destId="{1E0A9701-14A0-4943-91C8-BE0929A992A8}" srcOrd="0" destOrd="0" presId="urn:microsoft.com/office/officeart/2005/8/layout/process3"/>
    <dgm:cxn modelId="{95FB6EDF-3A5C-4E29-B9E1-83A2C0070EB5}" type="presOf" srcId="{D05281CA-B77D-419F-96D8-BC0B000AD761}" destId="{28A21C3B-EEC4-4869-A872-BF01299F6849}" srcOrd="0" destOrd="1" presId="urn:microsoft.com/office/officeart/2005/8/layout/process3"/>
    <dgm:cxn modelId="{2509B0B2-E5ED-433F-A25F-46B9D6F00829}" type="presOf" srcId="{5FA22B72-0C77-4FF3-AB0D-6F2DA2A67C2B}" destId="{46B3A149-3930-4C03-8A12-CF6492FC1D79}" srcOrd="1" destOrd="0" presId="urn:microsoft.com/office/officeart/2005/8/layout/process3"/>
    <dgm:cxn modelId="{53EC0EAF-21C0-4BDF-B9DD-76B879328E5F}" srcId="{2017B49E-357F-439C-9C84-4831C50A6B52}" destId="{152C4EE4-C7AE-47DB-9388-EC799C97D653}" srcOrd="0" destOrd="0" parTransId="{7BE9B226-A71F-4059-9B27-828C23DE32EC}" sibTransId="{63A8DC38-D9CF-4B1D-8A01-E555F303EC9E}"/>
    <dgm:cxn modelId="{BB1DEB1D-04F4-48A8-AC07-2E2116F78B56}" type="presOf" srcId="{79F91F7D-93A5-4E39-8CF7-9B5B7CC367B8}" destId="{2FEDCCD5-BC2E-4798-86D6-E37976A8400C}" srcOrd="0" destOrd="0" presId="urn:microsoft.com/office/officeart/2005/8/layout/process3"/>
    <dgm:cxn modelId="{23D7F884-ADA4-4B17-AD10-36217C360A2F}" srcId="{5FA22B72-0C77-4FF3-AB0D-6F2DA2A67C2B}" destId="{070E989A-EB36-4CA7-8B09-65140C65D2D6}" srcOrd="1" destOrd="0" parTransId="{DA8D3D56-C9CC-4FCE-AED6-F5FF8B91CF96}" sibTransId="{36942717-ACD9-4931-8A94-6344F6D055DE}"/>
    <dgm:cxn modelId="{FF04E5C0-E908-4739-A5C4-8375764A1FC0}" type="presOf" srcId="{1B1858F5-C1FF-49BB-938D-F4D1768AB883}" destId="{0FE303A4-1D7C-469B-BAE6-18601C83D2D3}" srcOrd="1" destOrd="0" presId="urn:microsoft.com/office/officeart/2005/8/layout/process3"/>
    <dgm:cxn modelId="{63A62A2D-1634-4F94-BBD9-F13E42467ED9}" type="presOf" srcId="{FB1F2BE1-B696-4A07-BD3C-4B67A622CC08}" destId="{835C83F6-4EEE-4C15-A1A3-7F7608D1F357}" srcOrd="1" destOrd="0" presId="urn:microsoft.com/office/officeart/2005/8/layout/process3"/>
    <dgm:cxn modelId="{8A9D04A9-BDE3-4D16-AAFC-1AC746360881}" type="presOf" srcId="{EDD5C324-74ED-4A6A-8738-4F3FD09DDF88}" destId="{8607307A-2CE4-4A98-9384-8D8F4B5416AC}" srcOrd="0" destOrd="0" presId="urn:microsoft.com/office/officeart/2005/8/layout/process3"/>
    <dgm:cxn modelId="{13228FBF-D3B2-4FD9-87E8-2456CE3D92DE}" type="presOf" srcId="{147806A4-C71E-4FCA-979D-CCAB96390C49}" destId="{1E0A9701-14A0-4943-91C8-BE0929A992A8}" srcOrd="0" destOrd="2" presId="urn:microsoft.com/office/officeart/2005/8/layout/process3"/>
    <dgm:cxn modelId="{4EFD4ADA-481F-40D7-8F24-2ED110381D34}" srcId="{97E873C4-9E8D-455C-9584-648FDCAFE2D0}" destId="{1B1858F5-C1FF-49BB-938D-F4D1768AB883}" srcOrd="1" destOrd="0" parTransId="{1ACBB02F-354D-4A87-8E05-4ED423655013}" sibTransId="{79F91F7D-93A5-4E39-8CF7-9B5B7CC367B8}"/>
    <dgm:cxn modelId="{C26F7425-4F75-4234-965C-C8235717498F}" type="presParOf" srcId="{8319A525-DAB9-4039-AD19-EFB8D000F19F}" destId="{16BDBAD4-B399-419B-8BC2-75CBBF507DDB}" srcOrd="0" destOrd="0" presId="urn:microsoft.com/office/officeart/2005/8/layout/process3"/>
    <dgm:cxn modelId="{DBB0C38E-7F10-475C-AB60-F3363D076BC0}" type="presParOf" srcId="{16BDBAD4-B399-419B-8BC2-75CBBF507DDB}" destId="{0E90AAE3-8D14-43A1-B81F-EC23267429A2}" srcOrd="0" destOrd="0" presId="urn:microsoft.com/office/officeart/2005/8/layout/process3"/>
    <dgm:cxn modelId="{EE858589-3DDE-4F9E-917C-087CB53EF17F}" type="presParOf" srcId="{16BDBAD4-B399-419B-8BC2-75CBBF507DDB}" destId="{11AD818E-D469-4FD0-96B8-DEA0D3BEF7EC}" srcOrd="1" destOrd="0" presId="urn:microsoft.com/office/officeart/2005/8/layout/process3"/>
    <dgm:cxn modelId="{E8DD50C5-51A0-4269-91E6-7537839C8C52}" type="presParOf" srcId="{16BDBAD4-B399-419B-8BC2-75CBBF507DDB}" destId="{28A21C3B-EEC4-4869-A872-BF01299F6849}" srcOrd="2" destOrd="0" presId="urn:microsoft.com/office/officeart/2005/8/layout/process3"/>
    <dgm:cxn modelId="{86C0DBFE-24A6-4C23-8E19-C050D973C867}" type="presParOf" srcId="{8319A525-DAB9-4039-AD19-EFB8D000F19F}" destId="{082814C9-DFAE-4204-AEA3-8568AE56DD22}" srcOrd="1" destOrd="0" presId="urn:microsoft.com/office/officeart/2005/8/layout/process3"/>
    <dgm:cxn modelId="{4CB94136-C86F-4CF6-ADEE-2EBC08598F16}" type="presParOf" srcId="{082814C9-DFAE-4204-AEA3-8568AE56DD22}" destId="{835C83F6-4EEE-4C15-A1A3-7F7608D1F357}" srcOrd="0" destOrd="0" presId="urn:microsoft.com/office/officeart/2005/8/layout/process3"/>
    <dgm:cxn modelId="{10772541-C0E8-4863-B558-A80B329B511E}" type="presParOf" srcId="{8319A525-DAB9-4039-AD19-EFB8D000F19F}" destId="{5C4BE73C-A383-46D1-BEDA-C9A0ED7BB6BB}" srcOrd="2" destOrd="0" presId="urn:microsoft.com/office/officeart/2005/8/layout/process3"/>
    <dgm:cxn modelId="{A7A0495D-ADBD-4901-98FA-77E72A986364}" type="presParOf" srcId="{5C4BE73C-A383-46D1-BEDA-C9A0ED7BB6BB}" destId="{37CFD59A-74E9-4694-AB5C-E3A7F6D95951}" srcOrd="0" destOrd="0" presId="urn:microsoft.com/office/officeart/2005/8/layout/process3"/>
    <dgm:cxn modelId="{BD1EE74A-5DDF-48A4-BC93-600DF7ACF4D7}" type="presParOf" srcId="{5C4BE73C-A383-46D1-BEDA-C9A0ED7BB6BB}" destId="{0FE303A4-1D7C-469B-BAE6-18601C83D2D3}" srcOrd="1" destOrd="0" presId="urn:microsoft.com/office/officeart/2005/8/layout/process3"/>
    <dgm:cxn modelId="{56C10499-B702-4217-948C-DBAA3E34E736}" type="presParOf" srcId="{5C4BE73C-A383-46D1-BEDA-C9A0ED7BB6BB}" destId="{8607307A-2CE4-4A98-9384-8D8F4B5416AC}" srcOrd="2" destOrd="0" presId="urn:microsoft.com/office/officeart/2005/8/layout/process3"/>
    <dgm:cxn modelId="{90B1A338-2953-4EE3-818A-ABBD3065461E}" type="presParOf" srcId="{8319A525-DAB9-4039-AD19-EFB8D000F19F}" destId="{2FEDCCD5-BC2E-4798-86D6-E37976A8400C}" srcOrd="3" destOrd="0" presId="urn:microsoft.com/office/officeart/2005/8/layout/process3"/>
    <dgm:cxn modelId="{4F30D469-AA52-4175-9636-F7BD1157360D}" type="presParOf" srcId="{2FEDCCD5-BC2E-4798-86D6-E37976A8400C}" destId="{B9748F34-0397-4B09-A836-544E825033C8}" srcOrd="0" destOrd="0" presId="urn:microsoft.com/office/officeart/2005/8/layout/process3"/>
    <dgm:cxn modelId="{428CBCB9-014D-43F5-8A5B-6467D8B51059}" type="presParOf" srcId="{8319A525-DAB9-4039-AD19-EFB8D000F19F}" destId="{A348A243-DE37-4269-B0AC-759172F58DA6}" srcOrd="4" destOrd="0" presId="urn:microsoft.com/office/officeart/2005/8/layout/process3"/>
    <dgm:cxn modelId="{B070D56C-3180-42EB-B7F7-B146CCBE41F6}" type="presParOf" srcId="{A348A243-DE37-4269-B0AC-759172F58DA6}" destId="{83AE5613-0AC6-4820-8F60-3F093D26A5B9}" srcOrd="0" destOrd="0" presId="urn:microsoft.com/office/officeart/2005/8/layout/process3"/>
    <dgm:cxn modelId="{583800D9-5BA4-4C47-A4E4-AA24A50FE910}" type="presParOf" srcId="{A348A243-DE37-4269-B0AC-759172F58DA6}" destId="{46B3A149-3930-4C03-8A12-CF6492FC1D79}" srcOrd="1" destOrd="0" presId="urn:microsoft.com/office/officeart/2005/8/layout/process3"/>
    <dgm:cxn modelId="{1FBD47E4-77EE-4B97-9076-86269B21C632}" type="presParOf" srcId="{A348A243-DE37-4269-B0AC-759172F58DA6}" destId="{1E0A9701-14A0-4943-91C8-BE0929A992A8}" srcOrd="2" destOrd="0" presId="urn:microsoft.com/office/officeart/2005/8/layout/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85B67-F9D3-4110-A63E-1D3E0C3C5F1C}">
      <dsp:nvSpPr>
        <dsp:cNvPr id="0" name=""/>
        <dsp:cNvSpPr/>
      </dsp:nvSpPr>
      <dsp:spPr>
        <a:xfrm>
          <a:off x="0" y="3358"/>
          <a:ext cx="8063836"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EA124A-A687-4A44-8283-4EFFA9ECA55E}">
      <dsp:nvSpPr>
        <dsp:cNvPr id="0" name=""/>
        <dsp:cNvSpPr/>
      </dsp:nvSpPr>
      <dsp:spPr>
        <a:xfrm>
          <a:off x="0" y="3358"/>
          <a:ext cx="1612767" cy="312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GB" sz="1600" kern="1200" dirty="0">
            <a:latin typeface="Franklin Gothic Book" panose="020B0503020102020204" pitchFamily="34" charset="0"/>
          </a:endParaRPr>
        </a:p>
      </dsp:txBody>
      <dsp:txXfrm>
        <a:off x="0" y="3358"/>
        <a:ext cx="1612767" cy="3121850"/>
      </dsp:txXfrm>
    </dsp:sp>
    <dsp:sp modelId="{C204B450-A4BC-43DC-858E-CDA9CE1A4FC0}">
      <dsp:nvSpPr>
        <dsp:cNvPr id="0" name=""/>
        <dsp:cNvSpPr/>
      </dsp:nvSpPr>
      <dsp:spPr>
        <a:xfrm>
          <a:off x="1733724" y="52137"/>
          <a:ext cx="6330111" cy="97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solidFill>
              <a:latin typeface="Franklin Gothic Book" panose="020B0503020102020204" pitchFamily="34" charset="0"/>
            </a:rPr>
            <a:t>From 18 to  64 years old</a:t>
          </a:r>
        </a:p>
        <a:p>
          <a:pPr lvl="0" algn="l" defTabSz="711200">
            <a:lnSpc>
              <a:spcPct val="90000"/>
            </a:lnSpc>
            <a:spcBef>
              <a:spcPct val="0"/>
            </a:spcBef>
            <a:spcAft>
              <a:spcPct val="35000"/>
            </a:spcAft>
          </a:pPr>
          <a:r>
            <a:rPr lang="en-US" sz="1600" kern="1200" dirty="0" smtClean="0">
              <a:solidFill>
                <a:schemeClr val="tx1"/>
              </a:solidFill>
              <a:latin typeface="Franklin Gothic Book" panose="020B0503020102020204" pitchFamily="34" charset="0"/>
            </a:rPr>
            <a:t>Average : 42 years old</a:t>
          </a:r>
        </a:p>
      </dsp:txBody>
      <dsp:txXfrm>
        <a:off x="1733724" y="52137"/>
        <a:ext cx="6330111" cy="975578"/>
      </dsp:txXfrm>
    </dsp:sp>
    <dsp:sp modelId="{F43310F1-5BAC-4209-8C5C-42AE2EF07C8E}">
      <dsp:nvSpPr>
        <dsp:cNvPr id="0" name=""/>
        <dsp:cNvSpPr/>
      </dsp:nvSpPr>
      <dsp:spPr>
        <a:xfrm>
          <a:off x="1612767" y="1027716"/>
          <a:ext cx="645106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40ABC2A-7760-45CA-82AA-4E5D5184377C}">
      <dsp:nvSpPr>
        <dsp:cNvPr id="0" name=""/>
        <dsp:cNvSpPr/>
      </dsp:nvSpPr>
      <dsp:spPr>
        <a:xfrm>
          <a:off x="1733724" y="1076495"/>
          <a:ext cx="6330111" cy="97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Franklin Gothic Book" panose="020B0503020102020204" pitchFamily="34" charset="0"/>
            </a:rPr>
            <a:t>55% Female</a:t>
          </a:r>
        </a:p>
        <a:p>
          <a:pPr lvl="0" algn="l" defTabSz="711200">
            <a:lnSpc>
              <a:spcPct val="90000"/>
            </a:lnSpc>
            <a:spcBef>
              <a:spcPct val="0"/>
            </a:spcBef>
            <a:spcAft>
              <a:spcPct val="35000"/>
            </a:spcAft>
          </a:pPr>
          <a:r>
            <a:rPr lang="en-US" sz="1600" kern="1200" dirty="0" smtClean="0">
              <a:latin typeface="Franklin Gothic Book" panose="020B0503020102020204" pitchFamily="34" charset="0"/>
            </a:rPr>
            <a:t>45% Male</a:t>
          </a:r>
        </a:p>
      </dsp:txBody>
      <dsp:txXfrm>
        <a:off x="1733724" y="1076495"/>
        <a:ext cx="6330111" cy="975578"/>
      </dsp:txXfrm>
    </dsp:sp>
    <dsp:sp modelId="{5D4323FF-5CED-44D0-BAE9-E04642A71F49}">
      <dsp:nvSpPr>
        <dsp:cNvPr id="0" name=""/>
        <dsp:cNvSpPr/>
      </dsp:nvSpPr>
      <dsp:spPr>
        <a:xfrm>
          <a:off x="1612767" y="2052073"/>
          <a:ext cx="645106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D347195-774B-4ECA-8D5E-42E91A731B57}">
      <dsp:nvSpPr>
        <dsp:cNvPr id="0" name=""/>
        <dsp:cNvSpPr/>
      </dsp:nvSpPr>
      <dsp:spPr>
        <a:xfrm>
          <a:off x="1733724" y="2100852"/>
          <a:ext cx="6330111" cy="975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Franklin Gothic Book" panose="020B0503020102020204" pitchFamily="34" charset="0"/>
            </a:rPr>
            <a:t>41% born in rural areas</a:t>
          </a:r>
        </a:p>
        <a:p>
          <a:pPr lvl="0" algn="l" defTabSz="711200">
            <a:lnSpc>
              <a:spcPct val="90000"/>
            </a:lnSpc>
            <a:spcBef>
              <a:spcPct val="0"/>
            </a:spcBef>
            <a:spcAft>
              <a:spcPct val="35000"/>
            </a:spcAft>
          </a:pPr>
          <a:r>
            <a:rPr lang="en-US" sz="1600" kern="1200" dirty="0" smtClean="0">
              <a:latin typeface="Franklin Gothic Book" panose="020B0503020102020204" pitchFamily="34" charset="0"/>
            </a:rPr>
            <a:t>59% born in urban areas</a:t>
          </a:r>
        </a:p>
      </dsp:txBody>
      <dsp:txXfrm>
        <a:off x="1733724" y="2100852"/>
        <a:ext cx="6330111" cy="975578"/>
      </dsp:txXfrm>
    </dsp:sp>
    <dsp:sp modelId="{1B740F31-733C-4F1A-A3FC-F0FEDB832E64}">
      <dsp:nvSpPr>
        <dsp:cNvPr id="0" name=""/>
        <dsp:cNvSpPr/>
      </dsp:nvSpPr>
      <dsp:spPr>
        <a:xfrm>
          <a:off x="1612767" y="3076430"/>
          <a:ext cx="645106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0C1BA06-77B4-4224-86B8-95350CFFBCC0}">
      <dsp:nvSpPr>
        <dsp:cNvPr id="0" name=""/>
        <dsp:cNvSpPr/>
      </dsp:nvSpPr>
      <dsp:spPr>
        <a:xfrm>
          <a:off x="0" y="3125209"/>
          <a:ext cx="8063836"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6F4B7E-4882-4628-85F3-962AD5058C6A}">
      <dsp:nvSpPr>
        <dsp:cNvPr id="0" name=""/>
        <dsp:cNvSpPr/>
      </dsp:nvSpPr>
      <dsp:spPr>
        <a:xfrm>
          <a:off x="0" y="3261915"/>
          <a:ext cx="1612767" cy="133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endParaRPr lang="en-US" sz="1500" kern="1200" dirty="0" smtClean="0">
            <a:solidFill>
              <a:schemeClr val="tx1"/>
            </a:solidFill>
            <a:latin typeface="Franklin Gothic Book" panose="020B0503020102020204" pitchFamily="34" charset="0"/>
          </a:endParaRPr>
        </a:p>
      </dsp:txBody>
      <dsp:txXfrm>
        <a:off x="0" y="3261915"/>
        <a:ext cx="1612767" cy="1334341"/>
      </dsp:txXfrm>
    </dsp:sp>
    <dsp:sp modelId="{33A63C13-E1F1-4F55-A02C-D0EA17B20EF5}">
      <dsp:nvSpPr>
        <dsp:cNvPr id="0" name=""/>
        <dsp:cNvSpPr/>
      </dsp:nvSpPr>
      <dsp:spPr>
        <a:xfrm>
          <a:off x="1733724" y="3159612"/>
          <a:ext cx="6330111" cy="119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Franklin Gothic Book" panose="020B0503020102020204" pitchFamily="34" charset="0"/>
            </a:rPr>
            <a:t>99% has at least some education</a:t>
          </a:r>
        </a:p>
        <a:p>
          <a:pPr lvl="0" algn="l" defTabSz="711200">
            <a:lnSpc>
              <a:spcPct val="90000"/>
            </a:lnSpc>
            <a:spcBef>
              <a:spcPct val="0"/>
            </a:spcBef>
            <a:spcAft>
              <a:spcPct val="35000"/>
            </a:spcAft>
          </a:pPr>
          <a:r>
            <a:rPr lang="en-US" sz="1600" kern="1200" dirty="0" smtClean="0">
              <a:latin typeface="Franklin Gothic Book" panose="020B0503020102020204" pitchFamily="34" charset="0"/>
            </a:rPr>
            <a:t>7% has only primary education</a:t>
          </a:r>
        </a:p>
        <a:p>
          <a:pPr lvl="0" algn="l" defTabSz="711200">
            <a:lnSpc>
              <a:spcPct val="90000"/>
            </a:lnSpc>
            <a:spcBef>
              <a:spcPct val="0"/>
            </a:spcBef>
            <a:spcAft>
              <a:spcPct val="35000"/>
            </a:spcAft>
          </a:pPr>
          <a:r>
            <a:rPr lang="en-US" sz="1600" kern="1200" dirty="0" smtClean="0">
              <a:solidFill>
                <a:schemeClr val="tx1"/>
              </a:solidFill>
              <a:latin typeface="Franklin Gothic Book" panose="020B0503020102020204" pitchFamily="34" charset="0"/>
            </a:rPr>
            <a:t>26% has tertiary education</a:t>
          </a:r>
        </a:p>
      </dsp:txBody>
      <dsp:txXfrm>
        <a:off x="1733724" y="3159612"/>
        <a:ext cx="6330111" cy="1198978"/>
      </dsp:txXfrm>
    </dsp:sp>
    <dsp:sp modelId="{FD57B2E2-3FA9-4377-9962-47A11D2D3FDC}">
      <dsp:nvSpPr>
        <dsp:cNvPr id="0" name=""/>
        <dsp:cNvSpPr/>
      </dsp:nvSpPr>
      <dsp:spPr>
        <a:xfrm>
          <a:off x="1612767" y="4639732"/>
          <a:ext cx="645106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DE31E2-6FED-49F5-830C-558E2BDEF29E}">
      <dsp:nvSpPr>
        <dsp:cNvPr id="0" name=""/>
        <dsp:cNvSpPr/>
      </dsp:nvSpPr>
      <dsp:spPr>
        <a:xfrm>
          <a:off x="0" y="3006"/>
          <a:ext cx="6048904" cy="361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latin typeface="Franklin Gothic Book" panose="020B0503020102020204" pitchFamily="34" charset="0"/>
            </a:rPr>
            <a:t>Effort + Circumstances </a:t>
          </a:r>
          <a:r>
            <a:rPr lang="en-GB" sz="1600" kern="1200" dirty="0" smtClean="0">
              <a:latin typeface="Franklin Gothic Book" panose="020B0503020102020204" pitchFamily="34" charset="0"/>
              <a:sym typeface="Wingdings" panose="05000000000000000000" pitchFamily="2" charset="2"/>
            </a:rPr>
            <a:t> Outcomes</a:t>
          </a:r>
          <a:endParaRPr lang="en-GB" sz="1600" kern="1200" dirty="0">
            <a:latin typeface="Franklin Gothic Book" panose="020B0503020102020204" pitchFamily="34" charset="0"/>
          </a:endParaRPr>
        </a:p>
      </dsp:txBody>
      <dsp:txXfrm>
        <a:off x="0" y="3006"/>
        <a:ext cx="6048904" cy="361358"/>
      </dsp:txXfrm>
    </dsp:sp>
    <dsp:sp modelId="{FF6C45F9-1ED8-4674-AFD2-9543B0FB9F8D}">
      <dsp:nvSpPr>
        <dsp:cNvPr id="0" name=""/>
        <dsp:cNvSpPr/>
      </dsp:nvSpPr>
      <dsp:spPr>
        <a:xfrm>
          <a:off x="0" y="364364"/>
          <a:ext cx="6048904" cy="436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53" tIns="15240" rIns="85344" bIns="15240" numCol="1" spcCol="1270" anchor="t" anchorCtr="0">
          <a:noAutofit/>
        </a:bodyPr>
        <a:lstStyle/>
        <a:p>
          <a:pPr marL="114300" lvl="1" indent="-114300" algn="l" defTabSz="533400" rtl="0">
            <a:lnSpc>
              <a:spcPct val="90000"/>
            </a:lnSpc>
            <a:spcBef>
              <a:spcPct val="0"/>
            </a:spcBef>
            <a:spcAft>
              <a:spcPct val="20000"/>
            </a:spcAft>
            <a:buChar char="••"/>
          </a:pPr>
          <a:endParaRPr lang="en-GB" sz="1200" kern="1200" dirty="0">
            <a:latin typeface="+mn-lt"/>
          </a:endParaRPr>
        </a:p>
        <a:p>
          <a:pPr marL="171450" lvl="1" indent="-171450" algn="l" defTabSz="711200">
            <a:lnSpc>
              <a:spcPct val="90000"/>
            </a:lnSpc>
            <a:spcBef>
              <a:spcPct val="0"/>
            </a:spcBef>
            <a:spcAft>
              <a:spcPct val="20000"/>
            </a:spcAft>
            <a:buChar char="••"/>
          </a:pPr>
          <a:endParaRPr lang="en-GB" sz="1600" kern="1200" dirty="0">
            <a:latin typeface="Franklin Gothic Book" panose="020B0503020102020204" pitchFamily="34" charset="0"/>
          </a:endParaRPr>
        </a:p>
      </dsp:txBody>
      <dsp:txXfrm>
        <a:off x="0" y="364364"/>
        <a:ext cx="6048904" cy="436365"/>
      </dsp:txXfrm>
    </dsp:sp>
    <dsp:sp modelId="{A93B39CF-3907-4186-AD9E-FA01BE215182}">
      <dsp:nvSpPr>
        <dsp:cNvPr id="0" name=""/>
        <dsp:cNvSpPr/>
      </dsp:nvSpPr>
      <dsp:spPr>
        <a:xfrm>
          <a:off x="0" y="800730"/>
          <a:ext cx="6048904" cy="361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latin typeface="Franklin Gothic Book" panose="020B0503020102020204" pitchFamily="34" charset="0"/>
            </a:rPr>
            <a:t>Our Circumstances include:</a:t>
          </a:r>
          <a:endParaRPr lang="en-GB" sz="1600" kern="1200" dirty="0">
            <a:latin typeface="Franklin Gothic Book" panose="020B0503020102020204" pitchFamily="34" charset="0"/>
          </a:endParaRPr>
        </a:p>
      </dsp:txBody>
      <dsp:txXfrm>
        <a:off x="0" y="800730"/>
        <a:ext cx="6048904" cy="361358"/>
      </dsp:txXfrm>
    </dsp:sp>
    <dsp:sp modelId="{4CB150A6-1F5E-404F-A93B-DE9FD8E77403}">
      <dsp:nvSpPr>
        <dsp:cNvPr id="0" name=""/>
        <dsp:cNvSpPr/>
      </dsp:nvSpPr>
      <dsp:spPr>
        <a:xfrm>
          <a:off x="0" y="1162088"/>
          <a:ext cx="6048904" cy="1948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53"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gender</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urban or rural birthplace</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mother’s and father’s education</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whether one’s mother ever worked</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whether et least one of the parents was a member of the Communist Party</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endParaRPr lang="en-GB" sz="1600" kern="1200" dirty="0">
            <a:latin typeface="Franklin Gothic Book" panose="020B0503020102020204" pitchFamily="34" charset="0"/>
          </a:endParaRPr>
        </a:p>
      </dsp:txBody>
      <dsp:txXfrm>
        <a:off x="0" y="1162088"/>
        <a:ext cx="6048904" cy="1948423"/>
      </dsp:txXfrm>
    </dsp:sp>
    <dsp:sp modelId="{7435EFFD-3D0F-4529-9145-06EBFF03DA6D}">
      <dsp:nvSpPr>
        <dsp:cNvPr id="0" name=""/>
        <dsp:cNvSpPr/>
      </dsp:nvSpPr>
      <dsp:spPr>
        <a:xfrm>
          <a:off x="0" y="3110512"/>
          <a:ext cx="6048904" cy="36135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latin typeface="Franklin Gothic Book" panose="020B0503020102020204" pitchFamily="34" charset="0"/>
            </a:rPr>
            <a:t>Our Outcomes of interest include:</a:t>
          </a:r>
          <a:endParaRPr lang="en-GB" sz="1600" kern="1200" dirty="0">
            <a:latin typeface="Franklin Gothic Book" panose="020B0503020102020204" pitchFamily="34" charset="0"/>
          </a:endParaRPr>
        </a:p>
      </dsp:txBody>
      <dsp:txXfrm>
        <a:off x="0" y="3110512"/>
        <a:ext cx="6048904" cy="361358"/>
      </dsp:txXfrm>
    </dsp:sp>
    <dsp:sp modelId="{7AF25A87-32E6-4F18-8B02-B1D97C8E30CF}">
      <dsp:nvSpPr>
        <dsp:cNvPr id="0" name=""/>
        <dsp:cNvSpPr/>
      </dsp:nvSpPr>
      <dsp:spPr>
        <a:xfrm>
          <a:off x="0" y="3471870"/>
          <a:ext cx="6048904" cy="150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53"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(Wealth)</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individual income</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individual labour market outcomes</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r>
            <a:rPr lang="en-GB" sz="1600" kern="1200" dirty="0" smtClean="0">
              <a:latin typeface="Franklin Gothic Book" panose="020B0503020102020204" pitchFamily="34" charset="0"/>
            </a:rPr>
            <a:t>educational attainment</a:t>
          </a:r>
          <a:endParaRPr lang="en-GB" sz="1600" kern="1200" dirty="0">
            <a:latin typeface="Franklin Gothic Book" panose="020B0503020102020204" pitchFamily="34" charset="0"/>
          </a:endParaRPr>
        </a:p>
        <a:p>
          <a:pPr marL="171450" lvl="1" indent="-171450" algn="l" defTabSz="711200">
            <a:lnSpc>
              <a:spcPct val="90000"/>
            </a:lnSpc>
            <a:spcBef>
              <a:spcPct val="0"/>
            </a:spcBef>
            <a:spcAft>
              <a:spcPct val="20000"/>
            </a:spcAft>
            <a:buChar char="••"/>
          </a:pPr>
          <a:endParaRPr lang="en-GB" sz="1600" kern="1200" dirty="0">
            <a:latin typeface="Franklin Gothic Book" panose="020B0503020102020204" pitchFamily="34" charset="0"/>
          </a:endParaRPr>
        </a:p>
      </dsp:txBody>
      <dsp:txXfrm>
        <a:off x="0" y="3471870"/>
        <a:ext cx="6048904" cy="15019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C76E4A-0E7C-4981-8A8A-19E1CDA22FF3}">
      <dsp:nvSpPr>
        <dsp:cNvPr id="0" name=""/>
        <dsp:cNvSpPr/>
      </dsp:nvSpPr>
      <dsp:spPr>
        <a:xfrm>
          <a:off x="828084" y="963666"/>
          <a:ext cx="1435615" cy="1435687"/>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16C3D-E47C-4AE1-9007-C362135249FB}">
      <dsp:nvSpPr>
        <dsp:cNvPr id="0" name=""/>
        <dsp:cNvSpPr/>
      </dsp:nvSpPr>
      <dsp:spPr>
        <a:xfrm>
          <a:off x="1145045" y="1483628"/>
          <a:ext cx="801154" cy="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urban birthplace</a:t>
          </a:r>
          <a:endParaRPr lang="en-GB" sz="1200" kern="1200" dirty="0"/>
        </a:p>
      </dsp:txBody>
      <dsp:txXfrm>
        <a:off x="1145045" y="1483628"/>
        <a:ext cx="801154" cy="400398"/>
      </dsp:txXfrm>
    </dsp:sp>
    <dsp:sp modelId="{F10CE4E3-6563-4123-9172-8DCF36CA6EEA}">
      <dsp:nvSpPr>
        <dsp:cNvPr id="0" name=""/>
        <dsp:cNvSpPr/>
      </dsp:nvSpPr>
      <dsp:spPr>
        <a:xfrm>
          <a:off x="429257" y="1788561"/>
          <a:ext cx="1435615" cy="143568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1AAB7-F9CE-4197-A379-49DC82CD5F8F}">
      <dsp:nvSpPr>
        <dsp:cNvPr id="0" name=""/>
        <dsp:cNvSpPr/>
      </dsp:nvSpPr>
      <dsp:spPr>
        <a:xfrm>
          <a:off x="744602" y="2310377"/>
          <a:ext cx="801154" cy="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gender</a:t>
          </a:r>
          <a:endParaRPr lang="en-GB" sz="1200" kern="1200" dirty="0"/>
        </a:p>
      </dsp:txBody>
      <dsp:txXfrm>
        <a:off x="744602" y="2310377"/>
        <a:ext cx="801154" cy="400398"/>
      </dsp:txXfrm>
    </dsp:sp>
    <dsp:sp modelId="{3D198D42-FDBC-45C6-BAC3-A5230EABD107}">
      <dsp:nvSpPr>
        <dsp:cNvPr id="0" name=""/>
        <dsp:cNvSpPr/>
      </dsp:nvSpPr>
      <dsp:spPr>
        <a:xfrm>
          <a:off x="828084" y="2617163"/>
          <a:ext cx="1435615" cy="1435687"/>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59AD9-14C3-494C-BECF-086EA129552F}">
      <dsp:nvSpPr>
        <dsp:cNvPr id="0" name=""/>
        <dsp:cNvSpPr/>
      </dsp:nvSpPr>
      <dsp:spPr>
        <a:xfrm>
          <a:off x="1145045" y="3136662"/>
          <a:ext cx="801154" cy="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parents’ education</a:t>
          </a:r>
          <a:endParaRPr lang="en-GB" sz="1200" kern="1200" dirty="0"/>
        </a:p>
      </dsp:txBody>
      <dsp:txXfrm>
        <a:off x="1145045" y="3136662"/>
        <a:ext cx="801154" cy="400398"/>
      </dsp:txXfrm>
    </dsp:sp>
    <dsp:sp modelId="{970A88D7-3C80-41FD-A536-7B980A28A16F}">
      <dsp:nvSpPr>
        <dsp:cNvPr id="0" name=""/>
        <dsp:cNvSpPr/>
      </dsp:nvSpPr>
      <dsp:spPr>
        <a:xfrm>
          <a:off x="429257" y="3443448"/>
          <a:ext cx="1435615" cy="1435687"/>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4044F-DC9C-4BE3-B45D-3250A3853B8A}">
      <dsp:nvSpPr>
        <dsp:cNvPr id="0" name=""/>
        <dsp:cNvSpPr/>
      </dsp:nvSpPr>
      <dsp:spPr>
        <a:xfrm>
          <a:off x="744602" y="3963410"/>
          <a:ext cx="801154" cy="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parents’ work</a:t>
          </a:r>
          <a:endParaRPr lang="en-GB" sz="1200" kern="1200" dirty="0"/>
        </a:p>
      </dsp:txBody>
      <dsp:txXfrm>
        <a:off x="744602" y="3963410"/>
        <a:ext cx="801154" cy="400398"/>
      </dsp:txXfrm>
    </dsp:sp>
    <dsp:sp modelId="{16A07D2E-0600-4FD8-9D61-4163167F6378}">
      <dsp:nvSpPr>
        <dsp:cNvPr id="0" name=""/>
        <dsp:cNvSpPr/>
      </dsp:nvSpPr>
      <dsp:spPr>
        <a:xfrm>
          <a:off x="930147" y="4363808"/>
          <a:ext cx="1233374" cy="1234098"/>
        </a:xfrm>
        <a:prstGeom prst="blockArc">
          <a:avLst>
            <a:gd name="adj1" fmla="val 13500000"/>
            <a:gd name="adj2" fmla="val 10800000"/>
            <a:gd name="adj3" fmla="val 1274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01CB9-A792-4A67-B267-CDFE6A25AF61}">
      <dsp:nvSpPr>
        <dsp:cNvPr id="0" name=""/>
        <dsp:cNvSpPr/>
      </dsp:nvSpPr>
      <dsp:spPr>
        <a:xfrm>
          <a:off x="1145045" y="4790159"/>
          <a:ext cx="801154" cy="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labour force outcomes, income, wealth</a:t>
          </a:r>
          <a:endParaRPr lang="en-GB" sz="1200" kern="1200" dirty="0"/>
        </a:p>
      </dsp:txBody>
      <dsp:txXfrm>
        <a:off x="1145045" y="4790159"/>
        <a:ext cx="801154" cy="4003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0667C1-56CF-487C-A462-8F10F1C433D0}">
      <dsp:nvSpPr>
        <dsp:cNvPr id="0" name=""/>
        <dsp:cNvSpPr/>
      </dsp:nvSpPr>
      <dsp:spPr>
        <a:xfrm>
          <a:off x="0" y="2398"/>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E6D499-590F-438D-800D-BEF8D76681EC}">
      <dsp:nvSpPr>
        <dsp:cNvPr id="0" name=""/>
        <dsp:cNvSpPr/>
      </dsp:nvSpPr>
      <dsp:spPr>
        <a:xfrm>
          <a:off x="0" y="2398"/>
          <a:ext cx="8183691" cy="170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dirty="0" smtClean="0">
              <a:latin typeface="Franklin Gothic Book" panose="020B0503020102020204" pitchFamily="34" charset="0"/>
            </a:rPr>
            <a:t>There is a substantial degree of inequality of opportunity in the higher education.</a:t>
          </a:r>
          <a:endParaRPr lang="en-GB" sz="2500" kern="1200" dirty="0">
            <a:latin typeface="Franklin Gothic Book" panose="020B0503020102020204" pitchFamily="34" charset="0"/>
          </a:endParaRPr>
        </a:p>
      </dsp:txBody>
      <dsp:txXfrm>
        <a:off x="0" y="2398"/>
        <a:ext cx="8183691" cy="1708917"/>
      </dsp:txXfrm>
    </dsp:sp>
    <dsp:sp modelId="{279EC512-A242-4471-8E59-A3CBCB4F2E4C}">
      <dsp:nvSpPr>
        <dsp:cNvPr id="0" name=""/>
        <dsp:cNvSpPr/>
      </dsp:nvSpPr>
      <dsp:spPr>
        <a:xfrm>
          <a:off x="0" y="1711316"/>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FC4BBBE-6BDC-4A3C-A43E-8553CD2DACEC}">
      <dsp:nvSpPr>
        <dsp:cNvPr id="0" name=""/>
        <dsp:cNvSpPr/>
      </dsp:nvSpPr>
      <dsp:spPr>
        <a:xfrm>
          <a:off x="0" y="1736813"/>
          <a:ext cx="8183691" cy="1492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dirty="0" smtClean="0">
              <a:latin typeface="Franklin Gothic Book" panose="020B0503020102020204" pitchFamily="34" charset="0"/>
            </a:rPr>
            <a:t>Higher </a:t>
          </a:r>
          <a:r>
            <a:rPr lang="en-GB" sz="2500" kern="1200" dirty="0" err="1" smtClean="0">
              <a:latin typeface="Franklin Gothic Book" panose="020B0503020102020204" pitchFamily="34" charset="0"/>
            </a:rPr>
            <a:t>IOp</a:t>
          </a:r>
          <a:r>
            <a:rPr lang="en-GB" sz="2500" kern="1200" dirty="0" smtClean="0">
              <a:latin typeface="Franklin Gothic Book" panose="020B0503020102020204" pitchFamily="34" charset="0"/>
            </a:rPr>
            <a:t> for the young than for the older. Parental education plays a bigger role for the younger cohort.</a:t>
          </a:r>
          <a:endParaRPr lang="en-GB" sz="2500" kern="1200" dirty="0">
            <a:latin typeface="Franklin Gothic Book" panose="020B0503020102020204" pitchFamily="34" charset="0"/>
          </a:endParaRPr>
        </a:p>
      </dsp:txBody>
      <dsp:txXfrm>
        <a:off x="0" y="1736813"/>
        <a:ext cx="8183691" cy="1492397"/>
      </dsp:txXfrm>
    </dsp:sp>
    <dsp:sp modelId="{9B9CF6C7-C3BD-45EF-99AC-34891DD253BC}">
      <dsp:nvSpPr>
        <dsp:cNvPr id="0" name=""/>
        <dsp:cNvSpPr/>
      </dsp:nvSpPr>
      <dsp:spPr>
        <a:xfrm>
          <a:off x="0" y="3331797"/>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F86779-E729-4FB5-BEC8-D40B42A62A52}">
      <dsp:nvSpPr>
        <dsp:cNvPr id="0" name=""/>
        <dsp:cNvSpPr/>
      </dsp:nvSpPr>
      <dsp:spPr>
        <a:xfrm flipV="1">
          <a:off x="0" y="3203713"/>
          <a:ext cx="8183691" cy="1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n-GB" sz="2400" kern="1200" dirty="0">
            <a:latin typeface="Franklin Gothic Book" panose="020B0503020102020204" pitchFamily="34" charset="0"/>
          </a:endParaRPr>
        </a:p>
      </dsp:txBody>
      <dsp:txXfrm flipV="1">
        <a:off x="0" y="3203713"/>
        <a:ext cx="8183691" cy="142574"/>
      </dsp:txXfrm>
    </dsp:sp>
    <dsp:sp modelId="{01251BD9-86EC-4A91-9470-CFEC5B28317A}">
      <dsp:nvSpPr>
        <dsp:cNvPr id="0" name=""/>
        <dsp:cNvSpPr/>
      </dsp:nvSpPr>
      <dsp:spPr>
        <a:xfrm>
          <a:off x="0" y="3346288"/>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7AE6F0-4B89-488F-907E-5462FFF7DC6C}">
      <dsp:nvSpPr>
        <dsp:cNvPr id="0" name=""/>
        <dsp:cNvSpPr/>
      </dsp:nvSpPr>
      <dsp:spPr>
        <a:xfrm>
          <a:off x="0" y="3346288"/>
          <a:ext cx="8183691" cy="1708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latin typeface="Franklin Gothic Book" panose="020B0503020102020204" pitchFamily="34" charset="0"/>
            </a:rPr>
            <a:t>Education in a market economy is more costly and seen as productive investment. Thus more dependent on family background.</a:t>
          </a:r>
          <a:endParaRPr lang="en-GB" sz="2400" kern="1200" dirty="0">
            <a:latin typeface="Franklin Gothic Book" panose="020B0503020102020204" pitchFamily="34" charset="0"/>
          </a:endParaRPr>
        </a:p>
      </dsp:txBody>
      <dsp:txXfrm>
        <a:off x="0" y="3346288"/>
        <a:ext cx="8183691" cy="170891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296E79-DF8C-446A-9F90-7C0DF2F7675D}">
      <dsp:nvSpPr>
        <dsp:cNvPr id="0" name=""/>
        <dsp:cNvSpPr/>
      </dsp:nvSpPr>
      <dsp:spPr>
        <a:xfrm>
          <a:off x="0" y="2544"/>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5D282C0-0F4E-4A3E-9DDD-50A1CD04B294}">
      <dsp:nvSpPr>
        <dsp:cNvPr id="0" name=""/>
        <dsp:cNvSpPr/>
      </dsp:nvSpPr>
      <dsp:spPr>
        <a:xfrm>
          <a:off x="0" y="2544"/>
          <a:ext cx="8183691" cy="1070940"/>
        </a:xfrm>
        <a:prstGeom prst="rect">
          <a:avLst/>
        </a:prstGeom>
        <a:noFill/>
        <a:ln>
          <a:noFill/>
        </a:ln>
        <a:effectLst>
          <a:softEdge rad="0"/>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endParaRPr lang="en-GB" sz="2500" kern="1200" dirty="0">
            <a:solidFill>
              <a:schemeClr val="bg1"/>
            </a:solidFill>
          </a:endParaRPr>
        </a:p>
      </dsp:txBody>
      <dsp:txXfrm>
        <a:off x="0" y="2544"/>
        <a:ext cx="8183691" cy="1070940"/>
      </dsp:txXfrm>
    </dsp:sp>
    <dsp:sp modelId="{279EC512-A242-4471-8E59-A3CBCB4F2E4C}">
      <dsp:nvSpPr>
        <dsp:cNvPr id="0" name=""/>
        <dsp:cNvSpPr/>
      </dsp:nvSpPr>
      <dsp:spPr>
        <a:xfrm>
          <a:off x="0" y="1073484"/>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FC4BBBE-6BDC-4A3C-A43E-8553CD2DACEC}">
      <dsp:nvSpPr>
        <dsp:cNvPr id="0" name=""/>
        <dsp:cNvSpPr/>
      </dsp:nvSpPr>
      <dsp:spPr>
        <a:xfrm>
          <a:off x="0" y="1073484"/>
          <a:ext cx="8183691" cy="1190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baseline="0" dirty="0" smtClean="0">
              <a:latin typeface="Franklin Gothic Book" panose="020B0503020102020204" pitchFamily="34" charset="0"/>
            </a:rPr>
            <a:t>Birthplace, mother’s work history and parental political networks more meaningful for jobs than they are for income. </a:t>
          </a:r>
          <a:endParaRPr lang="en-GB" sz="2500" kern="1200" dirty="0">
            <a:latin typeface="Franklin Gothic Book" panose="020B0503020102020204" pitchFamily="34" charset="0"/>
          </a:endParaRPr>
        </a:p>
      </dsp:txBody>
      <dsp:txXfrm>
        <a:off x="0" y="1073484"/>
        <a:ext cx="8183691" cy="1190137"/>
      </dsp:txXfrm>
    </dsp:sp>
    <dsp:sp modelId="{01251BD9-86EC-4A91-9470-CFEC5B28317A}">
      <dsp:nvSpPr>
        <dsp:cNvPr id="0" name=""/>
        <dsp:cNvSpPr/>
      </dsp:nvSpPr>
      <dsp:spPr>
        <a:xfrm>
          <a:off x="0" y="2263621"/>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7AE6F0-4B89-488F-907E-5462FFF7DC6C}">
      <dsp:nvSpPr>
        <dsp:cNvPr id="0" name=""/>
        <dsp:cNvSpPr/>
      </dsp:nvSpPr>
      <dsp:spPr>
        <a:xfrm>
          <a:off x="0" y="2263621"/>
          <a:ext cx="8183691" cy="128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dirty="0" smtClean="0">
              <a:latin typeface="Franklin Gothic Book" panose="020B0503020102020204" pitchFamily="34" charset="0"/>
            </a:rPr>
            <a:t>Parents’ education again very important.</a:t>
          </a:r>
          <a:endParaRPr lang="en-GB" sz="2500" kern="1200" dirty="0">
            <a:latin typeface="Franklin Gothic Book" panose="020B0503020102020204" pitchFamily="34" charset="0"/>
          </a:endParaRPr>
        </a:p>
      </dsp:txBody>
      <dsp:txXfrm>
        <a:off x="0" y="2263621"/>
        <a:ext cx="8183691" cy="1281687"/>
      </dsp:txXfrm>
    </dsp:sp>
    <dsp:sp modelId="{9B9CF6C7-C3BD-45EF-99AC-34891DD253BC}">
      <dsp:nvSpPr>
        <dsp:cNvPr id="0" name=""/>
        <dsp:cNvSpPr/>
      </dsp:nvSpPr>
      <dsp:spPr>
        <a:xfrm>
          <a:off x="0" y="3545309"/>
          <a:ext cx="81836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F86779-E729-4FB5-BEC8-D40B42A62A52}">
      <dsp:nvSpPr>
        <dsp:cNvPr id="0" name=""/>
        <dsp:cNvSpPr/>
      </dsp:nvSpPr>
      <dsp:spPr>
        <a:xfrm>
          <a:off x="0" y="3545309"/>
          <a:ext cx="8175700" cy="150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dirty="0" smtClean="0">
              <a:latin typeface="Franklin Gothic Book" panose="020B0503020102020204" pitchFamily="34" charset="0"/>
            </a:rPr>
            <a:t>Gender plays a bigger role in getting a job than in having a “good” one.</a:t>
          </a:r>
          <a:endParaRPr lang="en-GB" sz="2500" kern="1200" dirty="0">
            <a:latin typeface="Franklin Gothic Book" panose="020B0503020102020204" pitchFamily="34" charset="0"/>
          </a:endParaRPr>
        </a:p>
      </dsp:txBody>
      <dsp:txXfrm>
        <a:off x="0" y="3545309"/>
        <a:ext cx="8175700" cy="15097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D818E-D469-4FD0-96B8-DEA0D3BEF7EC}">
      <dsp:nvSpPr>
        <dsp:cNvPr id="0" name=""/>
        <dsp:cNvSpPr/>
      </dsp:nvSpPr>
      <dsp:spPr>
        <a:xfrm>
          <a:off x="0" y="2"/>
          <a:ext cx="2995554" cy="172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err="1" smtClean="0"/>
            <a:t>IOp</a:t>
          </a:r>
          <a:r>
            <a:rPr lang="en-GB" sz="2000" kern="1200" dirty="0" smtClean="0"/>
            <a:t>, income inequality</a:t>
          </a:r>
          <a:endParaRPr lang="en-GB" sz="2000" kern="1200" dirty="0"/>
        </a:p>
      </dsp:txBody>
      <dsp:txXfrm>
        <a:off x="0" y="2"/>
        <a:ext cx="2995554" cy="1152000"/>
      </dsp:txXfrm>
    </dsp:sp>
    <dsp:sp modelId="{28A21C3B-EEC4-4869-A872-BF01299F6849}">
      <dsp:nvSpPr>
        <dsp:cNvPr id="0" name=""/>
        <dsp:cNvSpPr/>
      </dsp:nvSpPr>
      <dsp:spPr>
        <a:xfrm>
          <a:off x="504062" y="648077"/>
          <a:ext cx="2995554" cy="1292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wealth</a:t>
          </a:r>
          <a:endParaRPr lang="en-GB" sz="1600" kern="1200" dirty="0"/>
        </a:p>
        <a:p>
          <a:pPr marL="171450" lvl="1" indent="-171450" algn="l" defTabSz="711200">
            <a:lnSpc>
              <a:spcPct val="90000"/>
            </a:lnSpc>
            <a:spcBef>
              <a:spcPct val="0"/>
            </a:spcBef>
            <a:spcAft>
              <a:spcPct val="15000"/>
            </a:spcAft>
            <a:buChar char="••"/>
          </a:pPr>
          <a:r>
            <a:rPr lang="en-GB" sz="1600" kern="1200" dirty="0" smtClean="0"/>
            <a:t>income</a:t>
          </a:r>
          <a:endParaRPr lang="en-GB" sz="1600" kern="1200" dirty="0"/>
        </a:p>
        <a:p>
          <a:pPr marL="171450" lvl="1" indent="-171450" algn="l" defTabSz="711200">
            <a:lnSpc>
              <a:spcPct val="90000"/>
            </a:lnSpc>
            <a:spcBef>
              <a:spcPct val="0"/>
            </a:spcBef>
            <a:spcAft>
              <a:spcPct val="15000"/>
            </a:spcAft>
            <a:buChar char="••"/>
          </a:pPr>
          <a:r>
            <a:rPr lang="en-GB" sz="1600" kern="1200" dirty="0" smtClean="0"/>
            <a:t>labour market outcomes</a:t>
          </a:r>
          <a:endParaRPr lang="en-GB" sz="1600" kern="1200" dirty="0"/>
        </a:p>
      </dsp:txBody>
      <dsp:txXfrm>
        <a:off x="504062" y="648077"/>
        <a:ext cx="2995554" cy="1292152"/>
      </dsp:txXfrm>
    </dsp:sp>
    <dsp:sp modelId="{082814C9-DFAE-4204-AEA3-8568AE56DD22}">
      <dsp:nvSpPr>
        <dsp:cNvPr id="0" name=""/>
        <dsp:cNvSpPr/>
      </dsp:nvSpPr>
      <dsp:spPr>
        <a:xfrm rot="2599">
          <a:off x="3450329" y="204939"/>
          <a:ext cx="964123" cy="7458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GB" sz="3200" kern="1200"/>
        </a:p>
      </dsp:txBody>
      <dsp:txXfrm rot="2599">
        <a:off x="3450329" y="204939"/>
        <a:ext cx="964123" cy="745806"/>
      </dsp:txXfrm>
    </dsp:sp>
    <dsp:sp modelId="{46B3A149-3930-4C03-8A12-CF6492FC1D79}">
      <dsp:nvSpPr>
        <dsp:cNvPr id="0" name=""/>
        <dsp:cNvSpPr/>
      </dsp:nvSpPr>
      <dsp:spPr>
        <a:xfrm>
          <a:off x="4814654" y="3642"/>
          <a:ext cx="2995554" cy="172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Policy preferences</a:t>
          </a:r>
          <a:endParaRPr lang="en-GB" sz="2000" kern="1200" dirty="0"/>
        </a:p>
      </dsp:txBody>
      <dsp:txXfrm>
        <a:off x="4814654" y="3642"/>
        <a:ext cx="2995554" cy="1152000"/>
      </dsp:txXfrm>
    </dsp:sp>
    <dsp:sp modelId="{1E0A9701-14A0-4943-91C8-BE0929A992A8}">
      <dsp:nvSpPr>
        <dsp:cNvPr id="0" name=""/>
        <dsp:cNvSpPr/>
      </dsp:nvSpPr>
      <dsp:spPr>
        <a:xfrm>
          <a:off x="5542904" y="648071"/>
          <a:ext cx="2771427" cy="12820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markets</a:t>
          </a:r>
          <a:endParaRPr lang="en-GB" sz="1600" kern="1200" dirty="0"/>
        </a:p>
        <a:p>
          <a:pPr marL="171450" lvl="1" indent="-171450" algn="l" defTabSz="711200">
            <a:lnSpc>
              <a:spcPct val="90000"/>
            </a:lnSpc>
            <a:spcBef>
              <a:spcPct val="0"/>
            </a:spcBef>
            <a:spcAft>
              <a:spcPct val="15000"/>
            </a:spcAft>
            <a:buChar char="••"/>
          </a:pPr>
          <a:r>
            <a:rPr lang="en-GB" sz="1600" kern="1200" dirty="0" smtClean="0"/>
            <a:t>democracy</a:t>
          </a:r>
          <a:endParaRPr lang="en-GB" sz="1600" kern="1200" dirty="0"/>
        </a:p>
        <a:p>
          <a:pPr marL="171450" lvl="1" indent="-171450" algn="l" defTabSz="711200">
            <a:lnSpc>
              <a:spcPct val="90000"/>
            </a:lnSpc>
            <a:spcBef>
              <a:spcPct val="0"/>
            </a:spcBef>
            <a:spcAft>
              <a:spcPct val="15000"/>
            </a:spcAft>
            <a:buChar char="••"/>
          </a:pPr>
          <a:r>
            <a:rPr lang="en-GB" sz="1600" kern="1200" dirty="0" smtClean="0"/>
            <a:t>redistribution</a:t>
          </a:r>
          <a:endParaRPr lang="en-GB" sz="1600" kern="1200" dirty="0"/>
        </a:p>
      </dsp:txBody>
      <dsp:txXfrm>
        <a:off x="5542904" y="648071"/>
        <a:ext cx="2771427" cy="128208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D818E-D469-4FD0-96B8-DEA0D3BEF7EC}">
      <dsp:nvSpPr>
        <dsp:cNvPr id="0" name=""/>
        <dsp:cNvSpPr/>
      </dsp:nvSpPr>
      <dsp:spPr>
        <a:xfrm>
          <a:off x="2406" y="9722"/>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err="1" smtClean="0"/>
            <a:t>IOp</a:t>
          </a:r>
          <a:r>
            <a:rPr lang="en-GB" sz="2000" kern="1200" dirty="0" smtClean="0"/>
            <a:t>, outcome inequality</a:t>
          </a:r>
          <a:endParaRPr lang="en-GB" sz="2000" kern="1200" dirty="0"/>
        </a:p>
      </dsp:txBody>
      <dsp:txXfrm>
        <a:off x="2406" y="9722"/>
        <a:ext cx="1897072" cy="758828"/>
      </dsp:txXfrm>
    </dsp:sp>
    <dsp:sp modelId="{28A21C3B-EEC4-4869-A872-BF01299F6849}">
      <dsp:nvSpPr>
        <dsp:cNvPr id="0" name=""/>
        <dsp:cNvSpPr/>
      </dsp:nvSpPr>
      <dsp:spPr>
        <a:xfrm>
          <a:off x="332988" y="1128480"/>
          <a:ext cx="1897072" cy="18090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wealth</a:t>
          </a:r>
          <a:endParaRPr lang="en-GB" sz="1600" kern="1200" dirty="0"/>
        </a:p>
        <a:p>
          <a:pPr marL="171450" lvl="1" indent="-171450" algn="l" defTabSz="711200">
            <a:lnSpc>
              <a:spcPct val="90000"/>
            </a:lnSpc>
            <a:spcBef>
              <a:spcPct val="0"/>
            </a:spcBef>
            <a:spcAft>
              <a:spcPct val="15000"/>
            </a:spcAft>
            <a:buChar char="••"/>
          </a:pPr>
          <a:r>
            <a:rPr lang="en-GB" sz="1600" kern="1200" dirty="0" smtClean="0"/>
            <a:t>income</a:t>
          </a:r>
          <a:endParaRPr lang="en-GB" sz="1600" kern="1200" dirty="0"/>
        </a:p>
        <a:p>
          <a:pPr marL="171450" lvl="1" indent="-171450" algn="l" defTabSz="711200">
            <a:lnSpc>
              <a:spcPct val="90000"/>
            </a:lnSpc>
            <a:spcBef>
              <a:spcPct val="0"/>
            </a:spcBef>
            <a:spcAft>
              <a:spcPct val="15000"/>
            </a:spcAft>
            <a:buChar char="••"/>
          </a:pPr>
          <a:r>
            <a:rPr lang="en-GB" sz="1600" kern="1200" dirty="0" smtClean="0"/>
            <a:t>labour market outcomes</a:t>
          </a:r>
          <a:endParaRPr lang="en-GB" sz="1600" kern="1200" dirty="0"/>
        </a:p>
      </dsp:txBody>
      <dsp:txXfrm>
        <a:off x="332988" y="1128480"/>
        <a:ext cx="1897072" cy="1809013"/>
      </dsp:txXfrm>
    </dsp:sp>
    <dsp:sp modelId="{082814C9-DFAE-4204-AEA3-8568AE56DD22}">
      <dsp:nvSpPr>
        <dsp:cNvPr id="0" name=""/>
        <dsp:cNvSpPr/>
      </dsp:nvSpPr>
      <dsp:spPr>
        <a:xfrm rot="9734">
          <a:off x="2187066" y="157342"/>
          <a:ext cx="609691" cy="472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9734">
        <a:off x="2187066" y="157342"/>
        <a:ext cx="609691" cy="472316"/>
      </dsp:txXfrm>
    </dsp:sp>
    <dsp:sp modelId="{0FE303A4-1D7C-469B-BAE6-18601C83D2D3}">
      <dsp:nvSpPr>
        <dsp:cNvPr id="0" name=""/>
        <dsp:cNvSpPr/>
      </dsp:nvSpPr>
      <dsp:spPr>
        <a:xfrm>
          <a:off x="3049836" y="18351"/>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Perception of own situation</a:t>
          </a:r>
          <a:endParaRPr lang="en-GB" sz="2000" kern="1200" dirty="0"/>
        </a:p>
      </dsp:txBody>
      <dsp:txXfrm>
        <a:off x="3049836" y="18351"/>
        <a:ext cx="1897072" cy="758828"/>
      </dsp:txXfrm>
    </dsp:sp>
    <dsp:sp modelId="{8607307A-2CE4-4A98-9384-8D8F4B5416AC}">
      <dsp:nvSpPr>
        <dsp:cNvPr id="0" name=""/>
        <dsp:cNvSpPr/>
      </dsp:nvSpPr>
      <dsp:spPr>
        <a:xfrm>
          <a:off x="3434181" y="1163010"/>
          <a:ext cx="1897072" cy="17744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where you place yourself on a ten-step ladder</a:t>
          </a:r>
          <a:endParaRPr lang="en-GB" sz="1600" kern="1200" dirty="0"/>
        </a:p>
      </dsp:txBody>
      <dsp:txXfrm>
        <a:off x="3434181" y="1163010"/>
        <a:ext cx="1897072" cy="1774499"/>
      </dsp:txXfrm>
    </dsp:sp>
    <dsp:sp modelId="{2FEDCCD5-BC2E-4798-86D6-E37976A8400C}">
      <dsp:nvSpPr>
        <dsp:cNvPr id="0" name=""/>
        <dsp:cNvSpPr/>
      </dsp:nvSpPr>
      <dsp:spPr>
        <a:xfrm rot="21594242">
          <a:off x="5234497" y="159026"/>
          <a:ext cx="609690" cy="472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21594242">
        <a:off x="5234497" y="159026"/>
        <a:ext cx="609690" cy="472316"/>
      </dsp:txXfrm>
    </dsp:sp>
    <dsp:sp modelId="{46B3A149-3930-4C03-8A12-CF6492FC1D79}">
      <dsp:nvSpPr>
        <dsp:cNvPr id="0" name=""/>
        <dsp:cNvSpPr/>
      </dsp:nvSpPr>
      <dsp:spPr>
        <a:xfrm>
          <a:off x="6097265" y="13246"/>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Policy preferences</a:t>
          </a:r>
          <a:endParaRPr lang="en-GB" sz="2000" kern="1200" dirty="0"/>
        </a:p>
      </dsp:txBody>
      <dsp:txXfrm>
        <a:off x="6097265" y="13246"/>
        <a:ext cx="1897072" cy="758828"/>
      </dsp:txXfrm>
    </dsp:sp>
    <dsp:sp modelId="{1E0A9701-14A0-4943-91C8-BE0929A992A8}">
      <dsp:nvSpPr>
        <dsp:cNvPr id="0" name=""/>
        <dsp:cNvSpPr/>
      </dsp:nvSpPr>
      <dsp:spPr>
        <a:xfrm>
          <a:off x="6559198" y="1121408"/>
          <a:ext cx="1755133" cy="17949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markets</a:t>
          </a:r>
          <a:endParaRPr lang="en-GB" sz="1600" kern="1200" dirty="0"/>
        </a:p>
        <a:p>
          <a:pPr marL="171450" lvl="1" indent="-171450" algn="l" defTabSz="711200">
            <a:lnSpc>
              <a:spcPct val="90000"/>
            </a:lnSpc>
            <a:spcBef>
              <a:spcPct val="0"/>
            </a:spcBef>
            <a:spcAft>
              <a:spcPct val="15000"/>
            </a:spcAft>
            <a:buChar char="••"/>
          </a:pPr>
          <a:r>
            <a:rPr lang="en-GB" sz="1600" kern="1200" dirty="0" smtClean="0"/>
            <a:t>democracy</a:t>
          </a:r>
          <a:endParaRPr lang="en-GB" sz="1600" kern="1200" dirty="0"/>
        </a:p>
        <a:p>
          <a:pPr marL="171450" lvl="1" indent="-171450" algn="l" defTabSz="711200">
            <a:lnSpc>
              <a:spcPct val="90000"/>
            </a:lnSpc>
            <a:spcBef>
              <a:spcPct val="0"/>
            </a:spcBef>
            <a:spcAft>
              <a:spcPct val="15000"/>
            </a:spcAft>
            <a:buChar char="••"/>
          </a:pPr>
          <a:r>
            <a:rPr lang="en-GB" sz="1600" kern="1200" dirty="0" smtClean="0"/>
            <a:t>redistribution</a:t>
          </a:r>
          <a:endParaRPr lang="en-GB" sz="1600" kern="1200" dirty="0"/>
        </a:p>
      </dsp:txBody>
      <dsp:txXfrm>
        <a:off x="6559198" y="1121408"/>
        <a:ext cx="1755133" cy="179491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D818E-D469-4FD0-96B8-DEA0D3BEF7EC}">
      <dsp:nvSpPr>
        <dsp:cNvPr id="0" name=""/>
        <dsp:cNvSpPr/>
      </dsp:nvSpPr>
      <dsp:spPr>
        <a:xfrm>
          <a:off x="2406" y="9722"/>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err="1" smtClean="0"/>
            <a:t>IOp</a:t>
          </a:r>
          <a:r>
            <a:rPr lang="en-GB" sz="2000" kern="1200" dirty="0" smtClean="0"/>
            <a:t>, income inequality</a:t>
          </a:r>
          <a:endParaRPr lang="en-GB" sz="2000" kern="1200" dirty="0"/>
        </a:p>
      </dsp:txBody>
      <dsp:txXfrm>
        <a:off x="2406" y="9722"/>
        <a:ext cx="1897072" cy="758828"/>
      </dsp:txXfrm>
    </dsp:sp>
    <dsp:sp modelId="{28A21C3B-EEC4-4869-A872-BF01299F6849}">
      <dsp:nvSpPr>
        <dsp:cNvPr id="0" name=""/>
        <dsp:cNvSpPr/>
      </dsp:nvSpPr>
      <dsp:spPr>
        <a:xfrm>
          <a:off x="332988" y="1128480"/>
          <a:ext cx="1897072" cy="18090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household wealth</a:t>
          </a:r>
          <a:endParaRPr lang="en-GB" sz="1600" kern="1200" dirty="0"/>
        </a:p>
        <a:p>
          <a:pPr marL="171450" lvl="1" indent="-171450" algn="l" defTabSz="711200">
            <a:lnSpc>
              <a:spcPct val="90000"/>
            </a:lnSpc>
            <a:spcBef>
              <a:spcPct val="0"/>
            </a:spcBef>
            <a:spcAft>
              <a:spcPct val="15000"/>
            </a:spcAft>
            <a:buChar char="••"/>
          </a:pPr>
          <a:r>
            <a:rPr lang="en-GB" sz="1600" kern="1200" dirty="0" smtClean="0"/>
            <a:t>wage income</a:t>
          </a:r>
          <a:endParaRPr lang="en-GB" sz="1600" kern="1200" dirty="0"/>
        </a:p>
        <a:p>
          <a:pPr marL="171450" lvl="1" indent="-171450" algn="l" defTabSz="711200">
            <a:lnSpc>
              <a:spcPct val="90000"/>
            </a:lnSpc>
            <a:spcBef>
              <a:spcPct val="0"/>
            </a:spcBef>
            <a:spcAft>
              <a:spcPct val="15000"/>
            </a:spcAft>
            <a:buChar char="••"/>
          </a:pPr>
          <a:r>
            <a:rPr lang="en-GB" sz="1600" kern="1200" dirty="0" smtClean="0"/>
            <a:t>labour market outcomes</a:t>
          </a:r>
          <a:endParaRPr lang="en-GB" sz="1600" kern="1200" dirty="0"/>
        </a:p>
      </dsp:txBody>
      <dsp:txXfrm>
        <a:off x="332988" y="1128480"/>
        <a:ext cx="1897072" cy="1809013"/>
      </dsp:txXfrm>
    </dsp:sp>
    <dsp:sp modelId="{082814C9-DFAE-4204-AEA3-8568AE56DD22}">
      <dsp:nvSpPr>
        <dsp:cNvPr id="0" name=""/>
        <dsp:cNvSpPr/>
      </dsp:nvSpPr>
      <dsp:spPr>
        <a:xfrm rot="9734">
          <a:off x="2187066" y="157342"/>
          <a:ext cx="609691" cy="472316"/>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9734">
        <a:off x="2187066" y="157342"/>
        <a:ext cx="609691" cy="472316"/>
      </dsp:txXfrm>
    </dsp:sp>
    <dsp:sp modelId="{0FE303A4-1D7C-469B-BAE6-18601C83D2D3}">
      <dsp:nvSpPr>
        <dsp:cNvPr id="0" name=""/>
        <dsp:cNvSpPr/>
      </dsp:nvSpPr>
      <dsp:spPr>
        <a:xfrm>
          <a:off x="3049836" y="18351"/>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Perception of own situation</a:t>
          </a:r>
          <a:endParaRPr lang="en-GB" sz="2000" kern="1200" dirty="0"/>
        </a:p>
      </dsp:txBody>
      <dsp:txXfrm>
        <a:off x="3049836" y="18351"/>
        <a:ext cx="1897072" cy="758828"/>
      </dsp:txXfrm>
    </dsp:sp>
    <dsp:sp modelId="{8607307A-2CE4-4A98-9384-8D8F4B5416AC}">
      <dsp:nvSpPr>
        <dsp:cNvPr id="0" name=""/>
        <dsp:cNvSpPr/>
      </dsp:nvSpPr>
      <dsp:spPr>
        <a:xfrm>
          <a:off x="3434181" y="1163010"/>
          <a:ext cx="1897072" cy="17744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where you place yourself on a ten-step ladder, controlling for wealth</a:t>
          </a:r>
          <a:endParaRPr lang="en-GB" sz="1600" kern="1200" dirty="0"/>
        </a:p>
      </dsp:txBody>
      <dsp:txXfrm>
        <a:off x="3434181" y="1163010"/>
        <a:ext cx="1897072" cy="1774499"/>
      </dsp:txXfrm>
    </dsp:sp>
    <dsp:sp modelId="{2FEDCCD5-BC2E-4798-86D6-E37976A8400C}">
      <dsp:nvSpPr>
        <dsp:cNvPr id="0" name=""/>
        <dsp:cNvSpPr/>
      </dsp:nvSpPr>
      <dsp:spPr>
        <a:xfrm rot="21594242">
          <a:off x="5234497" y="159026"/>
          <a:ext cx="609690" cy="472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21594242">
        <a:off x="5234497" y="159026"/>
        <a:ext cx="609690" cy="472316"/>
      </dsp:txXfrm>
    </dsp:sp>
    <dsp:sp modelId="{46B3A149-3930-4C03-8A12-CF6492FC1D79}">
      <dsp:nvSpPr>
        <dsp:cNvPr id="0" name=""/>
        <dsp:cNvSpPr/>
      </dsp:nvSpPr>
      <dsp:spPr>
        <a:xfrm>
          <a:off x="6097265" y="13246"/>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Policy preferences</a:t>
          </a:r>
          <a:endParaRPr lang="en-GB" sz="2000" kern="1200" dirty="0"/>
        </a:p>
      </dsp:txBody>
      <dsp:txXfrm>
        <a:off x="6097265" y="13246"/>
        <a:ext cx="1897072" cy="758828"/>
      </dsp:txXfrm>
    </dsp:sp>
    <dsp:sp modelId="{1E0A9701-14A0-4943-91C8-BE0929A992A8}">
      <dsp:nvSpPr>
        <dsp:cNvPr id="0" name=""/>
        <dsp:cNvSpPr/>
      </dsp:nvSpPr>
      <dsp:spPr>
        <a:xfrm>
          <a:off x="6559198" y="1121408"/>
          <a:ext cx="1755133" cy="17949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markets</a:t>
          </a:r>
          <a:endParaRPr lang="en-GB" sz="1600" kern="1200" dirty="0"/>
        </a:p>
        <a:p>
          <a:pPr marL="171450" lvl="1" indent="-171450" algn="l" defTabSz="711200">
            <a:lnSpc>
              <a:spcPct val="90000"/>
            </a:lnSpc>
            <a:spcBef>
              <a:spcPct val="0"/>
            </a:spcBef>
            <a:spcAft>
              <a:spcPct val="15000"/>
            </a:spcAft>
            <a:buChar char="••"/>
          </a:pPr>
          <a:r>
            <a:rPr lang="en-GB" sz="1600" kern="1200" dirty="0" smtClean="0"/>
            <a:t>democracy</a:t>
          </a:r>
          <a:endParaRPr lang="en-GB" sz="1600" kern="1200" dirty="0"/>
        </a:p>
        <a:p>
          <a:pPr marL="171450" lvl="1" indent="-171450" algn="l" defTabSz="711200">
            <a:lnSpc>
              <a:spcPct val="90000"/>
            </a:lnSpc>
            <a:spcBef>
              <a:spcPct val="0"/>
            </a:spcBef>
            <a:spcAft>
              <a:spcPct val="15000"/>
            </a:spcAft>
            <a:buChar char="••"/>
          </a:pPr>
          <a:r>
            <a:rPr lang="en-GB" sz="1600" kern="1200" dirty="0" smtClean="0"/>
            <a:t>redistribution</a:t>
          </a:r>
          <a:endParaRPr lang="en-GB" sz="1600" kern="1200" dirty="0"/>
        </a:p>
      </dsp:txBody>
      <dsp:txXfrm>
        <a:off x="6559198" y="1121408"/>
        <a:ext cx="1755133" cy="179491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AD818E-D469-4FD0-96B8-DEA0D3BEF7EC}">
      <dsp:nvSpPr>
        <dsp:cNvPr id="0" name=""/>
        <dsp:cNvSpPr/>
      </dsp:nvSpPr>
      <dsp:spPr>
        <a:xfrm>
          <a:off x="2406" y="9722"/>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err="1" smtClean="0"/>
            <a:t>IOp</a:t>
          </a:r>
          <a:r>
            <a:rPr lang="en-GB" sz="2000" kern="1200" dirty="0" smtClean="0"/>
            <a:t>, income inequality</a:t>
          </a:r>
          <a:endParaRPr lang="en-GB" sz="2000" kern="1200" dirty="0"/>
        </a:p>
      </dsp:txBody>
      <dsp:txXfrm>
        <a:off x="2406" y="9722"/>
        <a:ext cx="1897072" cy="758828"/>
      </dsp:txXfrm>
    </dsp:sp>
    <dsp:sp modelId="{28A21C3B-EEC4-4869-A872-BF01299F6849}">
      <dsp:nvSpPr>
        <dsp:cNvPr id="0" name=""/>
        <dsp:cNvSpPr/>
      </dsp:nvSpPr>
      <dsp:spPr>
        <a:xfrm>
          <a:off x="332988" y="1128480"/>
          <a:ext cx="1897072" cy="18090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household wealth</a:t>
          </a:r>
          <a:endParaRPr lang="en-GB" sz="1600" kern="1200" dirty="0"/>
        </a:p>
        <a:p>
          <a:pPr marL="171450" lvl="1" indent="-171450" algn="l" defTabSz="711200">
            <a:lnSpc>
              <a:spcPct val="90000"/>
            </a:lnSpc>
            <a:spcBef>
              <a:spcPct val="0"/>
            </a:spcBef>
            <a:spcAft>
              <a:spcPct val="15000"/>
            </a:spcAft>
            <a:buChar char="••"/>
          </a:pPr>
          <a:r>
            <a:rPr lang="en-GB" sz="1600" kern="1200" dirty="0" smtClean="0"/>
            <a:t>wage income</a:t>
          </a:r>
          <a:endParaRPr lang="en-GB" sz="1600" kern="1200" dirty="0"/>
        </a:p>
        <a:p>
          <a:pPr marL="171450" lvl="1" indent="-171450" algn="l" defTabSz="711200">
            <a:lnSpc>
              <a:spcPct val="90000"/>
            </a:lnSpc>
            <a:spcBef>
              <a:spcPct val="0"/>
            </a:spcBef>
            <a:spcAft>
              <a:spcPct val="15000"/>
            </a:spcAft>
            <a:buChar char="••"/>
          </a:pPr>
          <a:r>
            <a:rPr lang="en-GB" sz="1600" kern="1200" dirty="0" smtClean="0"/>
            <a:t>labour market outcomes</a:t>
          </a:r>
          <a:endParaRPr lang="en-GB" sz="1600" kern="1200" dirty="0"/>
        </a:p>
      </dsp:txBody>
      <dsp:txXfrm>
        <a:off x="332988" y="1128480"/>
        <a:ext cx="1897072" cy="1809013"/>
      </dsp:txXfrm>
    </dsp:sp>
    <dsp:sp modelId="{082814C9-DFAE-4204-AEA3-8568AE56DD22}">
      <dsp:nvSpPr>
        <dsp:cNvPr id="0" name=""/>
        <dsp:cNvSpPr/>
      </dsp:nvSpPr>
      <dsp:spPr>
        <a:xfrm rot="9734">
          <a:off x="2187066" y="157342"/>
          <a:ext cx="609691" cy="472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p>
      </dsp:txBody>
      <dsp:txXfrm rot="9734">
        <a:off x="2187066" y="157342"/>
        <a:ext cx="609691" cy="472316"/>
      </dsp:txXfrm>
    </dsp:sp>
    <dsp:sp modelId="{0FE303A4-1D7C-469B-BAE6-18601C83D2D3}">
      <dsp:nvSpPr>
        <dsp:cNvPr id="0" name=""/>
        <dsp:cNvSpPr/>
      </dsp:nvSpPr>
      <dsp:spPr>
        <a:xfrm>
          <a:off x="3049836" y="18351"/>
          <a:ext cx="1897072" cy="24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Perception of own situation</a:t>
          </a:r>
          <a:endParaRPr lang="en-GB" sz="2000" kern="1200" dirty="0"/>
        </a:p>
      </dsp:txBody>
      <dsp:txXfrm>
        <a:off x="3049836" y="18351"/>
        <a:ext cx="1897072" cy="758828"/>
      </dsp:txXfrm>
    </dsp:sp>
    <dsp:sp modelId="{8607307A-2CE4-4A98-9384-8D8F4B5416AC}">
      <dsp:nvSpPr>
        <dsp:cNvPr id="0" name=""/>
        <dsp:cNvSpPr/>
      </dsp:nvSpPr>
      <dsp:spPr>
        <a:xfrm>
          <a:off x="3434181" y="1163010"/>
          <a:ext cx="1897072" cy="17744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where you place yourself on a ten-step ladder</a:t>
          </a:r>
          <a:endParaRPr lang="en-GB" sz="1600" kern="1200" dirty="0"/>
        </a:p>
      </dsp:txBody>
      <dsp:txXfrm>
        <a:off x="3434181" y="1163010"/>
        <a:ext cx="1897072" cy="1774499"/>
      </dsp:txXfrm>
    </dsp:sp>
    <dsp:sp modelId="{2FEDCCD5-BC2E-4798-86D6-E37976A8400C}">
      <dsp:nvSpPr>
        <dsp:cNvPr id="0" name=""/>
        <dsp:cNvSpPr/>
      </dsp:nvSpPr>
      <dsp:spPr>
        <a:xfrm rot="21594242">
          <a:off x="5234497" y="159026"/>
          <a:ext cx="609690" cy="472316"/>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kern="1200">
            <a:solidFill>
              <a:schemeClr val="accent4">
                <a:lumMod val="40000"/>
                <a:lumOff val="60000"/>
              </a:schemeClr>
            </a:solidFill>
          </a:endParaRPr>
        </a:p>
      </dsp:txBody>
      <dsp:txXfrm rot="21594242">
        <a:off x="5234497" y="159026"/>
        <a:ext cx="609690" cy="472316"/>
      </dsp:txXfrm>
    </dsp:sp>
    <dsp:sp modelId="{46B3A149-3930-4C03-8A12-CF6492FC1D79}">
      <dsp:nvSpPr>
        <dsp:cNvPr id="0" name=""/>
        <dsp:cNvSpPr/>
      </dsp:nvSpPr>
      <dsp:spPr>
        <a:xfrm>
          <a:off x="6097265" y="13246"/>
          <a:ext cx="1897072" cy="241920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n-GB" sz="2000" kern="1200" dirty="0" smtClean="0"/>
            <a:t>Policy preferences</a:t>
          </a:r>
          <a:endParaRPr lang="en-GB" sz="2000" kern="1200" dirty="0"/>
        </a:p>
      </dsp:txBody>
      <dsp:txXfrm>
        <a:off x="6097265" y="13246"/>
        <a:ext cx="1897072" cy="758828"/>
      </dsp:txXfrm>
    </dsp:sp>
    <dsp:sp modelId="{1E0A9701-14A0-4943-91C8-BE0929A992A8}">
      <dsp:nvSpPr>
        <dsp:cNvPr id="0" name=""/>
        <dsp:cNvSpPr/>
      </dsp:nvSpPr>
      <dsp:spPr>
        <a:xfrm>
          <a:off x="6559198" y="1121408"/>
          <a:ext cx="1755133" cy="17949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C00000"/>
              </a:solidFill>
            </a:rPr>
            <a:t>markets</a:t>
          </a:r>
          <a:endParaRPr lang="en-GB" sz="1600" kern="1200" dirty="0">
            <a:solidFill>
              <a:srgbClr val="C00000"/>
            </a:solidFill>
          </a:endParaRPr>
        </a:p>
        <a:p>
          <a:pPr marL="171450" lvl="1" indent="-171450" algn="l" defTabSz="711200">
            <a:lnSpc>
              <a:spcPct val="90000"/>
            </a:lnSpc>
            <a:spcBef>
              <a:spcPct val="0"/>
            </a:spcBef>
            <a:spcAft>
              <a:spcPct val="15000"/>
            </a:spcAft>
            <a:buChar char="••"/>
          </a:pPr>
          <a:r>
            <a:rPr lang="en-GB" sz="1600" kern="1200" dirty="0" smtClean="0">
              <a:solidFill>
                <a:srgbClr val="C00000"/>
              </a:solidFill>
            </a:rPr>
            <a:t>democracy</a:t>
          </a:r>
          <a:endParaRPr lang="en-GB" sz="1600" kern="1200" dirty="0">
            <a:solidFill>
              <a:srgbClr val="C00000"/>
            </a:solidFill>
          </a:endParaRPr>
        </a:p>
        <a:p>
          <a:pPr marL="171450" lvl="1" indent="-171450" algn="l" defTabSz="711200">
            <a:lnSpc>
              <a:spcPct val="90000"/>
            </a:lnSpc>
            <a:spcBef>
              <a:spcPct val="0"/>
            </a:spcBef>
            <a:spcAft>
              <a:spcPct val="15000"/>
            </a:spcAft>
            <a:buChar char="••"/>
          </a:pPr>
          <a:r>
            <a:rPr lang="en-GB" sz="1600" kern="1200" dirty="0" smtClean="0">
              <a:solidFill>
                <a:srgbClr val="C00000"/>
              </a:solidFill>
            </a:rPr>
            <a:t>redistribution</a:t>
          </a:r>
          <a:endParaRPr lang="en-GB" sz="1600" kern="1200" dirty="0">
            <a:solidFill>
              <a:srgbClr val="C00000"/>
            </a:solidFill>
          </a:endParaRPr>
        </a:p>
      </dsp:txBody>
      <dsp:txXfrm>
        <a:off x="6559198" y="1121408"/>
        <a:ext cx="1755133" cy="17949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E05B1-BDDC-41E7-9222-893B8A328C3B}" type="datetimeFigureOut">
              <a:rPr lang="it-IT" smtClean="0"/>
              <a:pPr/>
              <a:t>12/01/2017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F87AE3-78C5-49A9-B4E6-EEFC830C1E64}" type="slidenum">
              <a:rPr lang="it-IT" smtClean="0"/>
              <a:pPr/>
              <a:t>‹N›</a:t>
            </a:fld>
            <a:endParaRPr lang="it-IT"/>
          </a:p>
        </p:txBody>
      </p:sp>
    </p:spTree>
    <p:extLst>
      <p:ext uri="{BB962C8B-B14F-4D97-AF65-F5344CB8AC3E}">
        <p14:creationId xmlns="" xmlns:p14="http://schemas.microsoft.com/office/powerpoint/2010/main" val="56819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5</a:t>
            </a:fld>
            <a:endParaRPr lang="en-GB" dirty="0">
              <a:solidFill>
                <a:prstClr val="white"/>
              </a:solidFill>
            </a:endParaRPr>
          </a:p>
        </p:txBody>
      </p:sp>
    </p:spTree>
    <p:extLst>
      <p:ext uri="{BB962C8B-B14F-4D97-AF65-F5344CB8AC3E}">
        <p14:creationId xmlns="" xmlns:p14="http://schemas.microsoft.com/office/powerpoint/2010/main" val="5488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858000" cy="457639"/>
          </a:xfrm>
        </p:spPr>
        <p:txBody>
          <a:bodyPr/>
          <a:lstStyle/>
          <a:p>
            <a:pPr>
              <a:defRPr/>
            </a:pPr>
            <a:endParaRPr lang="en-US" dirty="0">
              <a:solidFill>
                <a:prstClr val="white"/>
              </a:solidFill>
            </a:endParaRPr>
          </a:p>
        </p:txBody>
      </p:sp>
      <p:sp>
        <p:nvSpPr>
          <p:cNvPr id="5" name="Footer Placeholder 4" hidden="1"/>
          <p:cNvSpPr>
            <a:spLocks noGrp="1"/>
          </p:cNvSpPr>
          <p:nvPr>
            <p:ph type="ftr" sz="quarter" idx="11"/>
            <p:custDataLst>
              <p:tags r:id="rId2"/>
            </p:custDataLst>
          </p:nvPr>
        </p:nvSpPr>
        <p:spPr>
          <a:xfrm>
            <a:off x="1" y="8684899"/>
            <a:ext cx="6858000" cy="457639"/>
          </a:xfrm>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17</a:t>
            </a:fld>
            <a:endParaRPr lang="en-GB" dirty="0">
              <a:solidFill>
                <a:prstClr val="white"/>
              </a:solidFill>
            </a:endParaRPr>
          </a:p>
        </p:txBody>
      </p:sp>
    </p:spTree>
    <p:extLst>
      <p:ext uri="{BB962C8B-B14F-4D97-AF65-F5344CB8AC3E}">
        <p14:creationId xmlns="" xmlns:p14="http://schemas.microsoft.com/office/powerpoint/2010/main" val="78728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GDP is too crude</a:t>
            </a:r>
          </a:p>
          <a:p>
            <a:endParaRPr lang="en-GB" dirty="0" smtClean="0"/>
          </a:p>
          <a:p>
            <a:r>
              <a:rPr lang="en-GB" dirty="0" smtClean="0"/>
              <a:t>Urban: need to check life satisfaction</a:t>
            </a:r>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21</a:t>
            </a:fld>
            <a:endParaRPr lang="en-GB" dirty="0"/>
          </a:p>
        </p:txBody>
      </p:sp>
    </p:spTree>
    <p:extLst>
      <p:ext uri="{BB962C8B-B14F-4D97-AF65-F5344CB8AC3E}">
        <p14:creationId xmlns:p14="http://schemas.microsoft.com/office/powerpoint/2010/main" xmlns="" val="371961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858000" cy="457639"/>
          </a:xfrm>
        </p:spPr>
        <p:txBody>
          <a:bodyPr/>
          <a:lstStyle/>
          <a:p>
            <a:pPr>
              <a:defRPr/>
            </a:pPr>
            <a:endParaRPr lang="en-US" dirty="0">
              <a:solidFill>
                <a:prstClr val="white"/>
              </a:solidFill>
            </a:endParaRPr>
          </a:p>
        </p:txBody>
      </p:sp>
      <p:sp>
        <p:nvSpPr>
          <p:cNvPr id="5" name="Footer Placeholder 4" hidden="1"/>
          <p:cNvSpPr>
            <a:spLocks noGrp="1"/>
          </p:cNvSpPr>
          <p:nvPr>
            <p:ph type="ftr" sz="quarter" idx="11"/>
            <p:custDataLst>
              <p:tags r:id="rId2"/>
            </p:custDataLst>
          </p:nvPr>
        </p:nvSpPr>
        <p:spPr>
          <a:xfrm>
            <a:off x="1" y="8684899"/>
            <a:ext cx="6858000" cy="457639"/>
          </a:xfrm>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22</a:t>
            </a:fld>
            <a:endParaRPr lang="en-GB" dirty="0">
              <a:solidFill>
                <a:prstClr val="white"/>
              </a:solidFill>
            </a:endParaRPr>
          </a:p>
        </p:txBody>
      </p:sp>
    </p:spTree>
    <p:extLst>
      <p:ext uri="{BB962C8B-B14F-4D97-AF65-F5344CB8AC3E}">
        <p14:creationId xmlns="" xmlns:p14="http://schemas.microsoft.com/office/powerpoint/2010/main" val="78728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solidFill>
                  <a:schemeClr val="bg1"/>
                </a:solidFill>
              </a:rPr>
              <a:t>While people with jobs may have low inequality of opportunity, access to “good” jobs is a formidable barrier.</a:t>
            </a:r>
            <a:endParaRPr lang="en-GB"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Gender play a surprisingly small role for access to jobs, compared to income among the employed. So we were worried about selection – people may not enter the labor market if they are not sure to get a good job. Women are risk and uncertain averse, prefer not to compete. Etc.</a:t>
            </a:r>
          </a:p>
          <a:p>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25</a:t>
            </a:fld>
            <a:endParaRPr lang="en-GB" dirty="0"/>
          </a:p>
        </p:txBody>
      </p:sp>
    </p:spTree>
    <p:extLst>
      <p:ext uri="{BB962C8B-B14F-4D97-AF65-F5344CB8AC3E}">
        <p14:creationId xmlns:p14="http://schemas.microsoft.com/office/powerpoint/2010/main" xmlns="" val="3719615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858000" cy="457639"/>
          </a:xfrm>
        </p:spPr>
        <p:txBody>
          <a:bodyPr/>
          <a:lstStyle/>
          <a:p>
            <a:pPr>
              <a:defRPr/>
            </a:pPr>
            <a:endParaRPr lang="en-US" dirty="0">
              <a:solidFill>
                <a:prstClr val="white"/>
              </a:solidFill>
            </a:endParaRPr>
          </a:p>
        </p:txBody>
      </p:sp>
      <p:sp>
        <p:nvSpPr>
          <p:cNvPr id="5" name="Footer Placeholder 4" hidden="1"/>
          <p:cNvSpPr>
            <a:spLocks noGrp="1"/>
          </p:cNvSpPr>
          <p:nvPr>
            <p:ph type="ftr" sz="quarter" idx="11"/>
            <p:custDataLst>
              <p:tags r:id="rId2"/>
            </p:custDataLst>
          </p:nvPr>
        </p:nvSpPr>
        <p:spPr>
          <a:xfrm>
            <a:off x="1" y="8684899"/>
            <a:ext cx="6858000" cy="457639"/>
          </a:xfrm>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26</a:t>
            </a:fld>
            <a:endParaRPr lang="en-GB" dirty="0">
              <a:solidFill>
                <a:prstClr val="white"/>
              </a:solidFill>
            </a:endParaRPr>
          </a:p>
        </p:txBody>
      </p:sp>
    </p:spTree>
    <p:extLst>
      <p:ext uri="{BB962C8B-B14F-4D97-AF65-F5344CB8AC3E}">
        <p14:creationId xmlns="" xmlns:p14="http://schemas.microsoft.com/office/powerpoint/2010/main" val="78728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858000" cy="457639"/>
          </a:xfrm>
        </p:spPr>
        <p:txBody>
          <a:bodyPr/>
          <a:lstStyle/>
          <a:p>
            <a:pPr>
              <a:defRPr/>
            </a:pPr>
            <a:endParaRPr lang="en-US" dirty="0">
              <a:solidFill>
                <a:prstClr val="white"/>
              </a:solidFill>
            </a:endParaRPr>
          </a:p>
        </p:txBody>
      </p:sp>
      <p:sp>
        <p:nvSpPr>
          <p:cNvPr id="5" name="Footer Placeholder 4" hidden="1"/>
          <p:cNvSpPr>
            <a:spLocks noGrp="1"/>
          </p:cNvSpPr>
          <p:nvPr>
            <p:ph type="ftr" sz="quarter" idx="11"/>
            <p:custDataLst>
              <p:tags r:id="rId2"/>
            </p:custDataLst>
          </p:nvPr>
        </p:nvSpPr>
        <p:spPr>
          <a:xfrm>
            <a:off x="1" y="8684899"/>
            <a:ext cx="6858000" cy="457639"/>
          </a:xfrm>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31</a:t>
            </a:fld>
            <a:endParaRPr lang="en-GB" dirty="0">
              <a:solidFill>
                <a:prstClr val="white"/>
              </a:solidFill>
            </a:endParaRPr>
          </a:p>
        </p:txBody>
      </p:sp>
    </p:spTree>
    <p:extLst>
      <p:ext uri="{BB962C8B-B14F-4D97-AF65-F5344CB8AC3E}">
        <p14:creationId xmlns="" xmlns:p14="http://schemas.microsoft.com/office/powerpoint/2010/main" val="787289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32</a:t>
            </a:fld>
            <a:endParaRPr lang="en-GB" dirty="0">
              <a:solidFill>
                <a:prstClr val="white"/>
              </a:solidFill>
            </a:endParaRPr>
          </a:p>
        </p:txBody>
      </p:sp>
    </p:spTree>
    <p:extLst>
      <p:ext uri="{BB962C8B-B14F-4D97-AF65-F5344CB8AC3E}">
        <p14:creationId xmlns="" xmlns:p14="http://schemas.microsoft.com/office/powerpoint/2010/main" val="3474075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33</a:t>
            </a:fld>
            <a:endParaRPr lang="en-GB" dirty="0">
              <a:solidFill>
                <a:prstClr val="white"/>
              </a:solidFill>
            </a:endParaRPr>
          </a:p>
        </p:txBody>
      </p:sp>
    </p:spTree>
    <p:extLst>
      <p:ext uri="{BB962C8B-B14F-4D97-AF65-F5344CB8AC3E}">
        <p14:creationId xmlns="" xmlns:p14="http://schemas.microsoft.com/office/powerpoint/2010/main" val="3474075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34</a:t>
            </a:fld>
            <a:endParaRPr lang="en-GB" dirty="0"/>
          </a:p>
        </p:txBody>
      </p:sp>
    </p:spTree>
    <p:extLst>
      <p:ext uri="{BB962C8B-B14F-4D97-AF65-F5344CB8AC3E}">
        <p14:creationId xmlns="" xmlns:p14="http://schemas.microsoft.com/office/powerpoint/2010/main" val="377789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22163-DE43-4928-9CAA-4A2A795978CB}" type="slidenum">
              <a:rPr lang="en-US" smtClean="0"/>
              <a:pPr/>
              <a:t>35</a:t>
            </a:fld>
            <a:endParaRPr lang="en-US"/>
          </a:p>
        </p:txBody>
      </p:sp>
    </p:spTree>
    <p:extLst>
      <p:ext uri="{BB962C8B-B14F-4D97-AF65-F5344CB8AC3E}">
        <p14:creationId xmlns="" xmlns:p14="http://schemas.microsoft.com/office/powerpoint/2010/main" val="195844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6</a:t>
            </a:fld>
            <a:endParaRPr lang="en-GB" dirty="0">
              <a:solidFill>
                <a:prstClr val="white"/>
              </a:solidFill>
            </a:endParaRPr>
          </a:p>
        </p:txBody>
      </p:sp>
    </p:spTree>
    <p:extLst>
      <p:ext uri="{BB962C8B-B14F-4D97-AF65-F5344CB8AC3E}">
        <p14:creationId xmlns="" xmlns:p14="http://schemas.microsoft.com/office/powerpoint/2010/main" val="3252506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36</a:t>
            </a:fld>
            <a:endParaRPr lang="en-GB" dirty="0">
              <a:solidFill>
                <a:prstClr val="white"/>
              </a:solidFill>
            </a:endParaRPr>
          </a:p>
        </p:txBody>
      </p:sp>
    </p:spTree>
    <p:extLst>
      <p:ext uri="{BB962C8B-B14F-4D97-AF65-F5344CB8AC3E}">
        <p14:creationId xmlns="" xmlns:p14="http://schemas.microsoft.com/office/powerpoint/2010/main" val="3777894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37</a:t>
            </a:fld>
            <a:endParaRPr lang="en-GB" dirty="0">
              <a:solidFill>
                <a:prstClr val="white"/>
              </a:solidFill>
            </a:endParaRPr>
          </a:p>
        </p:txBody>
      </p:sp>
    </p:spTree>
    <p:extLst>
      <p:ext uri="{BB962C8B-B14F-4D97-AF65-F5344CB8AC3E}">
        <p14:creationId xmlns="" xmlns:p14="http://schemas.microsoft.com/office/powerpoint/2010/main" val="3474075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38</a:t>
            </a:fld>
            <a:endParaRPr lang="en-GB" dirty="0">
              <a:solidFill>
                <a:prstClr val="white"/>
              </a:solidFill>
            </a:endParaRPr>
          </a:p>
        </p:txBody>
      </p:sp>
    </p:spTree>
    <p:extLst>
      <p:ext uri="{BB962C8B-B14F-4D97-AF65-F5344CB8AC3E}">
        <p14:creationId xmlns="" xmlns:p14="http://schemas.microsoft.com/office/powerpoint/2010/main" val="2969148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39</a:t>
            </a:fld>
            <a:endParaRPr lang="en-GB" dirty="0">
              <a:solidFill>
                <a:prstClr val="white"/>
              </a:solidFill>
            </a:endParaRPr>
          </a:p>
        </p:txBody>
      </p:sp>
    </p:spTree>
    <p:extLst>
      <p:ext uri="{BB962C8B-B14F-4D97-AF65-F5344CB8AC3E}">
        <p14:creationId xmlns="" xmlns:p14="http://schemas.microsoft.com/office/powerpoint/2010/main" val="3474075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40</a:t>
            </a:fld>
            <a:endParaRPr lang="en-GB" dirty="0"/>
          </a:p>
        </p:txBody>
      </p:sp>
    </p:spTree>
    <p:extLst>
      <p:ext uri="{BB962C8B-B14F-4D97-AF65-F5344CB8AC3E}">
        <p14:creationId xmlns="" xmlns:p14="http://schemas.microsoft.com/office/powerpoint/2010/main" val="3173569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is a robustness check, skip through</a:t>
            </a:r>
            <a:endParaRPr lang="en-GB" dirty="0" smtClean="0"/>
          </a:p>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42</a:t>
            </a:fld>
            <a:endParaRPr lang="en-GB" dirty="0">
              <a:solidFill>
                <a:prstClr val="white"/>
              </a:solidFill>
            </a:endParaRPr>
          </a:p>
        </p:txBody>
      </p:sp>
    </p:spTree>
    <p:extLst>
      <p:ext uri="{BB962C8B-B14F-4D97-AF65-F5344CB8AC3E}">
        <p14:creationId xmlns="" xmlns:p14="http://schemas.microsoft.com/office/powerpoint/2010/main" val="3548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43</a:t>
            </a:fld>
            <a:endParaRPr lang="en-GB" dirty="0">
              <a:solidFill>
                <a:prstClr val="white"/>
              </a:solidFill>
            </a:endParaRPr>
          </a:p>
        </p:txBody>
      </p:sp>
    </p:spTree>
    <p:extLst>
      <p:ext uri="{BB962C8B-B14F-4D97-AF65-F5344CB8AC3E}">
        <p14:creationId xmlns="" xmlns:p14="http://schemas.microsoft.com/office/powerpoint/2010/main" val="23330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10</a:t>
            </a:fld>
            <a:endParaRPr lang="en-GB" dirty="0">
              <a:solidFill>
                <a:prstClr val="white"/>
              </a:solidFill>
            </a:endParaRPr>
          </a:p>
        </p:txBody>
      </p:sp>
    </p:spTree>
    <p:extLst>
      <p:ext uri="{BB962C8B-B14F-4D97-AF65-F5344CB8AC3E}">
        <p14:creationId xmlns="" xmlns:p14="http://schemas.microsoft.com/office/powerpoint/2010/main" val="289954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FB4F5-F767-AD4F-A1D8-4B1ECEF0EBEC}" type="slidenum">
              <a:rPr lang="en-US" smtClean="0"/>
              <a:pPr/>
              <a:t>11</a:t>
            </a:fld>
            <a:endParaRPr lang="en-US" dirty="0"/>
          </a:p>
        </p:txBody>
      </p:sp>
    </p:spTree>
    <p:extLst>
      <p:ext uri="{BB962C8B-B14F-4D97-AF65-F5344CB8AC3E}">
        <p14:creationId xmlns:p14="http://schemas.microsoft.com/office/powerpoint/2010/main" xmlns="" val="202675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12</a:t>
            </a:fld>
            <a:endParaRPr lang="en-GB" dirty="0"/>
          </a:p>
        </p:txBody>
      </p:sp>
    </p:spTree>
    <p:extLst>
      <p:ext uri="{BB962C8B-B14F-4D97-AF65-F5344CB8AC3E}">
        <p14:creationId xmlns:p14="http://schemas.microsoft.com/office/powerpoint/2010/main" xmlns="" val="78073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13</a:t>
            </a:fld>
            <a:endParaRPr lang="en-GB" dirty="0">
              <a:solidFill>
                <a:prstClr val="white"/>
              </a:solidFill>
            </a:endParaRPr>
          </a:p>
        </p:txBody>
      </p:sp>
    </p:spTree>
    <p:extLst>
      <p:ext uri="{BB962C8B-B14F-4D97-AF65-F5344CB8AC3E}">
        <p14:creationId xmlns="" xmlns:p14="http://schemas.microsoft.com/office/powerpoint/2010/main" val="145484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14</a:t>
            </a:fld>
            <a:endParaRPr lang="en-GB" dirty="0">
              <a:solidFill>
                <a:prstClr val="white"/>
              </a:solidFill>
            </a:endParaRPr>
          </a:p>
        </p:txBody>
      </p:sp>
    </p:spTree>
    <p:extLst>
      <p:ext uri="{BB962C8B-B14F-4D97-AF65-F5344CB8AC3E}">
        <p14:creationId xmlns="" xmlns:p14="http://schemas.microsoft.com/office/powerpoint/2010/main" val="424838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solidFill>
                <a:prstClr val="white"/>
              </a:solidFill>
            </a:endParaRPr>
          </a:p>
        </p:txBody>
      </p:sp>
      <p:sp>
        <p:nvSpPr>
          <p:cNvPr id="5" name="Footer Placeholder 4"/>
          <p:cNvSpPr>
            <a:spLocks noGrp="1"/>
          </p:cNvSpPr>
          <p:nvPr>
            <p:ph type="ftr" sz="quarter" idx="11"/>
          </p:nvPr>
        </p:nvSpPr>
        <p:spPr/>
        <p:txBody>
          <a:bodyPr/>
          <a:lstStyle/>
          <a:p>
            <a:pPr>
              <a:defRPr/>
            </a:pPr>
            <a:endParaRPr lang="en-GB">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15</a:t>
            </a:fld>
            <a:endParaRPr lang="en-GB" dirty="0">
              <a:solidFill>
                <a:prstClr val="white"/>
              </a:solidFill>
            </a:endParaRPr>
          </a:p>
        </p:txBody>
      </p:sp>
    </p:spTree>
    <p:extLst>
      <p:ext uri="{BB962C8B-B14F-4D97-AF65-F5344CB8AC3E}">
        <p14:creationId xmlns="" xmlns:p14="http://schemas.microsoft.com/office/powerpoint/2010/main" val="78073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custDataLst>
              <p:tags r:id="rId1"/>
            </p:custDataLst>
          </p:nvPr>
        </p:nvSpPr>
        <p:spPr>
          <a:xfrm>
            <a:off x="1" y="0"/>
            <a:ext cx="6858000" cy="457639"/>
          </a:xfrm>
        </p:spPr>
        <p:txBody>
          <a:bodyPr/>
          <a:lstStyle/>
          <a:p>
            <a:pPr>
              <a:defRPr/>
            </a:pPr>
            <a:endParaRPr lang="en-US" dirty="0">
              <a:solidFill>
                <a:prstClr val="white"/>
              </a:solidFill>
            </a:endParaRPr>
          </a:p>
        </p:txBody>
      </p:sp>
      <p:sp>
        <p:nvSpPr>
          <p:cNvPr id="5" name="Footer Placeholder 4" hidden="1"/>
          <p:cNvSpPr>
            <a:spLocks noGrp="1"/>
          </p:cNvSpPr>
          <p:nvPr>
            <p:ph type="ftr" sz="quarter" idx="11"/>
            <p:custDataLst>
              <p:tags r:id="rId2"/>
            </p:custDataLst>
          </p:nvPr>
        </p:nvSpPr>
        <p:spPr>
          <a:xfrm>
            <a:off x="1" y="8684899"/>
            <a:ext cx="6858000" cy="457639"/>
          </a:xfrm>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fld id="{FD575486-124C-4241-91A7-0219FEF1B1CE}" type="slidenum">
              <a:rPr lang="en-GB" smtClean="0">
                <a:solidFill>
                  <a:prstClr val="white"/>
                </a:solidFill>
              </a:rPr>
              <a:pPr/>
              <a:t>16</a:t>
            </a:fld>
            <a:endParaRPr lang="en-GB" dirty="0">
              <a:solidFill>
                <a:prstClr val="white"/>
              </a:solidFill>
            </a:endParaRPr>
          </a:p>
        </p:txBody>
      </p:sp>
    </p:spTree>
    <p:extLst>
      <p:ext uri="{BB962C8B-B14F-4D97-AF65-F5344CB8AC3E}">
        <p14:creationId xmlns="" xmlns:p14="http://schemas.microsoft.com/office/powerpoint/2010/main" val="78728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4.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8.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0.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1.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3.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4.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5.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7.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8.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0.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1.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237135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200060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345666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pPr/>
              <a:t>12 January, 2017</a:t>
            </a:fld>
            <a:endParaRPr lang="en-GB" dirty="0"/>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429779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blue)">
    <p:spTree>
      <p:nvGrpSpPr>
        <p:cNvPr id="1" name=""/>
        <p:cNvGrpSpPr/>
        <p:nvPr/>
      </p:nvGrpSpPr>
      <p:grpSpPr>
        <a:xfrm>
          <a:off x="0" y="0"/>
          <a:ext cx="0" cy="0"/>
          <a:chOff x="0" y="0"/>
          <a:chExt cx="0" cy="0"/>
        </a:xfrm>
      </p:grpSpPr>
      <p:grpSp>
        <p:nvGrpSpPr>
          <p:cNvPr id="4" name="Group 3"/>
          <p:cNvGrpSpPr/>
          <p:nvPr userDrawn="1"/>
        </p:nvGrpSpPr>
        <p:grpSpPr>
          <a:xfrm>
            <a:off x="-1927" y="-7424"/>
            <a:ext cx="9144000" cy="6858000"/>
            <a:chOff x="0" y="0"/>
            <a:chExt cx="9144000" cy="685800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434603" y="6141449"/>
              <a:ext cx="8279185" cy="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19100" y="1281385"/>
            <a:ext cx="8294688" cy="1538883"/>
          </a:xfrm>
        </p:spPr>
        <p:txBody>
          <a:bodyPr/>
          <a:lstStyle>
            <a:lvl2pPr>
              <a:defRPr>
                <a:solidFill>
                  <a:schemeClr val="accent3"/>
                </a:solidFill>
              </a:defRPr>
            </a:lvl2pPr>
            <a:lvl3pPr>
              <a:defRPr>
                <a:solidFill>
                  <a:schemeClr val="accent3"/>
                </a:solidFill>
              </a:defRPr>
            </a:lvl3pPr>
            <a:lvl4pPr>
              <a:defRPr>
                <a:solidFill>
                  <a:schemeClr val="accent3"/>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5" name="Group 15"/>
          <p:cNvGrpSpPr/>
          <p:nvPr userDrawn="1"/>
        </p:nvGrpSpPr>
        <p:grpSpPr>
          <a:xfrm>
            <a:off x="431800" y="263525"/>
            <a:ext cx="8280400" cy="911924"/>
            <a:chOff x="431800" y="263525"/>
            <a:chExt cx="8280400" cy="911924"/>
          </a:xfrm>
        </p:grpSpPr>
        <p:sp>
          <p:nvSpPr>
            <p:cNvPr id="17" name="Rectangle 16"/>
            <p:cNvSpPr/>
            <p:nvPr userDrawn="1"/>
          </p:nvSpPr>
          <p:spPr>
            <a:xfrm>
              <a:off x="431800" y="263525"/>
              <a:ext cx="8280400" cy="91192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a:endParaRPr>
            </a:p>
          </p:txBody>
        </p:sp>
        <p:cxnSp>
          <p:nvCxnSpPr>
            <p:cNvPr id="18" name="Straight Connector 17"/>
            <p:cNvCxnSpPr/>
            <p:nvPr userDrawn="1"/>
          </p:nvCxnSpPr>
          <p:spPr>
            <a:xfrm>
              <a:off x="431800" y="1171575"/>
              <a:ext cx="8276547"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9" name="Rectangle 18"/>
          <p:cNvSpPr/>
          <p:nvPr userDrawn="1"/>
        </p:nvSpPr>
        <p:spPr>
          <a:xfrm>
            <a:off x="419099" y="259117"/>
            <a:ext cx="8316913" cy="911924"/>
          </a:xfrm>
          <a:prstGeom prst="rect">
            <a:avLst/>
          </a:prstGeom>
          <a:solidFill>
            <a:schemeClr val="accent5">
              <a:lumMod val="8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a:endParaRPr>
          </a:p>
        </p:txBody>
      </p:sp>
      <p:sp>
        <p:nvSpPr>
          <p:cNvPr id="11" name="Slide Number Placeholder 5"/>
          <p:cNvSpPr txBox="1">
            <a:spLocks/>
          </p:cNvSpPr>
          <p:nvPr userDrawn="1"/>
        </p:nvSpPr>
        <p:spPr>
          <a:xfrm>
            <a:off x="8795120" y="239653"/>
            <a:ext cx="348880" cy="146194"/>
          </a:xfrm>
          <a:prstGeom prst="rect">
            <a:avLst/>
          </a:prstGeom>
        </p:spPr>
        <p:txBody>
          <a:bodyPr wrap="square" lIns="0" tIns="0" rIns="0" bIns="0">
            <a:spAutoFit/>
          </a:bodyPr>
          <a:lstStyle>
            <a:defPPr>
              <a:defRPr lang="en-US"/>
            </a:defPPr>
            <a:lvl1pPr marL="0" algn="l" defTabSz="457200" rtl="0" eaLnBrk="1" latinLnBrk="0" hangingPunct="1">
              <a:defRPr sz="950" b="0" i="0" kern="1200">
                <a:solidFill>
                  <a:schemeClr val="tx1"/>
                </a:solidFill>
                <a:latin typeface="FranklinGothicBookCmpITC Reg"/>
                <a:ea typeface="+mn-ea"/>
                <a:cs typeface="FranklinGothicBookCmpITC Reg"/>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88E988-FB04-AB4E-BE5A-59F242AF7F7A}" type="slidenum">
              <a:rPr lang="en-US" smtClean="0"/>
              <a:pPr/>
              <a:t>‹N›</a:t>
            </a:fld>
            <a:endParaRPr lang="en-US" dirty="0"/>
          </a:p>
        </p:txBody>
      </p:sp>
    </p:spTree>
    <p:extLst>
      <p:ext uri="{BB962C8B-B14F-4D97-AF65-F5344CB8AC3E}">
        <p14:creationId xmlns:p14="http://schemas.microsoft.com/office/powerpoint/2010/main" xmlns="" val="904803814"/>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 xmlns:p14="http://schemas.microsoft.com/office/powerpoint/2010/main" val="10181837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solidFill>
                  <a:srgbClr val="00539B"/>
                </a:solidFill>
              </a:rPr>
              <a:pPr>
                <a:defRPr/>
              </a:pPr>
              <a:t>12/01/2017</a:t>
            </a:fld>
            <a:endParaRPr lang="en-GB">
              <a:solidFill>
                <a:srgbClr val="00539B"/>
              </a:solidFill>
            </a:endParaRPr>
          </a:p>
        </p:txBody>
      </p:sp>
    </p:spTree>
    <p:extLst>
      <p:ext uri="{BB962C8B-B14F-4D97-AF65-F5344CB8AC3E}">
        <p14:creationId xmlns="" xmlns:p14="http://schemas.microsoft.com/office/powerpoint/2010/main" val="7668413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p:cNvSpPr>
            <a:spLocks noGrp="1"/>
          </p:cNvSpPr>
          <p:nvPr>
            <p:ph type="dgm" sz="quarter" idx="13"/>
          </p:nvPr>
        </p:nvSpPr>
        <p:spPr>
          <a:xfrm>
            <a:off x="719136" y="2168526"/>
            <a:ext cx="7560432" cy="3951474"/>
          </a:xfrm>
          <a:prstGeom prst="rect">
            <a:avLst/>
          </a:prstGeom>
        </p:spPr>
        <p:txBody>
          <a:bodyPr/>
          <a:lstStyle/>
          <a:p>
            <a:pPr lvl="0"/>
            <a:r>
              <a:rPr lang="en-US" noProof="0" dirty="0" smtClean="0"/>
              <a:t>Click icon to add SmartArt graphic</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solidFill>
                  <a:srgbClr val="00539B"/>
                </a:solidFill>
              </a:rPr>
              <a:pPr/>
              <a:t>12 January, 2017</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r>
              <a:rPr smtClean="0"/>
              <a:t>EBRD Classification: </a:t>
            </a:r>
            <a:r>
              <a:rPr b="1" smtClean="0"/>
              <a:t> INTERNAL </a:t>
            </a:r>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2666214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0A27E-8E87-4F54-A4AA-9CB91FA1F596}" type="datetimeFigureOut">
              <a:rPr lang="it-IT" smtClean="0">
                <a:solidFill>
                  <a:srgbClr val="00539B"/>
                </a:solidFill>
              </a:rPr>
              <a:pPr/>
              <a:t>12/01/2017</a:t>
            </a:fld>
            <a:endParaRPr lang="it-IT">
              <a:solidFill>
                <a:srgbClr val="00539B"/>
              </a:solidFill>
            </a:endParaRP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73DD23B-9B76-4F05-B78A-9E7DA4BE6CFE}" type="slidenum">
              <a:rPr lang="it-IT" smtClean="0">
                <a:solidFill>
                  <a:srgbClr val="00539B"/>
                </a:solidFill>
              </a:rPr>
              <a:pPr/>
              <a:t>‹N›</a:t>
            </a:fld>
            <a:endParaRPr lang="it-IT">
              <a:solidFill>
                <a:srgbClr val="00539B"/>
              </a:solidFill>
            </a:endParaRPr>
          </a:p>
        </p:txBody>
      </p:sp>
    </p:spTree>
    <p:extLst>
      <p:ext uri="{BB962C8B-B14F-4D97-AF65-F5344CB8AC3E}">
        <p14:creationId xmlns="" xmlns:p14="http://schemas.microsoft.com/office/powerpoint/2010/main" val="162515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44570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966368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28887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6186263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4190410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5" name="Text Placeholder 4"/>
          <p:cNvSpPr>
            <a:spLocks noGrp="1"/>
          </p:cNvSpPr>
          <p:nvPr>
            <p:ph type="body" sz="quarter" idx="11"/>
          </p:nvPr>
        </p:nvSpPr>
        <p:spPr>
          <a:xfrm>
            <a:off x="719138" y="1446213"/>
            <a:ext cx="3605212"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86701861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charts, images, tables, smart art or video</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0090050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6"/>
          </p:nvPr>
        </p:nvSpPr>
        <p:spPr>
          <a:xfrm>
            <a:off x="719138" y="1803400"/>
            <a:ext cx="3605212"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935037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7"/>
          </p:nvPr>
        </p:nvSpPr>
        <p:spPr>
          <a:xfrm>
            <a:off x="720725" y="2513919"/>
            <a:ext cx="3603625" cy="39662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9036001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720725" y="2527300"/>
            <a:ext cx="3603625" cy="3952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 xmlns:p14="http://schemas.microsoft.com/office/powerpoint/2010/main" val="15952794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12 January, 2017</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17200997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12 January, 2017</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527300"/>
            <a:ext cx="3603625" cy="39711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8703351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12 January, 2017</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en-US" smtClean="0"/>
              <a:t>Click to edit Master text styles</a:t>
            </a:r>
          </a:p>
        </p:txBody>
      </p:sp>
      <p:sp>
        <p:nvSpPr>
          <p:cNvPr id="17" name="Text Placeholder 5"/>
          <p:cNvSpPr>
            <a:spLocks noGrp="1"/>
          </p:cNvSpPr>
          <p:nvPr>
            <p:ph type="body" sz="quarter" idx="17"/>
          </p:nvPr>
        </p:nvSpPr>
        <p:spPr>
          <a:xfrm>
            <a:off x="4803774" y="2499973"/>
            <a:ext cx="3603625" cy="39984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en-US" smtClean="0"/>
              <a:t>Click to edit Master text styles</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 xmlns:p14="http://schemas.microsoft.com/office/powerpoint/2010/main" val="42521130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1356426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6"/>
          </p:nvPr>
        </p:nvSpPr>
        <p:spPr>
          <a:xfrm>
            <a:off x="719138" y="1803400"/>
            <a:ext cx="2519361" cy="468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58998112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6"/>
          </p:nvPr>
        </p:nvSpPr>
        <p:spPr>
          <a:xfrm>
            <a:off x="5535614" y="1803400"/>
            <a:ext cx="2884486" cy="467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4287820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smtClean="0"/>
              <a:t>Click icon to insert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12 January, 2017</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1527840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solidFill>
                  <a:srgbClr val="00539B"/>
                </a:solidFill>
              </a:rPr>
              <a:pPr/>
              <a:t>12 January, 2017</a:t>
            </a:fld>
            <a:endParaRPr lang="en-GB" dirty="0">
              <a:solidFill>
                <a:srgbClr val="00539B"/>
              </a:solidFill>
            </a:endParaRPr>
          </a:p>
        </p:txBody>
      </p:sp>
      <p:sp>
        <p:nvSpPr>
          <p:cNvPr id="10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en-US" smtClean="0"/>
              <a:t>Click to edit Master text styles</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en-US" smtClean="0"/>
              <a:t>Click to edit Master text styles</a:t>
            </a:r>
          </a:p>
        </p:txBody>
      </p:sp>
    </p:spTree>
    <p:extLst>
      <p:ext uri="{BB962C8B-B14F-4D97-AF65-F5344CB8AC3E}">
        <p14:creationId xmlns="" xmlns:p14="http://schemas.microsoft.com/office/powerpoint/2010/main" val="23223011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12 January, 2017</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0761039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smtClean="0"/>
              <a:t>Click icon to add object</a:t>
            </a: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12 January, 2017</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8609922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solidFill>
                  <a:srgbClr val="00539B"/>
                </a:solidFill>
              </a:rPr>
              <a:pPr/>
              <a:t>12 January, 2017</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 xmlns:p14="http://schemas.microsoft.com/office/powerpoint/2010/main" val="187832561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complex text</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3099087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50000"/>
              </a:spcAft>
              <a:defRPr/>
            </a:pPr>
            <a:endParaRPr lang="en-GB" sz="1200" dirty="0">
              <a:solidFill>
                <a:srgbClr val="FFFFFF"/>
              </a:solidFill>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smtClean="0"/>
              <a:t>Click icon to add picture</a:t>
            </a:r>
            <a:endParaRPr lang="en-GB" noProof="0" dirty="0"/>
          </a:p>
        </p:txBody>
      </p:sp>
      <p:pic>
        <p:nvPicPr>
          <p:cNvPr id="7" name="Picture 6" descr="inverted commas closed.png"/>
          <p:cNvPicPr>
            <a:picLocks noChangeAspect="1"/>
          </p:cNvPicPr>
          <p:nvPr userDrawn="1"/>
        </p:nvPicPr>
        <p:blipFill rotWithShape="1">
          <a:blip r:embed="rId3" cstate="email">
            <a:lum bright="70000" contrast="-70000"/>
            <a:extLst>
              <a:ext uri="{28A0092B-C50C-407E-A947-70E740481C1C}">
                <a14:useLocalDpi xmlns=""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4" cstate="email">
            <a:lum bright="70000" contrast="-70000"/>
            <a:extLst>
              <a:ext uri="{28A0092B-C50C-407E-A947-70E740481C1C}">
                <a14:useLocalDpi xmlns=""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73003931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861468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4042769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733723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a:t>
            </a:r>
            <a:br>
              <a:rPr lang="en-US" sz="7000" dirty="0">
                <a:solidFill>
                  <a:srgbClr val="FFFFFF"/>
                </a:solidFill>
                <a:latin typeface="Franklin Gothic Book"/>
              </a:rPr>
            </a:br>
            <a:r>
              <a:rPr lang="en-US" sz="7000" dirty="0">
                <a:solidFill>
                  <a:srgbClr val="FFFFFF"/>
                </a:solidFill>
                <a:latin typeface="Franklin Gothic Book"/>
              </a:rPr>
              <a:t>images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9175396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12 January,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280837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smtClean="0"/>
              <a:t>Click icon to add picture</a:t>
            </a:r>
            <a:endParaRPr lang="en-GB" noProof="0" dirty="0"/>
          </a:p>
        </p:txBody>
      </p: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solidFill>
                  <a:srgbClr val="00539B"/>
                </a:solidFill>
              </a:rPr>
              <a:pPr/>
              <a:t>12 January, 2017</a:t>
            </a:fld>
            <a:endParaRPr lang="en-GB" dirty="0">
              <a:solidFill>
                <a:srgbClr val="00539B"/>
              </a:solidFill>
            </a:endParaRPr>
          </a:p>
        </p:txBody>
      </p:sp>
      <p:sp>
        <p:nvSpPr>
          <p:cNvPr id="99"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 xmlns:p14="http://schemas.microsoft.com/office/powerpoint/2010/main" val="27782735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5"/>
          </p:nvPr>
        </p:nvSpPr>
        <p:spPr>
          <a:xfrm>
            <a:off x="720725" y="2168525"/>
            <a:ext cx="3603625"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smtClean="0"/>
              <a:t>Click to edit Master text styles</a:t>
            </a:r>
          </a:p>
        </p:txBody>
      </p:sp>
    </p:spTree>
    <p:extLst>
      <p:ext uri="{BB962C8B-B14F-4D97-AF65-F5344CB8AC3E}">
        <p14:creationId xmlns="" xmlns:p14="http://schemas.microsoft.com/office/powerpoint/2010/main" val="29289670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5"/>
          </p:nvPr>
        </p:nvSpPr>
        <p:spPr>
          <a:xfrm>
            <a:off x="719138" y="2168525"/>
            <a:ext cx="51816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1255328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 xmlns:p14="http://schemas.microsoft.com/office/powerpoint/2010/main" val="361027954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73532737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smtClean="0"/>
              <a:t>Click icon to add picture</a:t>
            </a:r>
            <a:endParaRPr lang="en-GB" noProof="0" dirty="0"/>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solidFill>
                  <a:srgbClr val="00539B"/>
                </a:solidFill>
              </a:rPr>
              <a:pPr/>
              <a:t>12 January, 2017</a:t>
            </a:fld>
            <a:endParaRPr lang="en-GB" dirty="0">
              <a:solidFill>
                <a:srgbClr val="00539B"/>
              </a:solidFill>
            </a:endParaRPr>
          </a:p>
        </p:txBody>
      </p:sp>
      <p:sp>
        <p:nvSpPr>
          <p:cNvPr id="101"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02" name="Text Placeholder 6" descr="First level - paragraph text&#10;Second level - bullet 1&#10;Third level - bullet 2&#10;&#10;No more than 100 words per slide"/>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 xmlns:p14="http://schemas.microsoft.com/office/powerpoint/2010/main" val="71666690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12 January, 2017</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4640699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4244099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
        <p:nvSpPr>
          <p:cNvPr id="98" name="Text Placeholder 6" descr="First level - paragraph text&#10;Second level - bullet 1&#10;Third level - bullet 2&#10;&#10;No more than 100 words per slide"/>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solidFill>
                  <a:srgbClr val="00539B"/>
                </a:solidFill>
              </a:rPr>
              <a:pPr/>
              <a:t>12 January, 2017</a:t>
            </a:fld>
            <a:endParaRPr lang="en-GB" dirty="0">
              <a:solidFill>
                <a:srgbClr val="00539B"/>
              </a:solidFill>
            </a:endParaRPr>
          </a:p>
        </p:txBody>
      </p:sp>
      <p:sp>
        <p:nvSpPr>
          <p:cNvPr id="100"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 xmlns:p14="http://schemas.microsoft.com/office/powerpoint/2010/main" val="295865852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solidFill>
                  <a:srgbClr val="00539B"/>
                </a:solidFill>
              </a:rPr>
              <a:pPr/>
              <a:t>12 January, 2017</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51400374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solidFill>
                  <a:srgbClr val="00539B"/>
                </a:solidFill>
              </a:rPr>
              <a:pPr/>
              <a:t>12 January, 2017</a:t>
            </a:fld>
            <a:endParaRPr lang="en-GB" dirty="0">
              <a:solidFill>
                <a:srgbClr val="00539B"/>
              </a:solidFill>
            </a:endParaRPr>
          </a:p>
        </p:txBody>
      </p:sp>
      <p:sp>
        <p:nvSpPr>
          <p:cNvPr id="102"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318369575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solidFill>
                  <a:srgbClr val="00539B"/>
                </a:solidFill>
              </a:rPr>
              <a:pPr/>
              <a:t>12 January, 2017</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315887946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solidFill>
                  <a:srgbClr val="00539B"/>
                </a:solidFill>
              </a:rPr>
              <a:pPr/>
              <a:t>12 January, 2017</a:t>
            </a:fld>
            <a:endParaRPr lang="en-GB" dirty="0">
              <a:solidFill>
                <a:srgbClr val="00539B"/>
              </a:solidFill>
            </a:endParaRPr>
          </a:p>
        </p:txBody>
      </p:sp>
      <p:sp>
        <p:nvSpPr>
          <p:cNvPr id="10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30805288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solidFill>
                  <a:srgbClr val="00539B"/>
                </a:solidFill>
              </a:rPr>
              <a:pPr/>
              <a:t>12 January, 2017</a:t>
            </a:fld>
            <a:endParaRPr lang="en-GB" dirty="0">
              <a:solidFill>
                <a:srgbClr val="00539B"/>
              </a:solidFill>
            </a:endParaRPr>
          </a:p>
        </p:txBody>
      </p:sp>
      <p:sp>
        <p:nvSpPr>
          <p:cNvPr id="104"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7156537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12 January, 2017</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6800502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solidFill>
                  <a:srgbClr val="00539B"/>
                </a:solidFill>
              </a:rPr>
              <a:pPr/>
              <a:t>12 January, 2017</a:t>
            </a:fld>
            <a:endParaRPr lang="en-GB" dirty="0">
              <a:solidFill>
                <a:srgbClr val="00539B"/>
              </a:solidFill>
            </a:endParaRPr>
          </a:p>
        </p:txBody>
      </p:sp>
      <p:sp>
        <p:nvSpPr>
          <p:cNvPr id="123"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73560083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30614223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p:cNvSpPr>
            <a:spLocks noGrp="1"/>
          </p:cNvSpPr>
          <p:nvPr>
            <p:ph type="title"/>
          </p:nvPr>
        </p:nvSpPr>
        <p:spPr/>
        <p:txBody>
          <a:bodyPr/>
          <a:lstStyle/>
          <a:p>
            <a:r>
              <a:rPr lang="en-US" smtClean="0"/>
              <a:t>Click to edit Master title style</a:t>
            </a:r>
            <a:endParaRPr lang="en-GB" dirty="0"/>
          </a:p>
        </p:txBody>
      </p:sp>
      <p:sp>
        <p:nvSpPr>
          <p:cNvPr id="16" name="Text Placeholder 6" descr="First level - paragraph text&#10;Second level - bullet 1&#10;Third level - bullet 2&#10;&#10;No more than 100 words per slide"/>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smtClean="0"/>
              <a:t>Click icon to add picture</a:t>
            </a:r>
            <a:endParaRPr lang="en-GB" noProof="0" dirty="0"/>
          </a:p>
        </p:txBody>
      </p:sp>
      <p:sp>
        <p:nvSpPr>
          <p:cNvPr id="60" name="Text Placeholder 6" descr="First level - paragraph text&#10;Second level - bullet 1&#10;Third level - bullet 2&#10;&#10;No more than 100 words per slide"/>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404262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3288855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71437925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03398917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4301028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9876598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0818240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US"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solidFill>
                  <a:srgbClr val="00539B"/>
                </a:solidFill>
              </a:rPr>
              <a:pPr/>
              <a:t>12 January, 2017</a:t>
            </a:fld>
            <a:endParaRPr lang="en-GB" dirty="0">
              <a:solidFill>
                <a:srgbClr val="00539B"/>
              </a:solidFill>
            </a:endParaRPr>
          </a:p>
        </p:txBody>
      </p:sp>
      <p:sp>
        <p:nvSpPr>
          <p:cNvPr id="55"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279615271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sp>
        <p:nvSpPr>
          <p:cNvPr id="2" name="Title 1" descr="Ideally your title should fit on one lin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solidFill>
                  <a:srgbClr val="00539B"/>
                </a:solidFill>
              </a:rPr>
              <a:pPr/>
              <a:t>12 January, 2017</a:t>
            </a:fld>
            <a:endParaRPr lang="en-GB" dirty="0">
              <a:solidFill>
                <a:srgbClr val="00539B"/>
              </a:solidFill>
            </a:endParaRPr>
          </a:p>
        </p:txBody>
      </p:sp>
      <p:sp>
        <p:nvSpPr>
          <p:cNvPr id="98" name="Footer Placeholder 4"/>
          <p:cNvSpPr>
            <a:spLocks noGrp="1"/>
          </p:cNvSpPr>
          <p:nvPr>
            <p:ph type="ftr" sz="quarter" idx="3"/>
            <p:custDataLst>
              <p:tags r:id="rId1"/>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endParaRPr b="1"/>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‹N›</a:t>
            </a:fld>
            <a:endParaRPr lang="en-GB" dirty="0">
              <a:solidFill>
                <a:srgbClr val="00539B"/>
              </a:solidFill>
            </a:endParaRPr>
          </a:p>
        </p:txBody>
      </p:sp>
    </p:spTree>
    <p:extLst>
      <p:ext uri="{BB962C8B-B14F-4D97-AF65-F5344CB8AC3E}">
        <p14:creationId xmlns="" xmlns:p14="http://schemas.microsoft.com/office/powerpoint/2010/main" val="158900301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7000" dirty="0">
                <a:solidFill>
                  <a:srgbClr val="FFFFFF"/>
                </a:solidFill>
                <a:latin typeface="Franklin Gothic Book"/>
              </a:rPr>
              <a:t>Layouts for </a:t>
            </a:r>
            <a:br>
              <a:rPr lang="en-US" sz="7000" dirty="0">
                <a:solidFill>
                  <a:srgbClr val="FFFFFF"/>
                </a:solidFill>
                <a:latin typeface="Franklin Gothic Book"/>
              </a:rPr>
            </a:br>
            <a:r>
              <a:rPr lang="en-US" sz="7000" dirty="0">
                <a:solidFill>
                  <a:srgbClr val="FFFFFF"/>
                </a:solidFill>
                <a:latin typeface="Franklin Gothic Book"/>
              </a:rPr>
              <a:t>case studies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7594946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 xmlns:p14="http://schemas.microsoft.com/office/powerpoint/2010/main" val="149731199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 xmlns:p14="http://schemas.microsoft.com/office/powerpoint/2010/main" val="947364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297387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1" y="1411899"/>
            <a:ext cx="4680706" cy="1111877"/>
          </a:xfrm>
          <a:prstGeom prst="round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 xmlns:p14="http://schemas.microsoft.com/office/powerpoint/2010/main" val="10694061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3598860" y="5400000"/>
            <a:ext cx="4717259" cy="1080000"/>
          </a:xfrm>
          <a:prstGeom prst="round2SameRect">
            <a:avLst/>
          </a:prstGeom>
        </p:spPr>
        <p:txBody>
          <a:bodyPr/>
          <a:lstStyle/>
          <a:p>
            <a:pPr lvl="0"/>
            <a:r>
              <a:rPr lang="en-US" noProof="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 xmlns:p14="http://schemas.microsoft.com/office/powerpoint/2010/main" val="265192475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Tree>
    <p:extLst>
      <p:ext uri="{BB962C8B-B14F-4D97-AF65-F5344CB8AC3E}">
        <p14:creationId xmlns="" xmlns:p14="http://schemas.microsoft.com/office/powerpoint/2010/main" val="14536347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solidFill>
                  <a:srgbClr val="00539B"/>
                </a:solidFill>
              </a:rPr>
              <a:pPr/>
              <a:t>12 January, 2017</a:t>
            </a:fld>
            <a:endParaRPr lang="en-GB" dirty="0">
              <a:solidFill>
                <a:srgbClr val="00539B"/>
              </a:solidFill>
            </a:endParaRPr>
          </a:p>
        </p:txBody>
      </p:sp>
      <p:sp>
        <p:nvSpPr>
          <p:cNvPr id="4" name="Footer Placeholder 3"/>
          <p:cNvSpPr>
            <a:spLocks noGrp="1"/>
          </p:cNvSpPr>
          <p:nvPr>
            <p:ph type="ftr" sz="quarter" idx="11"/>
            <p:custDataLst>
              <p:tags r:id="rId1"/>
            </p:custDataLst>
          </p:nvPr>
        </p:nvSpPr>
        <p:spPr>
          <a:xfrm>
            <a:off x="0" y="6480000"/>
            <a:ext cx="9144000" cy="378000"/>
          </a:xfrm>
        </p:spPr>
        <p:txBody>
          <a:bodyPr/>
          <a:lstStyle>
            <a:lvl1pPr algn="ctr">
              <a:defRPr lang="en-GB" sz="1000" b="0" i="0" u="none">
                <a:solidFill>
                  <a:srgbClr val="FFFFFF"/>
                </a:solidFill>
                <a:latin typeface="Arial"/>
              </a:defRPr>
            </a:lvl1pPr>
          </a:lstStyle>
          <a:p>
            <a:endParaRPr b="1"/>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‹N›</a:t>
            </a:fld>
            <a:endParaRPr lang="en-GB" dirty="0">
              <a:solidFill>
                <a:srgbClr val="00539B"/>
              </a:solidFill>
            </a:endParaRPr>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fontAlgn="base">
              <a:spcBef>
                <a:spcPct val="0"/>
              </a:spcBef>
              <a:spcAft>
                <a:spcPts val="600"/>
              </a:spcAft>
            </a:pPr>
            <a:r>
              <a:rPr lang="en-GB" sz="1300" dirty="0">
                <a:solidFill>
                  <a:srgbClr val="FFFFFF"/>
                </a:solidFill>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fontAlgn="base">
              <a:spcBef>
                <a:spcPct val="0"/>
              </a:spcBef>
              <a:spcAft>
                <a:spcPts val="600"/>
              </a:spcAft>
            </a:pPr>
            <a:endParaRPr lang="en-US" sz="1200" dirty="0">
              <a:solidFill>
                <a:srgbClr val="FFFFFF"/>
              </a:solidFill>
            </a:endParaRPr>
          </a:p>
        </p:txBody>
      </p:sp>
    </p:spTree>
    <p:extLst>
      <p:ext uri="{BB962C8B-B14F-4D97-AF65-F5344CB8AC3E}">
        <p14:creationId xmlns="" xmlns:p14="http://schemas.microsoft.com/office/powerpoint/2010/main" val="366014642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 standard non-animated">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dirty="0">
              <a:solidFill>
                <a:srgbClr val="FFFFFF"/>
              </a:solidFill>
              <a:latin typeface="Franklin Gothic Book"/>
            </a:endParaRPr>
          </a:p>
        </p:txBody>
      </p:sp>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32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 xmlns:p14="http://schemas.microsoft.com/office/powerpoint/2010/main" val="35634495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428065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F02A53-F17A-470C-BA0A-F0F762A1125C}" type="datetimeFigureOut">
              <a:rPr lang="it-IT" smtClean="0"/>
              <a:pPr/>
              <a:t>12/01/2017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6147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6.xml"/><Relationship Id="rId7" Type="http://schemas.openxmlformats.org/officeDocument/2006/relationships/tags" Target="../tags/tag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image" Target="../media/image1.w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tags" Target="../tags/tag5.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theme" Target="../theme/theme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02A53-F17A-470C-BA0A-F0F762A1125C}" type="datetimeFigureOut">
              <a:rPr lang="it-IT" smtClean="0"/>
              <a:pPr/>
              <a:t>12/01/2017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75F02-2721-4757-B709-78C09215ADD5}" type="slidenum">
              <a:rPr lang="it-IT" smtClean="0"/>
              <a:pPr/>
              <a:t>‹N›</a:t>
            </a:fld>
            <a:endParaRPr lang="it-IT"/>
          </a:p>
        </p:txBody>
      </p:sp>
    </p:spTree>
    <p:extLst>
      <p:ext uri="{BB962C8B-B14F-4D97-AF65-F5344CB8AC3E}">
        <p14:creationId xmlns="" xmlns:p14="http://schemas.microsoft.com/office/powerpoint/2010/main" val="75355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3" r:id="rId12"/>
    <p:sldLayoutId id="214748372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12 January, 2017</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7"/>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r>
              <a:rPr smtClean="0">
                <a:ea typeface="ＭＳ Ｐゴシック" charset="0"/>
                <a:cs typeface="Arial" charset="0"/>
              </a:rPr>
              <a:t>EBRD Classification: </a:t>
            </a:r>
            <a:r>
              <a:rPr b="1" smtClean="0">
                <a:ea typeface="ＭＳ Ｐゴシック" charset="0"/>
                <a:cs typeface="Arial" charset="0"/>
              </a:rPr>
              <a:t> INTERNAL </a:t>
            </a:r>
            <a:endParaRPr b="1">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‹N›</a:t>
            </a:fld>
            <a:endParaRPr lang="en-GB" dirty="0">
              <a:solidFill>
                <a:srgbClr val="00539B"/>
              </a:solidFill>
              <a:ea typeface="ＭＳ Ｐゴシック" charset="0"/>
            </a:endParaRPr>
          </a:p>
        </p:txBody>
      </p:sp>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 xmlns:p14="http://schemas.microsoft.com/office/powerpoint/2010/main" val="2434041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smtClean="0"/>
              <a:t>Click to edit Master title style</a:t>
            </a:r>
            <a:endParaRPr lang="en-GB" dirty="0"/>
          </a:p>
        </p:txBody>
      </p:sp>
      <p:cxnSp>
        <p:nvCxnSpPr>
          <p:cNvPr id="70" name="Straight Connector 69"/>
          <p:cNvCxnSpPr/>
          <p:nvPr/>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pPr fontAlgn="base">
              <a:spcBef>
                <a:spcPct val="0"/>
              </a:spcBef>
              <a:spcAft>
                <a:spcPct val="0"/>
              </a:spcAft>
            </a:pPr>
            <a:fld id="{8B6E079F-0502-CC4C-9C8B-39554E94F19E}" type="datetime3">
              <a:rPr lang="en-GB" smtClean="0">
                <a:solidFill>
                  <a:srgbClr val="00539B"/>
                </a:solidFill>
                <a:ea typeface="ＭＳ Ｐゴシック" charset="0"/>
              </a:rPr>
              <a:pPr fontAlgn="base">
                <a:spcBef>
                  <a:spcPct val="0"/>
                </a:spcBef>
                <a:spcAft>
                  <a:spcPct val="0"/>
                </a:spcAft>
              </a:pPr>
              <a:t>12 January, 2017</a:t>
            </a:fld>
            <a:endParaRPr lang="en-GB" dirty="0">
              <a:solidFill>
                <a:srgbClr val="00539B"/>
              </a:solidFill>
              <a:ea typeface="ＭＳ Ｐゴシック" charset="0"/>
            </a:endParaRPr>
          </a:p>
        </p:txBody>
      </p:sp>
      <p:sp>
        <p:nvSpPr>
          <p:cNvPr id="57" name="Footer Placeholder 4"/>
          <p:cNvSpPr>
            <a:spLocks noGrp="1"/>
          </p:cNvSpPr>
          <p:nvPr>
            <p:ph type="ftr" sz="quarter" idx="3"/>
            <p:custDataLst>
              <p:tags r:id="rId58"/>
            </p:custDataLst>
          </p:nvPr>
        </p:nvSpPr>
        <p:spPr>
          <a:xfrm>
            <a:off x="0" y="6480000"/>
            <a:ext cx="9144000" cy="378000"/>
          </a:xfrm>
          <a:prstGeom prst="rect">
            <a:avLst/>
          </a:prstGeom>
        </p:spPr>
        <p:txBody>
          <a:bodyPr lIns="0" tIns="0" rIns="0" bIns="0" anchor="ctr"/>
          <a:lstStyle>
            <a:lvl1pPr algn="ctr">
              <a:defRPr lang="en-GB" sz="1000" b="0" i="0" u="none">
                <a:solidFill>
                  <a:srgbClr val="FFFFFF"/>
                </a:solidFill>
                <a:latin typeface="Arial"/>
              </a:defRPr>
            </a:lvl1pPr>
          </a:lstStyle>
          <a:p>
            <a:pPr fontAlgn="base">
              <a:spcBef>
                <a:spcPct val="0"/>
              </a:spcBef>
              <a:spcAft>
                <a:spcPct val="0"/>
              </a:spcAft>
            </a:pPr>
            <a:endParaRPr b="1">
              <a:ea typeface="ＭＳ Ｐゴシック" charset="0"/>
              <a:cs typeface="Arial" charset="0"/>
            </a:endParaRPr>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pPr fontAlgn="base">
              <a:spcBef>
                <a:spcPct val="0"/>
              </a:spcBef>
              <a:spcAft>
                <a:spcPct val="0"/>
              </a:spcAft>
            </a:pPr>
            <a:fld id="{71F9F866-B438-9445-8D9F-1F8FF6608833}" type="slidenum">
              <a:rPr lang="en-GB" smtClean="0">
                <a:solidFill>
                  <a:srgbClr val="00539B"/>
                </a:solidFill>
                <a:ea typeface="ＭＳ Ｐゴシック" charset="0"/>
              </a:rPr>
              <a:pPr fontAlgn="base">
                <a:spcBef>
                  <a:spcPct val="0"/>
                </a:spcBef>
                <a:spcAft>
                  <a:spcPct val="0"/>
                </a:spcAft>
              </a:pPr>
              <a:t>‹N›</a:t>
            </a:fld>
            <a:endParaRPr lang="en-GB" dirty="0">
              <a:solidFill>
                <a:srgbClr val="00539B"/>
              </a:solidFill>
              <a:ea typeface="ＭＳ Ｐゴシック" charset="0"/>
            </a:endParaRPr>
          </a:p>
        </p:txBody>
      </p:sp>
      <p:pic>
        <p:nvPicPr>
          <p:cNvPr id="10" name="Picture 9"/>
          <p:cNvPicPr>
            <a:picLocks noChangeAspect="1"/>
          </p:cNvPicPr>
          <p:nvPr/>
        </p:nvPicPr>
        <p:blipFill>
          <a:blip r:embed="rId59" cstate="print">
            <a:extLst>
              <a:ext uri="{28A0092B-C50C-407E-A947-70E740481C1C}">
                <a14:useLocalDpi xmlns=""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 xmlns:p14="http://schemas.microsoft.com/office/powerpoint/2010/main" val="405331451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Lst>
  <p:timing>
    <p:tnLst>
      <p:par>
        <p:cTn id="1" dur="indefinite" restart="never" nodeType="tmRoot"/>
      </p:par>
    </p:tnLst>
  </p:timing>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ilescorak.files.wordpress.com/2015/10/roemer-trannoy-equality-of-opportunity-theory-and-measurement-journal-of-economic-literature-forthcoming.pdf" TargetMode="External"/><Relationship Id="rId2" Type="http://schemas.openxmlformats.org/officeDocument/2006/relationships/hyperlink" Target="http://documents.worldbank.org/curated/en/382131467998206429/pdf/WPS7217.pdf" TargetMode="External"/><Relationship Id="rId1" Type="http://schemas.openxmlformats.org/officeDocument/2006/relationships/slideLayout" Target="../slideLayouts/slideLayout2.xml"/><Relationship Id="rId5" Type="http://schemas.openxmlformats.org/officeDocument/2006/relationships/hyperlink" Target="http://www.ebrd.com/news/publications/transition-report/transition-report-201617.html" TargetMode="External"/><Relationship Id="rId4" Type="http://schemas.openxmlformats.org/officeDocument/2006/relationships/hyperlink" Target="file:///C:\Users\utente\Downloads\WP_187_Inequality%20of%20opp_3.pdf"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539552" y="2420888"/>
            <a:ext cx="7772400" cy="1470025"/>
          </a:xfrm>
        </p:spPr>
        <p:txBody>
          <a:bodyPr>
            <a:noAutofit/>
          </a:bodyPr>
          <a:lstStyle/>
          <a:p>
            <a:r>
              <a:rPr lang="en-US" sz="4000" b="1" dirty="0"/>
              <a:t>Equality of opportunity and policy preferences in transition economies</a:t>
            </a:r>
            <a:endParaRPr lang="it-IT" sz="4000" dirty="0"/>
          </a:p>
        </p:txBody>
      </p:sp>
      <p:sp>
        <p:nvSpPr>
          <p:cNvPr id="7" name="Sottotitolo 6"/>
          <p:cNvSpPr>
            <a:spLocks noGrp="1"/>
          </p:cNvSpPr>
          <p:nvPr>
            <p:ph type="subTitle" idx="1"/>
          </p:nvPr>
        </p:nvSpPr>
        <p:spPr>
          <a:xfrm>
            <a:off x="70992" y="4869160"/>
            <a:ext cx="9073008" cy="576064"/>
          </a:xfrm>
        </p:spPr>
        <p:txBody>
          <a:bodyPr/>
          <a:lstStyle/>
          <a:p>
            <a:r>
              <a:rPr lang="en-US" sz="2400" i="1" dirty="0" smtClean="0"/>
              <a:t>Vito </a:t>
            </a:r>
            <a:r>
              <a:rPr lang="en-US" sz="2400" i="1" dirty="0" err="1" smtClean="0"/>
              <a:t>Peragine</a:t>
            </a:r>
            <a:r>
              <a:rPr lang="en-US" sz="2400" i="1" dirty="0" smtClean="0"/>
              <a:t> (University of Bari)</a:t>
            </a:r>
          </a:p>
          <a:p>
            <a:endParaRPr lang="it-IT" dirty="0"/>
          </a:p>
        </p:txBody>
      </p:sp>
      <p:sp>
        <p:nvSpPr>
          <p:cNvPr id="8" name="CasellaDiTesto 7"/>
          <p:cNvSpPr txBox="1"/>
          <p:nvPr/>
        </p:nvSpPr>
        <p:spPr>
          <a:xfrm>
            <a:off x="683568" y="404663"/>
            <a:ext cx="7848872" cy="1569660"/>
          </a:xfrm>
          <a:prstGeom prst="rect">
            <a:avLst/>
          </a:prstGeom>
          <a:noFill/>
        </p:spPr>
        <p:txBody>
          <a:bodyPr wrap="square" rtlCol="0">
            <a:spAutoFit/>
          </a:bodyPr>
          <a:lstStyle/>
          <a:p>
            <a:pPr algn="ctr"/>
            <a:r>
              <a:rPr lang="en-US" sz="2400" b="1" dirty="0"/>
              <a:t>Twelfth </a:t>
            </a:r>
            <a:r>
              <a:rPr lang="en-US" sz="2400" b="1" dirty="0" smtClean="0"/>
              <a:t>Winter </a:t>
            </a:r>
            <a:r>
              <a:rPr lang="en-US" sz="2400" b="1" dirty="0"/>
              <a:t>School on </a:t>
            </a:r>
            <a:endParaRPr lang="en-US" sz="2400" b="1" dirty="0" smtClean="0"/>
          </a:p>
          <a:p>
            <a:pPr algn="ctr"/>
            <a:r>
              <a:rPr lang="en-US" sz="2400" b="1" dirty="0" smtClean="0"/>
              <a:t>Inequality </a:t>
            </a:r>
            <a:r>
              <a:rPr lang="en-US" sz="2400" b="1" dirty="0"/>
              <a:t>and Social Welfare Theory</a:t>
            </a:r>
            <a:endParaRPr lang="it-IT" sz="2400" dirty="0"/>
          </a:p>
          <a:p>
            <a:pPr algn="ctr"/>
            <a:r>
              <a:rPr lang="en-US" sz="2400" b="1" dirty="0" smtClean="0">
                <a:latin typeface="+mj-lt"/>
              </a:rPr>
              <a:t>Alba </a:t>
            </a:r>
            <a:r>
              <a:rPr lang="en-US" sz="2400" b="1" dirty="0" err="1" smtClean="0">
                <a:latin typeface="+mj-lt"/>
              </a:rPr>
              <a:t>di</a:t>
            </a:r>
            <a:r>
              <a:rPr lang="en-US" sz="2400" b="1" dirty="0" smtClean="0">
                <a:latin typeface="+mj-lt"/>
              </a:rPr>
              <a:t> </a:t>
            </a:r>
            <a:r>
              <a:rPr lang="en-US" sz="2400" b="1" dirty="0" err="1" smtClean="0">
                <a:latin typeface="+mj-lt"/>
              </a:rPr>
              <a:t>Canazei</a:t>
            </a:r>
            <a:endParaRPr lang="en-US" sz="2400" b="1" dirty="0" smtClean="0">
              <a:latin typeface="+mj-lt"/>
            </a:endParaRPr>
          </a:p>
          <a:p>
            <a:pPr algn="ctr"/>
            <a:r>
              <a:rPr lang="en-US" sz="2400" b="1" dirty="0" smtClean="0">
                <a:latin typeface="+mj-lt"/>
              </a:rPr>
              <a:t>December 9-12, 2017</a:t>
            </a:r>
            <a:endParaRPr lang="it-IT" sz="2400" b="1" dirty="0">
              <a:latin typeface="+mj-lt"/>
            </a:endParaRPr>
          </a:p>
        </p:txBody>
      </p:sp>
    </p:spTree>
    <p:extLst>
      <p:ext uri="{BB962C8B-B14F-4D97-AF65-F5344CB8AC3E}">
        <p14:creationId xmlns="" xmlns:p14="http://schemas.microsoft.com/office/powerpoint/2010/main" val="3933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84976" cy="1143000"/>
          </a:xfrm>
        </p:spPr>
        <p:txBody>
          <a:bodyPr>
            <a:normAutofit fontScale="90000"/>
          </a:bodyPr>
          <a:lstStyle/>
          <a:p>
            <a:pPr lvl="0"/>
            <a:r>
              <a:rPr lang="en-US" sz="4000" dirty="0" smtClean="0"/>
              <a:t>The Data: </a:t>
            </a:r>
            <a:r>
              <a:rPr lang="en-US" sz="4000" dirty="0" smtClean="0">
                <a:latin typeface="Franklin Gothic Book" panose="020B0503020102020204" pitchFamily="34" charset="0"/>
              </a:rPr>
              <a:t>Life in Transition Survey III (2016)</a:t>
            </a:r>
            <a:r>
              <a:rPr lang="en-GB" dirty="0" smtClean="0">
                <a:latin typeface="Franklin Gothic Book" panose="020B0503020102020204" pitchFamily="34" charset="0"/>
              </a:rPr>
              <a:t/>
            </a:r>
            <a:br>
              <a:rPr lang="en-GB" dirty="0" smtClean="0">
                <a:latin typeface="Franklin Gothic Book" panose="020B0503020102020204" pitchFamily="34" charset="0"/>
              </a:rPr>
            </a:br>
            <a:endParaRPr lang="en-US" dirty="0"/>
          </a:p>
        </p:txBody>
      </p:sp>
      <p:sp>
        <p:nvSpPr>
          <p:cNvPr id="6" name="Text Placeholder 5"/>
          <p:cNvSpPr>
            <a:spLocks noGrp="1"/>
          </p:cNvSpPr>
          <p:nvPr>
            <p:ph idx="1"/>
          </p:nvPr>
        </p:nvSpPr>
        <p:spPr>
          <a:xfrm>
            <a:off x="457200" y="1196752"/>
            <a:ext cx="8229600" cy="5184576"/>
          </a:xfrm>
        </p:spPr>
        <p:txBody>
          <a:bodyPr>
            <a:normAutofit/>
          </a:bodyPr>
          <a:lstStyle/>
          <a:p>
            <a:pPr lvl="0"/>
            <a:r>
              <a:rPr lang="en-US" sz="2000" dirty="0" smtClean="0">
                <a:latin typeface="Franklin Gothic Book" panose="020B0503020102020204" pitchFamily="34" charset="0"/>
              </a:rPr>
              <a:t>The only survey with comparable data on individual circumstances across the EBRD Region:</a:t>
            </a:r>
          </a:p>
          <a:p>
            <a:pPr lvl="0">
              <a:buNone/>
            </a:pPr>
            <a:r>
              <a:rPr lang="en-US" sz="2000" dirty="0" smtClean="0">
                <a:latin typeface="Franklin Gothic Book" panose="020B0503020102020204" pitchFamily="34" charset="0"/>
              </a:rPr>
              <a:t>	- Western Europe (Italy, Germany, Greece)</a:t>
            </a:r>
          </a:p>
          <a:p>
            <a:pPr lvl="0">
              <a:buNone/>
            </a:pPr>
            <a:r>
              <a:rPr lang="en-US" sz="2000" dirty="0" smtClean="0">
                <a:latin typeface="Franklin Gothic Book" panose="020B0503020102020204" pitchFamily="34" charset="0"/>
              </a:rPr>
              <a:t>	- Central Europe and Balkans (CEB): 8 countries</a:t>
            </a:r>
          </a:p>
          <a:p>
            <a:pPr lvl="0">
              <a:buNone/>
            </a:pPr>
            <a:r>
              <a:rPr lang="en-US" sz="2000" dirty="0" smtClean="0">
                <a:latin typeface="Franklin Gothic Book" panose="020B0503020102020204" pitchFamily="34" charset="0"/>
              </a:rPr>
              <a:t>	- South-eastern Europe (SEE): 9 countries</a:t>
            </a:r>
          </a:p>
          <a:p>
            <a:pPr lvl="0">
              <a:buNone/>
            </a:pPr>
            <a:r>
              <a:rPr lang="en-US" sz="2000" dirty="0" smtClean="0">
                <a:latin typeface="Franklin Gothic Book" panose="020B0503020102020204" pitchFamily="34" charset="0"/>
              </a:rPr>
              <a:t>	- Eastern Europe and the Caucasus (EEC): 6 countries</a:t>
            </a:r>
          </a:p>
          <a:p>
            <a:pPr lvl="0">
              <a:buNone/>
            </a:pPr>
            <a:r>
              <a:rPr lang="en-US" sz="2000" dirty="0" smtClean="0">
                <a:latin typeface="Franklin Gothic Book" panose="020B0503020102020204" pitchFamily="34" charset="0"/>
              </a:rPr>
              <a:t>	- Central Asia: 6 countries</a:t>
            </a:r>
          </a:p>
          <a:p>
            <a:pPr algn="just"/>
            <a:endParaRPr lang="en-US" sz="2000" dirty="0" smtClean="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10</a:t>
            </a:fld>
            <a:endParaRPr lang="en-GB" dirty="0">
              <a:solidFill>
                <a:srgbClr val="00539B"/>
              </a:solidFill>
            </a:endParaRPr>
          </a:p>
        </p:txBody>
      </p:sp>
    </p:spTree>
    <p:extLst>
      <p:ext uri="{BB962C8B-B14F-4D97-AF65-F5344CB8AC3E}">
        <p14:creationId xmlns="" xmlns:p14="http://schemas.microsoft.com/office/powerpoint/2010/main" val="325041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764" y="317634"/>
            <a:ext cx="8156692" cy="584775"/>
          </a:xfrm>
          <a:prstGeom prst="rect">
            <a:avLst/>
          </a:prstGeom>
          <a:noFill/>
        </p:spPr>
        <p:txBody>
          <a:bodyPr wrap="square" rtlCol="0">
            <a:spAutoFit/>
          </a:bodyPr>
          <a:lstStyle/>
          <a:p>
            <a:r>
              <a:rPr lang="en-US" sz="3200" dirty="0" smtClean="0"/>
              <a:t>The Data: </a:t>
            </a:r>
            <a:r>
              <a:rPr lang="en-US" sz="3200" dirty="0" smtClean="0">
                <a:latin typeface="Franklin Gothic Book" panose="020B0503020102020204" pitchFamily="34" charset="0"/>
              </a:rPr>
              <a:t>Life in Transition Survey III (2016)</a:t>
            </a:r>
            <a:endParaRPr lang="en-GB" sz="3200" dirty="0">
              <a:latin typeface="Franklin Gothic Demi" panose="020B0703020102020204" pitchFamily="34" charset="0"/>
            </a:endParaRPr>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8785" y="1289673"/>
            <a:ext cx="8712968" cy="4719524"/>
          </a:xfrm>
          <a:prstGeom prst="rect">
            <a:avLst/>
          </a:prstGeom>
        </p:spPr>
      </p:pic>
      <p:sp>
        <p:nvSpPr>
          <p:cNvPr id="7" name="TextBox 6"/>
          <p:cNvSpPr txBox="1"/>
          <p:nvPr/>
        </p:nvSpPr>
        <p:spPr>
          <a:xfrm>
            <a:off x="5421016" y="1289673"/>
            <a:ext cx="3538736" cy="1477328"/>
          </a:xfrm>
          <a:prstGeom prst="rect">
            <a:avLst/>
          </a:prstGeom>
          <a:noFill/>
          <a:ln>
            <a:solidFill>
              <a:schemeClr val="accent3">
                <a:lumMod val="75000"/>
              </a:schemeClr>
            </a:solidFill>
          </a:ln>
        </p:spPr>
        <p:txBody>
          <a:bodyPr wrap="square" rtlCol="0">
            <a:spAutoFit/>
          </a:bodyPr>
          <a:lstStyle/>
          <a:p>
            <a:pPr algn="ctr"/>
            <a:r>
              <a:rPr lang="en-GB" dirty="0" smtClean="0">
                <a:solidFill>
                  <a:srgbClr val="002060"/>
                </a:solidFill>
              </a:rPr>
              <a:t>51,000 </a:t>
            </a:r>
            <a:r>
              <a:rPr lang="en-GB" dirty="0">
                <a:solidFill>
                  <a:srgbClr val="002060"/>
                </a:solidFill>
              </a:rPr>
              <a:t>respondents in </a:t>
            </a:r>
            <a:r>
              <a:rPr lang="en-GB" dirty="0" smtClean="0">
                <a:solidFill>
                  <a:srgbClr val="002060"/>
                </a:solidFill>
              </a:rPr>
              <a:t>29 post-communist countries, plus Germany</a:t>
            </a:r>
            <a:r>
              <a:rPr lang="en-GB" dirty="0">
                <a:solidFill>
                  <a:srgbClr val="002060"/>
                </a:solidFill>
              </a:rPr>
              <a:t>, Italy, </a:t>
            </a:r>
            <a:r>
              <a:rPr lang="en-GB" dirty="0" smtClean="0">
                <a:solidFill>
                  <a:srgbClr val="002060"/>
                </a:solidFill>
              </a:rPr>
              <a:t>Turkey, Greece and Cyprus</a:t>
            </a:r>
            <a:endParaRPr lang="en-GB" dirty="0">
              <a:solidFill>
                <a:srgbClr val="002060"/>
              </a:solidFill>
            </a:endParaRPr>
          </a:p>
          <a:p>
            <a:pPr algn="ctr"/>
            <a:endParaRPr lang="en-GB" dirty="0"/>
          </a:p>
        </p:txBody>
      </p:sp>
    </p:spTree>
    <p:extLst>
      <p:ext uri="{BB962C8B-B14F-4D97-AF65-F5344CB8AC3E}">
        <p14:creationId xmlns:p14="http://schemas.microsoft.com/office/powerpoint/2010/main" xmlns="" val="3371793190"/>
      </p:ext>
    </p:extLst>
  </p:cSld>
  <p:clrMapOvr>
    <a:masterClrMapping/>
  </p:clrMapOvr>
  <mc:AlternateContent xmlns:mc="http://schemas.openxmlformats.org/markup-compatibility/2006">
    <mc:Choice xmlns:p14="http://schemas.microsoft.com/office/powerpoint/2010/main" xmlns="" Requires="p14">
      <p:transition p14:dur="400">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smtClean="0"/>
              <a:t>Inequality between whom?</a:t>
            </a:r>
            <a:endParaRPr lang="en-GB" sz="2700" dirty="0"/>
          </a:p>
        </p:txBody>
      </p:sp>
      <p:sp>
        <p:nvSpPr>
          <p:cNvPr id="3" name="Date Placeholder 2"/>
          <p:cNvSpPr>
            <a:spLocks noGrp="1"/>
          </p:cNvSpPr>
          <p:nvPr>
            <p:ph type="dt" sz="half" idx="2"/>
          </p:nvPr>
        </p:nvSpPr>
        <p:spPr/>
        <p:txBody>
          <a:bodyPr/>
          <a:lstStyle/>
          <a:p>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12</a:t>
            </a:fld>
            <a:endParaRPr lang="en-GB" dirty="0"/>
          </a:p>
        </p:txBody>
      </p:sp>
      <p:graphicFrame>
        <p:nvGraphicFramePr>
          <p:cNvPr id="8" name="Diagram 7"/>
          <p:cNvGraphicFramePr/>
          <p:nvPr>
            <p:extLst>
              <p:ext uri="{D42A27DB-BD31-4B8C-83A1-F6EECF244321}">
                <p14:modId xmlns:p14="http://schemas.microsoft.com/office/powerpoint/2010/main" xmlns="" val="2296690773"/>
              </p:ext>
            </p:extLst>
          </p:nvPr>
        </p:nvGraphicFramePr>
        <p:xfrm>
          <a:off x="575733" y="1512712"/>
          <a:ext cx="8063836" cy="4639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2650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12968" cy="1143000"/>
          </a:xfrm>
        </p:spPr>
        <p:txBody>
          <a:bodyPr>
            <a:normAutofit/>
          </a:bodyPr>
          <a:lstStyle/>
          <a:p>
            <a:r>
              <a:rPr lang="en-GB" sz="3200" dirty="0" smtClean="0"/>
              <a:t>Measuring inequality of opportunity in our sample</a:t>
            </a:r>
            <a:endParaRPr lang="en-GB" sz="3200"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13</a:t>
            </a:fld>
            <a:endParaRPr lang="en-GB" dirty="0">
              <a:solidFill>
                <a:srgbClr val="00539B"/>
              </a:solidFill>
            </a:endParaRPr>
          </a:p>
        </p:txBody>
      </p:sp>
      <p:graphicFrame>
        <p:nvGraphicFramePr>
          <p:cNvPr id="7" name="Diagram 6"/>
          <p:cNvGraphicFramePr/>
          <p:nvPr>
            <p:extLst>
              <p:ext uri="{D42A27DB-BD31-4B8C-83A1-F6EECF244321}">
                <p14:modId xmlns="" xmlns:p14="http://schemas.microsoft.com/office/powerpoint/2010/main" val="1808191146"/>
              </p:ext>
            </p:extLst>
          </p:nvPr>
        </p:nvGraphicFramePr>
        <p:xfrm>
          <a:off x="575733" y="1175657"/>
          <a:ext cx="6048905" cy="49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 xmlns:p14="http://schemas.microsoft.com/office/powerpoint/2010/main" val="3886550092"/>
              </p:ext>
            </p:extLst>
          </p:nvPr>
        </p:nvGraphicFramePr>
        <p:xfrm>
          <a:off x="6451042" y="492369"/>
          <a:ext cx="2692957" cy="65615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176007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inequality of opportunity</a:t>
            </a:r>
            <a:endParaRPr lang="en-US" dirty="0"/>
          </a:p>
        </p:txBody>
      </p:sp>
      <p:sp>
        <p:nvSpPr>
          <p:cNvPr id="6" name="Text Placeholder 5"/>
          <p:cNvSpPr>
            <a:spLocks noGrp="1"/>
          </p:cNvSpPr>
          <p:nvPr>
            <p:ph idx="1"/>
          </p:nvPr>
        </p:nvSpPr>
        <p:spPr>
          <a:xfrm>
            <a:off x="251520" y="3140968"/>
            <a:ext cx="8291264" cy="2160240"/>
          </a:xfrm>
        </p:spPr>
        <p:txBody>
          <a:bodyPr>
            <a:normAutofit/>
          </a:bodyPr>
          <a:lstStyle/>
          <a:p>
            <a:r>
              <a:rPr lang="en-US" sz="2200" dirty="0" smtClean="0"/>
              <a:t>For having: a) </a:t>
            </a:r>
            <a:r>
              <a:rPr lang="en-US" sz="2200" b="1" dirty="0" smtClean="0"/>
              <a:t>tertiary education</a:t>
            </a:r>
            <a:r>
              <a:rPr lang="en-US" sz="2200" dirty="0" smtClean="0"/>
              <a:t>, b) a </a:t>
            </a:r>
            <a:r>
              <a:rPr lang="en-US" sz="2200" b="1" dirty="0" smtClean="0"/>
              <a:t>job</a:t>
            </a:r>
            <a:r>
              <a:rPr lang="en-US" sz="2200" dirty="0" smtClean="0"/>
              <a:t> in the formal sector,  c) a </a:t>
            </a:r>
            <a:r>
              <a:rPr lang="en-US" sz="2200" b="1" dirty="0" smtClean="0"/>
              <a:t>good job</a:t>
            </a:r>
            <a:r>
              <a:rPr lang="en-US" sz="2200" dirty="0" smtClean="0"/>
              <a:t> (a job providing a predictable and sufficient stream of income)</a:t>
            </a:r>
          </a:p>
          <a:p>
            <a:pPr>
              <a:buNone/>
            </a:pPr>
            <a:r>
              <a:rPr lang="en-US" sz="2200" dirty="0" smtClean="0"/>
              <a:t>=&gt;  </a:t>
            </a:r>
            <a:r>
              <a:rPr lang="en-US" sz="2200" b="1" dirty="0" smtClean="0"/>
              <a:t>Dissimilarity index </a:t>
            </a:r>
            <a:r>
              <a:rPr lang="en-US" sz="2200" dirty="0" smtClean="0"/>
              <a:t>(</a:t>
            </a:r>
            <a:r>
              <a:rPr lang="en-US" sz="2200" dirty="0" err="1" smtClean="0"/>
              <a:t>Paes</a:t>
            </a:r>
            <a:r>
              <a:rPr lang="en-US" sz="2200" dirty="0" smtClean="0"/>
              <a:t> de Barros et al. 2009</a:t>
            </a:r>
            <a:r>
              <a:rPr lang="it-IT" sz="2200" dirty="0" smtClean="0"/>
              <a:t>)</a:t>
            </a:r>
            <a:endParaRPr lang="en-US" sz="2200" dirty="0" smtClean="0"/>
          </a:p>
          <a:p>
            <a:endParaRPr lang="en-US" sz="2600" dirty="0" smtClean="0"/>
          </a:p>
          <a:p>
            <a:endParaRPr lang="en-US" sz="2600" dirty="0" smtClean="0"/>
          </a:p>
          <a:p>
            <a:endParaRPr lang="en-US" dirty="0" smtClean="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14</a:t>
            </a:fld>
            <a:endParaRPr lang="en-GB" dirty="0">
              <a:solidFill>
                <a:srgbClr val="00539B"/>
              </a:solidFill>
            </a:endParaRPr>
          </a:p>
        </p:txBody>
      </p:sp>
      <p:sp>
        <p:nvSpPr>
          <p:cNvPr id="11" name="CasellaDiTesto 10"/>
          <p:cNvSpPr txBox="1"/>
          <p:nvPr/>
        </p:nvSpPr>
        <p:spPr>
          <a:xfrm>
            <a:off x="179512" y="1556792"/>
            <a:ext cx="8208912" cy="1384995"/>
          </a:xfrm>
          <a:prstGeom prst="rect">
            <a:avLst/>
          </a:prstGeom>
          <a:noFill/>
        </p:spPr>
        <p:txBody>
          <a:bodyPr wrap="square" rtlCol="0">
            <a:spAutoFit/>
          </a:bodyPr>
          <a:lstStyle/>
          <a:p>
            <a:pPr>
              <a:buFont typeface="Arial" pitchFamily="34" charset="0"/>
              <a:buChar char="•"/>
            </a:pPr>
            <a:r>
              <a:rPr lang="en-US" sz="2200" dirty="0" smtClean="0"/>
              <a:t>   For </a:t>
            </a:r>
            <a:r>
              <a:rPr lang="en-US" sz="2200" b="1" dirty="0" smtClean="0"/>
              <a:t>income</a:t>
            </a:r>
            <a:r>
              <a:rPr lang="en-US" sz="2200" dirty="0" smtClean="0"/>
              <a:t> (we construct the net yearly individual </a:t>
            </a:r>
            <a:r>
              <a:rPr lang="en-US" sz="2200" dirty="0" err="1" smtClean="0"/>
              <a:t>labour</a:t>
            </a:r>
            <a:r>
              <a:rPr lang="en-US" sz="2200" dirty="0" smtClean="0"/>
              <a:t> income)</a:t>
            </a:r>
          </a:p>
          <a:p>
            <a:pPr>
              <a:buNone/>
            </a:pPr>
            <a:r>
              <a:rPr lang="en-US" sz="2200" dirty="0" smtClean="0"/>
              <a:t>     =&gt; </a:t>
            </a:r>
            <a:r>
              <a:rPr lang="en-US" sz="2200" b="1" dirty="0" err="1" smtClean="0"/>
              <a:t>Gini</a:t>
            </a:r>
            <a:r>
              <a:rPr lang="en-US" sz="2200" dirty="0" smtClean="0"/>
              <a:t> coefficient applied to the “between types” </a:t>
            </a:r>
            <a:r>
              <a:rPr lang="it-IT" sz="2200" dirty="0" err="1" smtClean="0"/>
              <a:t>parametrically</a:t>
            </a:r>
            <a:r>
              <a:rPr lang="it-IT" sz="2200" dirty="0" smtClean="0"/>
              <a:t> </a:t>
            </a:r>
            <a:r>
              <a:rPr lang="it-IT" sz="2200" dirty="0" err="1" smtClean="0"/>
              <a:t>smoothed</a:t>
            </a:r>
            <a:r>
              <a:rPr lang="it-IT" sz="2200" dirty="0" smtClean="0"/>
              <a:t>  </a:t>
            </a:r>
            <a:r>
              <a:rPr lang="it-IT" sz="2200" dirty="0" err="1" smtClean="0"/>
              <a:t>distribution</a:t>
            </a:r>
            <a:endParaRPr lang="it-IT" sz="2200" dirty="0" smtClean="0"/>
          </a:p>
          <a:p>
            <a:endParaRPr lang="it-IT" dirty="0"/>
          </a:p>
        </p:txBody>
      </p:sp>
    </p:spTree>
    <p:extLst>
      <p:ext uri="{BB962C8B-B14F-4D97-AF65-F5344CB8AC3E}">
        <p14:creationId xmlns="" xmlns:p14="http://schemas.microsoft.com/office/powerpoint/2010/main" val="12871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t>Inequality of outcomes in the data</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15</a:t>
            </a:fld>
            <a:endParaRPr lang="en-GB" dirty="0">
              <a:solidFill>
                <a:srgbClr val="00539B"/>
              </a:solidFill>
            </a:endParaRPr>
          </a:p>
        </p:txBody>
      </p:sp>
      <p:graphicFrame>
        <p:nvGraphicFramePr>
          <p:cNvPr id="8" name="Chart 7"/>
          <p:cNvGraphicFramePr>
            <a:graphicFrameLocks/>
          </p:cNvGraphicFramePr>
          <p:nvPr>
            <p:extLst>
              <p:ext uri="{D42A27DB-BD31-4B8C-83A1-F6EECF244321}">
                <p14:modId xmlns="" xmlns:p14="http://schemas.microsoft.com/office/powerpoint/2010/main" val="3204284996"/>
              </p:ext>
            </p:extLst>
          </p:nvPr>
        </p:nvGraphicFramePr>
        <p:xfrm>
          <a:off x="395537" y="1079999"/>
          <a:ext cx="438398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 xmlns:p14="http://schemas.microsoft.com/office/powerpoint/2010/main" val="417614519"/>
              </p:ext>
            </p:extLst>
          </p:nvPr>
        </p:nvGraphicFramePr>
        <p:xfrm>
          <a:off x="539553" y="3795166"/>
          <a:ext cx="4168634"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 xmlns:p14="http://schemas.microsoft.com/office/powerpoint/2010/main" val="2765648374"/>
              </p:ext>
            </p:extLst>
          </p:nvPr>
        </p:nvGraphicFramePr>
        <p:xfrm>
          <a:off x="4474723" y="3784060"/>
          <a:ext cx="4572000" cy="27543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 xmlns:p14="http://schemas.microsoft.com/office/powerpoint/2010/main" val="2849405257"/>
              </p:ext>
            </p:extLst>
          </p:nvPr>
        </p:nvGraphicFramePr>
        <p:xfrm>
          <a:off x="4630366" y="1191638"/>
          <a:ext cx="4416357"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2960560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IOp</a:t>
            </a:r>
            <a:r>
              <a:rPr lang="en-US" smtClean="0"/>
              <a:t> estimates</a:t>
            </a:r>
            <a:endParaRPr lang="en-US" dirty="0"/>
          </a:p>
        </p:txBody>
      </p:sp>
      <p:sp>
        <p:nvSpPr>
          <p:cNvPr id="2" name="Segnaposto testo 1"/>
          <p:cNvSpPr>
            <a:spLocks noGrp="1"/>
          </p:cNvSpPr>
          <p:nvPr>
            <p:ph type="body" idx="1"/>
          </p:nvPr>
        </p:nvSpPr>
        <p:spPr/>
        <p:txBody>
          <a:bodyPr/>
          <a:lstStyle/>
          <a:p>
            <a:endParaRPr lang="it-IT"/>
          </a:p>
        </p:txBody>
      </p:sp>
    </p:spTree>
    <p:extLst>
      <p:ext uri="{BB962C8B-B14F-4D97-AF65-F5344CB8AC3E}">
        <p14:creationId xmlns="" xmlns:p14="http://schemas.microsoft.com/office/powerpoint/2010/main" val="748144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IOp</a:t>
            </a:r>
            <a:r>
              <a:rPr lang="en-US" dirty="0" smtClean="0"/>
              <a:t> estimates: education</a:t>
            </a:r>
            <a:br>
              <a:rPr lang="en-US" dirty="0" smtClean="0"/>
            </a:br>
            <a:endParaRPr lang="en-US" dirty="0"/>
          </a:p>
        </p:txBody>
      </p:sp>
      <p:sp>
        <p:nvSpPr>
          <p:cNvPr id="2" name="Segnaposto testo 1"/>
          <p:cNvSpPr>
            <a:spLocks noGrp="1"/>
          </p:cNvSpPr>
          <p:nvPr>
            <p:ph type="body" idx="1"/>
          </p:nvPr>
        </p:nvSpPr>
        <p:spPr/>
        <p:txBody>
          <a:bodyPr/>
          <a:lstStyle/>
          <a:p>
            <a:endParaRPr lang="it-IT"/>
          </a:p>
        </p:txBody>
      </p:sp>
    </p:spTree>
    <p:extLst>
      <p:ext uri="{BB962C8B-B14F-4D97-AF65-F5344CB8AC3E}">
        <p14:creationId xmlns="" xmlns:p14="http://schemas.microsoft.com/office/powerpoint/2010/main" val="74814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1143000"/>
          </a:xfrm>
        </p:spPr>
        <p:txBody>
          <a:bodyPr/>
          <a:lstStyle/>
          <a:p>
            <a:r>
              <a:rPr lang="it-IT" dirty="0" smtClean="0"/>
              <a:t>The </a:t>
            </a:r>
            <a:r>
              <a:rPr lang="it-IT" dirty="0" err="1" smtClean="0"/>
              <a:t>return</a:t>
            </a:r>
            <a:r>
              <a:rPr lang="it-IT" dirty="0" smtClean="0"/>
              <a:t> </a:t>
            </a:r>
            <a:r>
              <a:rPr lang="it-IT" dirty="0" err="1" smtClean="0"/>
              <a:t>to</a:t>
            </a:r>
            <a:r>
              <a:rPr lang="it-IT" dirty="0" smtClean="0"/>
              <a:t> </a:t>
            </a:r>
            <a:r>
              <a:rPr lang="it-IT" dirty="0" err="1" smtClean="0"/>
              <a:t>tertiary</a:t>
            </a:r>
            <a:r>
              <a:rPr lang="it-IT" dirty="0" smtClean="0"/>
              <a:t> </a:t>
            </a:r>
            <a:r>
              <a:rPr lang="it-IT" dirty="0" err="1" smtClean="0"/>
              <a:t>education</a:t>
            </a:r>
            <a:endParaRPr lang="it-IT" dirty="0"/>
          </a:p>
        </p:txBody>
      </p:sp>
      <p:pic>
        <p:nvPicPr>
          <p:cNvPr id="101378" name="Picture 2"/>
          <p:cNvPicPr>
            <a:picLocks noGrp="1" noChangeAspect="1" noChangeArrowheads="1"/>
          </p:cNvPicPr>
          <p:nvPr>
            <p:ph idx="1"/>
          </p:nvPr>
        </p:nvPicPr>
        <p:blipFill>
          <a:blip r:embed="rId2" cstate="print"/>
          <a:srcRect/>
          <a:stretch>
            <a:fillRect/>
          </a:stretch>
        </p:blipFill>
        <p:spPr bwMode="auto">
          <a:xfrm>
            <a:off x="3347864" y="1268761"/>
            <a:ext cx="5616624" cy="4464496"/>
          </a:xfrm>
          <a:prstGeom prst="rect">
            <a:avLst/>
          </a:prstGeom>
          <a:noFill/>
          <a:ln w="9525">
            <a:noFill/>
            <a:miter lim="800000"/>
            <a:headEnd/>
            <a:tailEnd/>
          </a:ln>
        </p:spPr>
      </p:pic>
      <p:sp>
        <p:nvSpPr>
          <p:cNvPr id="4" name="CasellaDiTesto 3"/>
          <p:cNvSpPr txBox="1"/>
          <p:nvPr/>
        </p:nvSpPr>
        <p:spPr>
          <a:xfrm>
            <a:off x="323528" y="1412776"/>
            <a:ext cx="2664296" cy="4093428"/>
          </a:xfrm>
          <a:prstGeom prst="rect">
            <a:avLst/>
          </a:prstGeom>
          <a:noFill/>
        </p:spPr>
        <p:txBody>
          <a:bodyPr wrap="square" rtlCol="0">
            <a:spAutoFit/>
          </a:bodyPr>
          <a:lstStyle/>
          <a:p>
            <a:r>
              <a:rPr lang="it-IT" sz="2000" dirty="0" err="1" smtClean="0"/>
              <a:t>With</a:t>
            </a:r>
            <a:r>
              <a:rPr lang="it-IT" sz="2000" dirty="0" smtClean="0"/>
              <a:t> </a:t>
            </a:r>
            <a:r>
              <a:rPr lang="it-IT" sz="2000" dirty="0" err="1" smtClean="0"/>
              <a:t>transition</a:t>
            </a:r>
            <a:r>
              <a:rPr lang="it-IT" sz="2000" dirty="0" smtClean="0"/>
              <a:t>, </a:t>
            </a:r>
            <a:r>
              <a:rPr lang="it-IT" sz="2000" dirty="0" err="1" smtClean="0"/>
              <a:t>important</a:t>
            </a:r>
            <a:r>
              <a:rPr lang="it-IT" sz="2000" dirty="0" smtClean="0"/>
              <a:t> </a:t>
            </a:r>
            <a:r>
              <a:rPr lang="it-IT" sz="2000" dirty="0" err="1" smtClean="0"/>
              <a:t>reform</a:t>
            </a:r>
            <a:r>
              <a:rPr lang="it-IT" sz="2000" dirty="0" smtClean="0"/>
              <a:t> in the </a:t>
            </a:r>
            <a:r>
              <a:rPr lang="it-IT" sz="2000" dirty="0" err="1" smtClean="0"/>
              <a:t>education</a:t>
            </a:r>
            <a:r>
              <a:rPr lang="it-IT" sz="2000" dirty="0" smtClean="0"/>
              <a:t> system:</a:t>
            </a:r>
          </a:p>
          <a:p>
            <a:pPr marL="342900" indent="-342900">
              <a:buFont typeface="+mj-lt"/>
              <a:buAutoNum type="arabicPeriod"/>
            </a:pPr>
            <a:r>
              <a:rPr lang="it-IT" sz="2000" dirty="0" err="1" smtClean="0"/>
              <a:t>Tertiary</a:t>
            </a:r>
            <a:r>
              <a:rPr lang="it-IT" sz="2000" dirty="0" smtClean="0"/>
              <a:t> </a:t>
            </a:r>
            <a:r>
              <a:rPr lang="it-IT" sz="2000" dirty="0" err="1" smtClean="0"/>
              <a:t>education</a:t>
            </a:r>
            <a:r>
              <a:rPr lang="it-IT" sz="2000" dirty="0" smtClean="0"/>
              <a:t> </a:t>
            </a:r>
            <a:r>
              <a:rPr lang="it-IT" sz="2000" dirty="0" err="1" smtClean="0"/>
              <a:t>from</a:t>
            </a:r>
            <a:r>
              <a:rPr lang="it-IT" sz="2000" dirty="0" smtClean="0"/>
              <a:t> </a:t>
            </a:r>
            <a:r>
              <a:rPr lang="it-IT" sz="2000" dirty="0" err="1" smtClean="0"/>
              <a:t>universally</a:t>
            </a:r>
            <a:r>
              <a:rPr lang="it-IT" sz="2000" dirty="0" smtClean="0"/>
              <a:t> free </a:t>
            </a:r>
            <a:r>
              <a:rPr lang="it-IT" sz="2000" dirty="0" err="1" smtClean="0"/>
              <a:t>to</a:t>
            </a:r>
            <a:r>
              <a:rPr lang="it-IT" sz="2000" dirty="0" smtClean="0"/>
              <a:t> </a:t>
            </a:r>
            <a:r>
              <a:rPr lang="it-IT" sz="2000" dirty="0" err="1" smtClean="0"/>
              <a:t>costly</a:t>
            </a:r>
            <a:r>
              <a:rPr lang="it-IT" sz="2000" dirty="0" smtClean="0"/>
              <a:t>;</a:t>
            </a:r>
          </a:p>
          <a:p>
            <a:pPr marL="342900" indent="-342900">
              <a:buFont typeface="+mj-lt"/>
              <a:buAutoNum type="arabicPeriod"/>
            </a:pPr>
            <a:r>
              <a:rPr lang="it-IT" sz="2000" dirty="0" smtClean="0"/>
              <a:t>Strong  and </a:t>
            </a:r>
            <a:r>
              <a:rPr lang="it-IT" sz="2000" dirty="0" err="1" smtClean="0"/>
              <a:t>controlled</a:t>
            </a:r>
            <a:r>
              <a:rPr lang="it-IT" sz="2000" dirty="0" smtClean="0"/>
              <a:t> link </a:t>
            </a:r>
            <a:r>
              <a:rPr lang="it-IT" sz="2000" dirty="0" err="1" smtClean="0"/>
              <a:t>between</a:t>
            </a:r>
            <a:r>
              <a:rPr lang="it-IT" sz="2000" dirty="0" smtClean="0"/>
              <a:t> </a:t>
            </a:r>
            <a:r>
              <a:rPr lang="it-IT" sz="2000" dirty="0" err="1" smtClean="0"/>
              <a:t>degree</a:t>
            </a:r>
            <a:r>
              <a:rPr lang="it-IT" sz="2000" dirty="0" smtClean="0"/>
              <a:t> and </a:t>
            </a:r>
            <a:r>
              <a:rPr lang="it-IT" sz="2000" dirty="0" err="1" smtClean="0"/>
              <a:t>jobs</a:t>
            </a:r>
            <a:r>
              <a:rPr lang="it-IT" sz="2000" dirty="0" smtClean="0"/>
              <a:t> </a:t>
            </a:r>
            <a:r>
              <a:rPr lang="it-IT" sz="2000" dirty="0" err="1" smtClean="0"/>
              <a:t>disappeared</a:t>
            </a:r>
            <a:r>
              <a:rPr lang="it-IT" sz="2000" dirty="0" smtClean="0"/>
              <a:t>;</a:t>
            </a:r>
          </a:p>
          <a:p>
            <a:pPr marL="342900" indent="-342900">
              <a:buFont typeface="+mj-lt"/>
              <a:buAutoNum type="arabicPeriod"/>
            </a:pPr>
            <a:r>
              <a:rPr lang="it-IT" sz="2000" dirty="0" err="1" smtClean="0"/>
              <a:t>Transition</a:t>
            </a:r>
            <a:r>
              <a:rPr lang="it-IT" sz="2000" dirty="0" smtClean="0"/>
              <a:t> put a premium on </a:t>
            </a:r>
            <a:r>
              <a:rPr lang="it-IT" sz="2000" dirty="0" err="1" smtClean="0"/>
              <a:t>new</a:t>
            </a:r>
            <a:r>
              <a:rPr lang="it-IT" sz="2000" dirty="0" smtClean="0"/>
              <a:t> </a:t>
            </a:r>
            <a:r>
              <a:rPr lang="it-IT" sz="2000" dirty="0" err="1" smtClean="0"/>
              <a:t>skills</a:t>
            </a:r>
            <a:r>
              <a:rPr lang="it-IT" sz="2000" dirty="0" smtClean="0"/>
              <a:t>.</a:t>
            </a:r>
            <a:endParaRPr lang="it-IT" sz="2000" dirty="0"/>
          </a:p>
        </p:txBody>
      </p:sp>
      <p:sp>
        <p:nvSpPr>
          <p:cNvPr id="5" name="CasellaDiTesto 4"/>
          <p:cNvSpPr txBox="1"/>
          <p:nvPr/>
        </p:nvSpPr>
        <p:spPr>
          <a:xfrm>
            <a:off x="755576" y="5877272"/>
            <a:ext cx="6202404" cy="707886"/>
          </a:xfrm>
          <a:prstGeom prst="rect">
            <a:avLst/>
          </a:prstGeom>
          <a:noFill/>
        </p:spPr>
        <p:txBody>
          <a:bodyPr wrap="none" rtlCol="0">
            <a:spAutoFit/>
          </a:bodyPr>
          <a:lstStyle/>
          <a:p>
            <a:pPr>
              <a:buFontTx/>
              <a:buChar char="-"/>
            </a:pPr>
            <a:r>
              <a:rPr lang="it-IT" sz="2000" dirty="0" smtClean="0"/>
              <a:t>The </a:t>
            </a:r>
            <a:r>
              <a:rPr lang="it-IT" sz="2000" dirty="0" err="1" smtClean="0"/>
              <a:t>return</a:t>
            </a:r>
            <a:r>
              <a:rPr lang="it-IT" sz="2000" dirty="0" smtClean="0"/>
              <a:t> </a:t>
            </a:r>
            <a:r>
              <a:rPr lang="it-IT" sz="2000" dirty="0" err="1" smtClean="0"/>
              <a:t>is</a:t>
            </a:r>
            <a:r>
              <a:rPr lang="it-IT" sz="2000" dirty="0" smtClean="0"/>
              <a:t> </a:t>
            </a:r>
            <a:r>
              <a:rPr lang="it-IT" sz="2000" dirty="0" err="1" smtClean="0"/>
              <a:t>still</a:t>
            </a:r>
            <a:r>
              <a:rPr lang="it-IT" sz="2000" dirty="0" smtClean="0"/>
              <a:t> high, </a:t>
            </a:r>
            <a:r>
              <a:rPr lang="it-IT" sz="2000" dirty="0" err="1" smtClean="0"/>
              <a:t>even</a:t>
            </a:r>
            <a:r>
              <a:rPr lang="it-IT" sz="2000" dirty="0" smtClean="0"/>
              <a:t> </a:t>
            </a:r>
            <a:r>
              <a:rPr lang="it-IT" sz="2000" dirty="0" err="1" smtClean="0"/>
              <a:t>controlling</a:t>
            </a:r>
            <a:r>
              <a:rPr lang="it-IT" sz="2000" dirty="0" smtClean="0"/>
              <a:t> </a:t>
            </a:r>
            <a:r>
              <a:rPr lang="it-IT" sz="2000" dirty="0" err="1" smtClean="0"/>
              <a:t>for</a:t>
            </a:r>
            <a:r>
              <a:rPr lang="it-IT" sz="2000" dirty="0" smtClean="0"/>
              <a:t> </a:t>
            </a:r>
            <a:r>
              <a:rPr lang="it-IT" sz="2000" dirty="0" err="1" smtClean="0"/>
              <a:t>circumstances</a:t>
            </a:r>
            <a:endParaRPr lang="it-IT" sz="2000" dirty="0" smtClean="0"/>
          </a:p>
          <a:p>
            <a:pPr>
              <a:buFontTx/>
              <a:buChar char="-"/>
            </a:pPr>
            <a:r>
              <a:rPr lang="it-IT" sz="2000" dirty="0" smtClean="0"/>
              <a:t> </a:t>
            </a:r>
            <a:r>
              <a:rPr lang="it-IT" sz="2000" dirty="0" err="1" smtClean="0"/>
              <a:t>But</a:t>
            </a:r>
            <a:r>
              <a:rPr lang="it-IT" sz="2000" dirty="0" smtClean="0"/>
              <a:t> </a:t>
            </a:r>
            <a:r>
              <a:rPr lang="it-IT" sz="2000" dirty="0" err="1" smtClean="0"/>
              <a:t>lower</a:t>
            </a:r>
            <a:r>
              <a:rPr lang="it-IT" sz="2000" dirty="0" smtClean="0"/>
              <a:t> </a:t>
            </a:r>
            <a:r>
              <a:rPr lang="it-IT" sz="2000" dirty="0" err="1" smtClean="0"/>
              <a:t>than</a:t>
            </a:r>
            <a:r>
              <a:rPr lang="it-IT" sz="2000" dirty="0" smtClean="0"/>
              <a:t> in the </a:t>
            </a:r>
            <a:r>
              <a:rPr lang="it-IT" sz="2000" dirty="0" err="1" smtClean="0"/>
              <a:t>early</a:t>
            </a:r>
            <a:r>
              <a:rPr lang="it-IT" sz="2000" dirty="0" smtClean="0"/>
              <a:t> </a:t>
            </a:r>
            <a:r>
              <a:rPr lang="it-IT" sz="2000" dirty="0" err="1" smtClean="0"/>
              <a:t>years</a:t>
            </a:r>
            <a:r>
              <a:rPr lang="it-IT" sz="2000" dirty="0" smtClean="0"/>
              <a:t> </a:t>
            </a:r>
            <a:r>
              <a:rPr lang="it-IT" sz="2000" dirty="0" err="1" smtClean="0"/>
              <a:t>of</a:t>
            </a:r>
            <a:r>
              <a:rPr lang="it-IT" sz="2000" dirty="0" smtClean="0"/>
              <a:t> </a:t>
            </a:r>
            <a:r>
              <a:rPr lang="it-IT" sz="2000" dirty="0" err="1" smtClean="0"/>
              <a:t>transition</a:t>
            </a:r>
            <a:r>
              <a:rPr lang="it-IT" sz="2000" dirty="0" smtClean="0"/>
              <a:t> </a:t>
            </a:r>
            <a:endParaRPr lang="it-IT"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8686800" cy="1143000"/>
          </a:xfrm>
        </p:spPr>
        <p:txBody>
          <a:bodyPr>
            <a:normAutofit fontScale="90000"/>
          </a:bodyPr>
          <a:lstStyle/>
          <a:p>
            <a:r>
              <a:rPr lang="it-IT" dirty="0" err="1" smtClean="0"/>
              <a:t>IOp</a:t>
            </a:r>
            <a:r>
              <a:rPr lang="it-IT" dirty="0" smtClean="0"/>
              <a:t> </a:t>
            </a:r>
            <a:r>
              <a:rPr lang="it-IT" dirty="0" err="1" smtClean="0"/>
              <a:t>for</a:t>
            </a:r>
            <a:r>
              <a:rPr lang="it-IT" dirty="0" smtClean="0"/>
              <a:t> </a:t>
            </a:r>
            <a:r>
              <a:rPr lang="it-IT" dirty="0" err="1" smtClean="0"/>
              <a:t>tertiary</a:t>
            </a:r>
            <a:r>
              <a:rPr lang="it-IT" dirty="0" smtClean="0"/>
              <a:t> </a:t>
            </a:r>
            <a:r>
              <a:rPr lang="it-IT" dirty="0" err="1" smtClean="0"/>
              <a:t>education</a:t>
            </a:r>
            <a:r>
              <a:rPr lang="it-IT" dirty="0" smtClean="0"/>
              <a:t>: </a:t>
            </a:r>
            <a:r>
              <a:rPr lang="it-IT" dirty="0" err="1" smtClean="0"/>
              <a:t>older</a:t>
            </a:r>
            <a:r>
              <a:rPr lang="it-IT" dirty="0" smtClean="0"/>
              <a:t> </a:t>
            </a:r>
            <a:r>
              <a:rPr lang="it-IT" dirty="0" err="1" smtClean="0"/>
              <a:t>cohort</a:t>
            </a:r>
            <a:r>
              <a:rPr lang="it-IT" dirty="0" smtClean="0"/>
              <a:t> (</a:t>
            </a:r>
            <a:r>
              <a:rPr lang="it-IT" dirty="0" err="1" smtClean="0"/>
              <a:t>degree</a:t>
            </a:r>
            <a:r>
              <a:rPr lang="it-IT" dirty="0" smtClean="0"/>
              <a:t> </a:t>
            </a:r>
            <a:r>
              <a:rPr lang="it-IT" dirty="0" err="1" smtClean="0"/>
              <a:t>before</a:t>
            </a:r>
            <a:r>
              <a:rPr lang="it-IT" dirty="0" smtClean="0"/>
              <a:t> 1989)  </a:t>
            </a:r>
            <a:endParaRPr lang="it-IT" dirty="0"/>
          </a:p>
        </p:txBody>
      </p:sp>
      <p:sp>
        <p:nvSpPr>
          <p:cNvPr id="3" name="Segnaposto contenuto 2"/>
          <p:cNvSpPr>
            <a:spLocks noGrp="1"/>
          </p:cNvSpPr>
          <p:nvPr>
            <p:ph idx="1"/>
          </p:nvPr>
        </p:nvSpPr>
        <p:spPr/>
        <p:txBody>
          <a:bodyPr/>
          <a:lstStyle/>
          <a:p>
            <a:endParaRPr lang="it-IT" dirty="0" smtClean="0"/>
          </a:p>
          <a:p>
            <a:endParaRPr lang="it-IT" dirty="0"/>
          </a:p>
        </p:txBody>
      </p:sp>
      <p:graphicFrame>
        <p:nvGraphicFramePr>
          <p:cNvPr id="4" name="Chart 28"/>
          <p:cNvGraphicFramePr/>
          <p:nvPr/>
        </p:nvGraphicFramePr>
        <p:xfrm>
          <a:off x="611560" y="1844824"/>
          <a:ext cx="7776864" cy="40324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reading</a:t>
            </a:r>
            <a:r>
              <a:rPr lang="it-IT" dirty="0" smtClean="0"/>
              <a:t> list</a:t>
            </a:r>
            <a:endParaRPr lang="it-IT" dirty="0"/>
          </a:p>
        </p:txBody>
      </p:sp>
      <p:sp>
        <p:nvSpPr>
          <p:cNvPr id="3" name="Segnaposto contenuto 2"/>
          <p:cNvSpPr>
            <a:spLocks noGrp="1"/>
          </p:cNvSpPr>
          <p:nvPr>
            <p:ph idx="1"/>
          </p:nvPr>
        </p:nvSpPr>
        <p:spPr/>
        <p:txBody>
          <a:bodyPr>
            <a:normAutofit fontScale="47500" lnSpcReduction="20000"/>
          </a:bodyPr>
          <a:lstStyle/>
          <a:p>
            <a:pPr marL="0" indent="0">
              <a:buNone/>
            </a:pPr>
            <a:r>
              <a:rPr lang="en-US" b="1" dirty="0"/>
              <a:t>1. Equality of opportunity</a:t>
            </a:r>
            <a:endParaRPr lang="it-IT" dirty="0"/>
          </a:p>
          <a:p>
            <a:pPr marL="0" indent="0">
              <a:buNone/>
            </a:pPr>
            <a:endParaRPr lang="en-US" dirty="0" smtClean="0"/>
          </a:p>
          <a:p>
            <a:pPr marL="0" indent="0">
              <a:buNone/>
            </a:pPr>
            <a:r>
              <a:rPr lang="en-US" dirty="0" smtClean="0"/>
              <a:t>Ferreira</a:t>
            </a:r>
            <a:r>
              <a:rPr lang="en-US" dirty="0"/>
              <a:t>, F.H.G., </a:t>
            </a:r>
            <a:r>
              <a:rPr lang="en-US" dirty="0" err="1"/>
              <a:t>Peragine</a:t>
            </a:r>
            <a:r>
              <a:rPr lang="en-US" dirty="0"/>
              <a:t>, V. (2016). Individual responsibility and equality of opportunity, in M. Adler and M. </a:t>
            </a:r>
            <a:r>
              <a:rPr lang="en-US" dirty="0" err="1"/>
              <a:t>Fleurbaey</a:t>
            </a:r>
            <a:r>
              <a:rPr lang="en-US" dirty="0"/>
              <a:t> (eds.), Handbook of Well Being and Public Policy, Oxford: Oxford University Press. </a:t>
            </a:r>
            <a:endParaRPr lang="it-IT" dirty="0"/>
          </a:p>
          <a:p>
            <a:pPr marL="0" indent="0">
              <a:buNone/>
            </a:pPr>
            <a:r>
              <a:rPr lang="en-US" dirty="0"/>
              <a:t>Available at: </a:t>
            </a:r>
            <a:r>
              <a:rPr lang="en-US" u="sng" dirty="0">
                <a:hlinkClick r:id="rId2"/>
              </a:rPr>
              <a:t>http://documents.worldbank.org/curated/en/382131467998206429/pdf/WPS7217.pdf</a:t>
            </a:r>
            <a:endParaRPr lang="it-IT" dirty="0"/>
          </a:p>
          <a:p>
            <a:pPr marL="0" indent="0">
              <a:buNone/>
            </a:pPr>
            <a:r>
              <a:rPr lang="en-US" dirty="0"/>
              <a:t> </a:t>
            </a:r>
            <a:endParaRPr lang="it-IT" dirty="0"/>
          </a:p>
          <a:p>
            <a:pPr marL="0" indent="0">
              <a:buNone/>
            </a:pPr>
            <a:r>
              <a:rPr lang="en-US" dirty="0"/>
              <a:t>Roemer, J.E., A. </a:t>
            </a:r>
            <a:r>
              <a:rPr lang="en-US" dirty="0" err="1"/>
              <a:t>Trannoy</a:t>
            </a:r>
            <a:r>
              <a:rPr lang="en-US" dirty="0"/>
              <a:t> (2015). Equality of opportunity, in A.B. Atkinson and F. Bourguignon (</a:t>
            </a:r>
            <a:r>
              <a:rPr lang="en-US" dirty="0" err="1"/>
              <a:t>eds</a:t>
            </a:r>
            <a:r>
              <a:rPr lang="en-US" dirty="0"/>
              <a:t>). Handbook of Income Distribution, vol.2B, Amsterdam: North Holland. </a:t>
            </a:r>
            <a:endParaRPr lang="it-IT" dirty="0"/>
          </a:p>
          <a:p>
            <a:pPr marL="0" indent="0">
              <a:buNone/>
            </a:pPr>
            <a:r>
              <a:rPr lang="en-US" dirty="0"/>
              <a:t>Available at: </a:t>
            </a:r>
            <a:r>
              <a:rPr lang="en-US" u="sng" dirty="0">
                <a:hlinkClick r:id="rId3"/>
              </a:rPr>
              <a:t>https://milescorak.files.wordpress.com/2015/10/roemer-trannoy-equality-of-opportunity-theory-and-measurement-journal-of-economic-literature-forthcoming.pdf</a:t>
            </a:r>
            <a:endParaRPr lang="it-IT" dirty="0"/>
          </a:p>
          <a:p>
            <a:pPr marL="0" indent="0">
              <a:buNone/>
            </a:pPr>
            <a:r>
              <a:rPr lang="en-US" dirty="0"/>
              <a:t> </a:t>
            </a:r>
            <a:endParaRPr lang="it-IT" dirty="0"/>
          </a:p>
          <a:p>
            <a:pPr marL="0" indent="0">
              <a:buNone/>
            </a:pPr>
            <a:r>
              <a:rPr lang="en-US" b="1" dirty="0"/>
              <a:t>2. Equality of opportunity and policy preferences</a:t>
            </a:r>
            <a:endParaRPr lang="it-IT" dirty="0"/>
          </a:p>
          <a:p>
            <a:pPr marL="0" indent="0">
              <a:buNone/>
            </a:pPr>
            <a:endParaRPr lang="en-US" dirty="0" smtClean="0"/>
          </a:p>
          <a:p>
            <a:pPr marL="0" indent="0">
              <a:buNone/>
            </a:pPr>
            <a:r>
              <a:rPr lang="en-US" dirty="0" smtClean="0"/>
              <a:t>M</a:t>
            </a:r>
            <a:r>
              <a:rPr lang="en-US" dirty="0"/>
              <a:t>. Brock (2016) “Inequality of opportunity and beliefs about success and failure”, EBRD Working Paper No. 187.</a:t>
            </a:r>
            <a:endParaRPr lang="it-IT" dirty="0"/>
          </a:p>
          <a:p>
            <a:pPr marL="0" indent="0">
              <a:buNone/>
            </a:pPr>
            <a:r>
              <a:rPr lang="en-US" dirty="0"/>
              <a:t>Available at: </a:t>
            </a:r>
            <a:r>
              <a:rPr lang="en-US" u="sng" dirty="0">
                <a:hlinkClick r:id="rId4"/>
              </a:rPr>
              <a:t>file:///C:/Users/utente/Downloads/WP_187_Inequality%20of%20opp_3.pdf</a:t>
            </a:r>
            <a:endParaRPr lang="it-IT" dirty="0"/>
          </a:p>
          <a:p>
            <a:pPr marL="0" indent="0">
              <a:buNone/>
            </a:pPr>
            <a:endParaRPr lang="it-IT" dirty="0"/>
          </a:p>
          <a:p>
            <a:pPr marL="0" indent="0">
              <a:buNone/>
            </a:pPr>
            <a:r>
              <a:rPr lang="en-US" dirty="0"/>
              <a:t>J.M. Brock, V. </a:t>
            </a:r>
            <a:r>
              <a:rPr lang="en-US" dirty="0" err="1"/>
              <a:t>Peragine</a:t>
            </a:r>
            <a:r>
              <a:rPr lang="en-US" dirty="0"/>
              <a:t>, S. </a:t>
            </a:r>
            <a:r>
              <a:rPr lang="en-US" dirty="0" err="1"/>
              <a:t>Tonini</a:t>
            </a:r>
            <a:r>
              <a:rPr lang="en-US" dirty="0"/>
              <a:t> (2016). "Inequality of </a:t>
            </a:r>
            <a:r>
              <a:rPr lang="en-US" dirty="0" err="1"/>
              <a:t>opportunity”,"in</a:t>
            </a:r>
            <a:r>
              <a:rPr lang="en-US" dirty="0"/>
              <a:t> “Transition for all:</a:t>
            </a:r>
            <a:endParaRPr lang="it-IT" dirty="0"/>
          </a:p>
          <a:p>
            <a:pPr marL="0" indent="0">
              <a:buNone/>
            </a:pPr>
            <a:r>
              <a:rPr lang="en-US" dirty="0"/>
              <a:t>Equal opportunities in an unequal world”, 2016/2017 EBRD Transition Report, Chapter 3, pp. 44-59.</a:t>
            </a:r>
            <a:endParaRPr lang="it-IT" dirty="0"/>
          </a:p>
          <a:p>
            <a:pPr marL="0" indent="0">
              <a:buNone/>
            </a:pPr>
            <a:r>
              <a:rPr lang="en-US" dirty="0"/>
              <a:t>Available at: </a:t>
            </a:r>
            <a:r>
              <a:rPr lang="en-US" u="sng" dirty="0">
                <a:hlinkClick r:id="rId5"/>
              </a:rPr>
              <a:t>http://www.ebrd.com/news/publications/transition-report/transition-report-201617.html</a:t>
            </a:r>
            <a:endParaRPr lang="it-IT" dirty="0"/>
          </a:p>
          <a:p>
            <a:endParaRPr lang="it-IT" dirty="0"/>
          </a:p>
        </p:txBody>
      </p:sp>
    </p:spTree>
    <p:extLst>
      <p:ext uri="{BB962C8B-B14F-4D97-AF65-F5344CB8AC3E}">
        <p14:creationId xmlns="" xmlns:p14="http://schemas.microsoft.com/office/powerpoint/2010/main" val="164887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fontScale="90000"/>
          </a:bodyPr>
          <a:lstStyle/>
          <a:p>
            <a:r>
              <a:rPr lang="it-IT" dirty="0" err="1" smtClean="0"/>
              <a:t>IOp</a:t>
            </a:r>
            <a:r>
              <a:rPr lang="it-IT" dirty="0" smtClean="0"/>
              <a:t> </a:t>
            </a:r>
            <a:r>
              <a:rPr lang="it-IT" dirty="0" err="1" smtClean="0"/>
              <a:t>for</a:t>
            </a:r>
            <a:r>
              <a:rPr lang="it-IT" dirty="0" smtClean="0"/>
              <a:t> </a:t>
            </a:r>
            <a:r>
              <a:rPr lang="it-IT" dirty="0" err="1" smtClean="0"/>
              <a:t>tertiary</a:t>
            </a:r>
            <a:r>
              <a:rPr lang="it-IT" dirty="0" smtClean="0"/>
              <a:t> </a:t>
            </a:r>
            <a:r>
              <a:rPr lang="it-IT" dirty="0" err="1" smtClean="0"/>
              <a:t>education</a:t>
            </a:r>
            <a:r>
              <a:rPr lang="it-IT" dirty="0" smtClean="0"/>
              <a:t>: </a:t>
            </a:r>
            <a:r>
              <a:rPr lang="it-IT" dirty="0" err="1" smtClean="0"/>
              <a:t>younger</a:t>
            </a:r>
            <a:r>
              <a:rPr lang="it-IT" dirty="0" smtClean="0"/>
              <a:t> </a:t>
            </a:r>
            <a:r>
              <a:rPr lang="it-IT" dirty="0" err="1" smtClean="0"/>
              <a:t>cohort</a:t>
            </a:r>
            <a:r>
              <a:rPr lang="it-IT" dirty="0" smtClean="0"/>
              <a:t> </a:t>
            </a:r>
            <a:endParaRPr lang="it-IT" dirty="0"/>
          </a:p>
        </p:txBody>
      </p:sp>
      <p:graphicFrame>
        <p:nvGraphicFramePr>
          <p:cNvPr id="4" name="Chart 29"/>
          <p:cNvGraphicFramePr>
            <a:graphicFrameLocks noGrp="1"/>
          </p:cNvGraphicFramePr>
          <p:nvPr>
            <p:ph idx="1"/>
          </p:nvPr>
        </p:nvGraphicFramePr>
        <p:xfrm>
          <a:off x="611560" y="1196752"/>
          <a:ext cx="7992888"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179512" y="5085184"/>
            <a:ext cx="8496944" cy="1323439"/>
          </a:xfrm>
          <a:prstGeom prst="rect">
            <a:avLst/>
          </a:prstGeom>
          <a:noFill/>
        </p:spPr>
        <p:txBody>
          <a:bodyPr wrap="square" rtlCol="0">
            <a:spAutoFit/>
          </a:bodyPr>
          <a:lstStyle/>
          <a:p>
            <a:pPr>
              <a:buFontTx/>
              <a:buChar char="-"/>
            </a:pPr>
            <a:r>
              <a:rPr lang="it-IT" sz="2000" dirty="0" err="1" smtClean="0"/>
              <a:t>Circumstances</a:t>
            </a:r>
            <a:r>
              <a:rPr lang="it-IT" sz="2000" dirty="0" smtClean="0"/>
              <a:t>  </a:t>
            </a:r>
            <a:r>
              <a:rPr lang="it-IT" sz="2000" dirty="0" err="1" smtClean="0"/>
              <a:t>matter</a:t>
            </a:r>
            <a:r>
              <a:rPr lang="it-IT" sz="2000" dirty="0" smtClean="0"/>
              <a:t> more in the </a:t>
            </a:r>
            <a:r>
              <a:rPr lang="it-IT" sz="2000" dirty="0" err="1" smtClean="0"/>
              <a:t>young</a:t>
            </a:r>
            <a:r>
              <a:rPr lang="it-IT" sz="2000" dirty="0" smtClean="0"/>
              <a:t> </a:t>
            </a:r>
            <a:r>
              <a:rPr lang="it-IT" sz="2000" dirty="0" err="1" smtClean="0"/>
              <a:t>cohort</a:t>
            </a:r>
            <a:endParaRPr lang="it-IT" sz="2000" dirty="0" smtClean="0"/>
          </a:p>
          <a:p>
            <a:pPr>
              <a:buFontTx/>
              <a:buChar char="-"/>
            </a:pPr>
            <a:r>
              <a:rPr lang="it-IT" sz="2000" dirty="0" smtClean="0"/>
              <a:t> The </a:t>
            </a:r>
            <a:r>
              <a:rPr lang="it-IT" sz="2000" dirty="0" err="1" smtClean="0"/>
              <a:t>role</a:t>
            </a:r>
            <a:r>
              <a:rPr lang="it-IT" sz="2000" dirty="0" smtClean="0"/>
              <a:t> </a:t>
            </a:r>
            <a:r>
              <a:rPr lang="it-IT" sz="2000" dirty="0" err="1" smtClean="0"/>
              <a:t>of</a:t>
            </a:r>
            <a:r>
              <a:rPr lang="it-IT" sz="2000" dirty="0" smtClean="0"/>
              <a:t> </a:t>
            </a:r>
            <a:r>
              <a:rPr lang="it-IT" sz="2000" dirty="0" err="1" smtClean="0"/>
              <a:t>parental</a:t>
            </a:r>
            <a:r>
              <a:rPr lang="it-IT" sz="2000" dirty="0" smtClean="0"/>
              <a:t> background  </a:t>
            </a:r>
            <a:r>
              <a:rPr lang="it-IT" sz="2000" dirty="0" err="1" smtClean="0"/>
              <a:t>rises</a:t>
            </a:r>
            <a:r>
              <a:rPr lang="it-IT" sz="2000" dirty="0" smtClean="0"/>
              <a:t> </a:t>
            </a:r>
            <a:r>
              <a:rPr lang="it-IT" sz="2000" dirty="0" err="1" smtClean="0"/>
              <a:t>both</a:t>
            </a:r>
            <a:r>
              <a:rPr lang="it-IT" sz="2000" dirty="0" smtClean="0"/>
              <a:t> in </a:t>
            </a:r>
            <a:r>
              <a:rPr lang="it-IT" sz="2000" dirty="0" err="1" smtClean="0"/>
              <a:t>absolute</a:t>
            </a:r>
            <a:r>
              <a:rPr lang="it-IT" sz="2000" dirty="0" smtClean="0"/>
              <a:t> and relative </a:t>
            </a:r>
            <a:r>
              <a:rPr lang="it-IT" sz="2000" dirty="0" err="1" smtClean="0"/>
              <a:t>terms</a:t>
            </a:r>
            <a:r>
              <a:rPr lang="it-IT" sz="2000" dirty="0" smtClean="0"/>
              <a:t> (</a:t>
            </a:r>
            <a:r>
              <a:rPr lang="it-IT" sz="2000" dirty="0" err="1" smtClean="0"/>
              <a:t>educated</a:t>
            </a:r>
            <a:r>
              <a:rPr lang="it-IT" sz="2000" dirty="0" smtClean="0"/>
              <a:t> </a:t>
            </a:r>
            <a:r>
              <a:rPr lang="it-IT" sz="2000" dirty="0" err="1" smtClean="0"/>
              <a:t>parents</a:t>
            </a:r>
            <a:r>
              <a:rPr lang="it-IT" sz="2000" dirty="0" smtClean="0"/>
              <a:t> </a:t>
            </a:r>
            <a:r>
              <a:rPr lang="it-IT" sz="2000" dirty="0" err="1" smtClean="0"/>
              <a:t>gained</a:t>
            </a:r>
            <a:r>
              <a:rPr lang="it-IT" sz="2000" dirty="0" smtClean="0"/>
              <a:t> more </a:t>
            </a:r>
            <a:r>
              <a:rPr lang="it-IT" sz="2000" dirty="0" err="1" smtClean="0"/>
              <a:t>from</a:t>
            </a:r>
            <a:r>
              <a:rPr lang="it-IT" sz="2000" dirty="0" smtClean="0"/>
              <a:t>  </a:t>
            </a:r>
            <a:r>
              <a:rPr lang="it-IT" sz="2000" dirty="0" err="1" smtClean="0"/>
              <a:t>transition</a:t>
            </a:r>
            <a:r>
              <a:rPr lang="it-IT" sz="2000" dirty="0" smtClean="0"/>
              <a:t>?)</a:t>
            </a:r>
          </a:p>
          <a:p>
            <a:pPr>
              <a:buFontTx/>
              <a:buChar char="-"/>
            </a:pPr>
            <a:r>
              <a:rPr lang="it-IT" sz="2000" dirty="0" smtClean="0"/>
              <a:t>A “reverse” gender gap, more </a:t>
            </a:r>
            <a:r>
              <a:rPr lang="it-IT" sz="2000" dirty="0" err="1" smtClean="0"/>
              <a:t>prevalent</a:t>
            </a:r>
            <a:r>
              <a:rPr lang="it-IT" sz="2000" dirty="0" smtClean="0"/>
              <a:t> in the </a:t>
            </a:r>
            <a:r>
              <a:rPr lang="it-IT" sz="2000" dirty="0" err="1" smtClean="0"/>
              <a:t>young</a:t>
            </a:r>
            <a:r>
              <a:rPr lang="it-IT" sz="2000" dirty="0" smtClean="0"/>
              <a:t> </a:t>
            </a:r>
            <a:r>
              <a:rPr lang="it-IT" sz="2000" dirty="0" err="1" smtClean="0"/>
              <a:t>cohort</a:t>
            </a:r>
            <a:endParaRPr lang="it-IT"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IOp</a:t>
            </a:r>
            <a:r>
              <a:rPr lang="en-GB" dirty="0" smtClean="0"/>
              <a:t> in education: Summary</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pPr/>
              <a:t>12 January, 2017</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21</a:t>
            </a:fld>
            <a:endParaRPr lang="en-GB" dirty="0"/>
          </a:p>
        </p:txBody>
      </p:sp>
      <p:graphicFrame>
        <p:nvGraphicFramePr>
          <p:cNvPr id="7" name="Diagramma 6"/>
          <p:cNvGraphicFramePr/>
          <p:nvPr>
            <p:extLst>
              <p:ext uri="{D42A27DB-BD31-4B8C-83A1-F6EECF244321}">
                <p14:modId xmlns:p14="http://schemas.microsoft.com/office/powerpoint/2010/main" xmlns="" val="3349388651"/>
              </p:ext>
            </p:extLst>
          </p:nvPr>
        </p:nvGraphicFramePr>
        <p:xfrm>
          <a:off x="455878" y="1249332"/>
          <a:ext cx="8183692" cy="5057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9388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IOp</a:t>
            </a:r>
            <a:r>
              <a:rPr lang="en-US" dirty="0" smtClean="0"/>
              <a:t> estimates: having a job and having a “good job”</a:t>
            </a:r>
            <a:endParaRPr lang="en-US" dirty="0"/>
          </a:p>
        </p:txBody>
      </p:sp>
      <p:sp>
        <p:nvSpPr>
          <p:cNvPr id="2" name="Segnaposto testo 1"/>
          <p:cNvSpPr>
            <a:spLocks noGrp="1"/>
          </p:cNvSpPr>
          <p:nvPr>
            <p:ph type="body" idx="1"/>
          </p:nvPr>
        </p:nvSpPr>
        <p:spPr/>
        <p:txBody>
          <a:bodyPr/>
          <a:lstStyle/>
          <a:p>
            <a:endParaRPr lang="it-IT"/>
          </a:p>
        </p:txBody>
      </p:sp>
    </p:spTree>
    <p:extLst>
      <p:ext uri="{BB962C8B-B14F-4D97-AF65-F5344CB8AC3E}">
        <p14:creationId xmlns="" xmlns:p14="http://schemas.microsoft.com/office/powerpoint/2010/main" val="748144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IOp</a:t>
            </a:r>
            <a:r>
              <a:rPr lang="it-IT" dirty="0" smtClean="0"/>
              <a:t>  in </a:t>
            </a:r>
            <a:r>
              <a:rPr lang="it-IT" dirty="0" err="1" smtClean="0"/>
              <a:t>employment</a:t>
            </a:r>
            <a:r>
              <a:rPr lang="it-IT" dirty="0" smtClean="0"/>
              <a:t>: </a:t>
            </a:r>
            <a:r>
              <a:rPr lang="it-IT" dirty="0" err="1" smtClean="0"/>
              <a:t>having</a:t>
            </a:r>
            <a:r>
              <a:rPr lang="it-IT" dirty="0" smtClean="0"/>
              <a:t> a job</a:t>
            </a:r>
            <a:endParaRPr lang="it-IT" dirty="0"/>
          </a:p>
        </p:txBody>
      </p:sp>
      <p:graphicFrame>
        <p:nvGraphicFramePr>
          <p:cNvPr id="4" name="Chart 2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fontScale="90000"/>
          </a:bodyPr>
          <a:lstStyle/>
          <a:p>
            <a:r>
              <a:rPr lang="it-IT" dirty="0" err="1" smtClean="0"/>
              <a:t>IOp</a:t>
            </a:r>
            <a:r>
              <a:rPr lang="it-IT" dirty="0" smtClean="0"/>
              <a:t>  in </a:t>
            </a:r>
            <a:r>
              <a:rPr lang="it-IT" dirty="0" err="1" smtClean="0"/>
              <a:t>employment</a:t>
            </a:r>
            <a:r>
              <a:rPr lang="it-IT" dirty="0" smtClean="0"/>
              <a:t>: </a:t>
            </a:r>
            <a:r>
              <a:rPr lang="it-IT" dirty="0" err="1" smtClean="0"/>
              <a:t>having</a:t>
            </a:r>
            <a:r>
              <a:rPr lang="it-IT" dirty="0" smtClean="0"/>
              <a:t> a “</a:t>
            </a:r>
            <a:r>
              <a:rPr lang="it-IT" dirty="0" err="1" smtClean="0"/>
              <a:t>good</a:t>
            </a:r>
            <a:r>
              <a:rPr lang="it-IT" dirty="0" smtClean="0"/>
              <a:t>” job</a:t>
            </a:r>
            <a:endParaRPr lang="it-IT" dirty="0"/>
          </a:p>
        </p:txBody>
      </p:sp>
      <p:graphicFrame>
        <p:nvGraphicFramePr>
          <p:cNvPr id="4" name="Chart 27"/>
          <p:cNvGraphicFramePr>
            <a:graphicFrameLocks noGrp="1"/>
          </p:cNvGraphicFramePr>
          <p:nvPr>
            <p:ph idx="1"/>
          </p:nvPr>
        </p:nvGraphicFramePr>
        <p:xfrm>
          <a:off x="539552" y="1052737"/>
          <a:ext cx="82296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208284" y="5157192"/>
            <a:ext cx="8935716" cy="1015663"/>
          </a:xfrm>
          <a:prstGeom prst="rect">
            <a:avLst/>
          </a:prstGeom>
          <a:noFill/>
        </p:spPr>
        <p:txBody>
          <a:bodyPr wrap="none" rtlCol="0">
            <a:spAutoFit/>
          </a:bodyPr>
          <a:lstStyle/>
          <a:p>
            <a:r>
              <a:rPr lang="it-IT" sz="2000" dirty="0" smtClean="0"/>
              <a:t>- </a:t>
            </a:r>
            <a:r>
              <a:rPr lang="it-IT" sz="2000" dirty="0" err="1" smtClean="0"/>
              <a:t>IOp</a:t>
            </a:r>
            <a:r>
              <a:rPr lang="it-IT" sz="2000" dirty="0" smtClean="0"/>
              <a:t> </a:t>
            </a:r>
            <a:r>
              <a:rPr lang="it-IT" sz="2000" dirty="0" err="1" smtClean="0"/>
              <a:t>for</a:t>
            </a:r>
            <a:r>
              <a:rPr lang="it-IT" sz="2000" dirty="0" smtClean="0"/>
              <a:t> a “</a:t>
            </a:r>
            <a:r>
              <a:rPr lang="it-IT" sz="2000" dirty="0" err="1" smtClean="0"/>
              <a:t>good</a:t>
            </a:r>
            <a:r>
              <a:rPr lang="it-IT" sz="2000" dirty="0" smtClean="0"/>
              <a:t>” job </a:t>
            </a:r>
            <a:r>
              <a:rPr lang="it-IT" sz="2000" dirty="0" err="1" smtClean="0"/>
              <a:t>is</a:t>
            </a:r>
            <a:r>
              <a:rPr lang="it-IT" sz="2000" dirty="0" smtClean="0"/>
              <a:t>  50% </a:t>
            </a:r>
            <a:r>
              <a:rPr lang="it-IT" sz="2000" dirty="0" err="1" smtClean="0"/>
              <a:t>higher</a:t>
            </a:r>
            <a:r>
              <a:rPr lang="it-IT" sz="2000" dirty="0" smtClean="0"/>
              <a:t> the </a:t>
            </a:r>
            <a:r>
              <a:rPr lang="it-IT" sz="2000" dirty="0" err="1" smtClean="0"/>
              <a:t>IOp</a:t>
            </a:r>
            <a:r>
              <a:rPr lang="it-IT" sz="2000" dirty="0" smtClean="0"/>
              <a:t> </a:t>
            </a:r>
            <a:r>
              <a:rPr lang="it-IT" sz="2000" dirty="0" err="1" smtClean="0"/>
              <a:t>for</a:t>
            </a:r>
            <a:r>
              <a:rPr lang="it-IT" sz="2000" dirty="0" smtClean="0"/>
              <a:t> </a:t>
            </a:r>
            <a:r>
              <a:rPr lang="it-IT" sz="2000" dirty="0" err="1" smtClean="0"/>
              <a:t>any</a:t>
            </a:r>
            <a:r>
              <a:rPr lang="it-IT" sz="2000" dirty="0" smtClean="0"/>
              <a:t> job</a:t>
            </a:r>
          </a:p>
          <a:p>
            <a:r>
              <a:rPr lang="it-IT" sz="2000" dirty="0" smtClean="0"/>
              <a:t>- </a:t>
            </a:r>
            <a:r>
              <a:rPr lang="it-IT" sz="2000" dirty="0" err="1" smtClean="0"/>
              <a:t>parental</a:t>
            </a:r>
            <a:r>
              <a:rPr lang="it-IT" sz="2000" dirty="0" smtClean="0"/>
              <a:t> background </a:t>
            </a:r>
          </a:p>
          <a:p>
            <a:r>
              <a:rPr lang="it-IT" sz="2000" dirty="0" smtClean="0"/>
              <a:t>- </a:t>
            </a:r>
            <a:r>
              <a:rPr lang="it-IT" sz="2000" dirty="0" err="1" smtClean="0"/>
              <a:t>parents</a:t>
            </a:r>
            <a:r>
              <a:rPr lang="it-IT" sz="2000" dirty="0" smtClean="0"/>
              <a:t>’ </a:t>
            </a:r>
            <a:r>
              <a:rPr lang="it-IT" sz="2000" dirty="0" err="1" smtClean="0"/>
              <a:t>membership</a:t>
            </a:r>
            <a:r>
              <a:rPr lang="it-IT" sz="2000" dirty="0" smtClean="0"/>
              <a:t> </a:t>
            </a:r>
            <a:r>
              <a:rPr lang="it-IT" sz="2000" dirty="0" err="1" smtClean="0"/>
              <a:t>of</a:t>
            </a:r>
            <a:r>
              <a:rPr lang="it-IT" sz="2000" dirty="0" smtClean="0"/>
              <a:t> </a:t>
            </a:r>
            <a:r>
              <a:rPr lang="it-IT" sz="2000" dirty="0" err="1" smtClean="0"/>
              <a:t>Communist</a:t>
            </a:r>
            <a:r>
              <a:rPr lang="it-IT" sz="2000" dirty="0" smtClean="0"/>
              <a:t> party </a:t>
            </a:r>
            <a:r>
              <a:rPr lang="it-IT" sz="2000" dirty="0" err="1" smtClean="0"/>
              <a:t>is</a:t>
            </a:r>
            <a:r>
              <a:rPr lang="it-IT" sz="2000" dirty="0" smtClean="0"/>
              <a:t> </a:t>
            </a:r>
            <a:r>
              <a:rPr lang="it-IT" sz="2000" dirty="0" err="1" smtClean="0"/>
              <a:t>still</a:t>
            </a:r>
            <a:r>
              <a:rPr lang="it-IT" sz="2000" dirty="0" smtClean="0"/>
              <a:t> </a:t>
            </a:r>
            <a:r>
              <a:rPr lang="it-IT" sz="2000" dirty="0" err="1" smtClean="0"/>
              <a:t>important</a:t>
            </a:r>
            <a:r>
              <a:rPr lang="it-IT" sz="2000" dirty="0" smtClean="0"/>
              <a:t> </a:t>
            </a:r>
            <a:r>
              <a:rPr lang="it-IT" sz="2000" dirty="0" err="1" smtClean="0"/>
              <a:t>for</a:t>
            </a:r>
            <a:r>
              <a:rPr lang="it-IT" sz="2000" dirty="0" smtClean="0"/>
              <a:t>  </a:t>
            </a:r>
            <a:r>
              <a:rPr lang="it-IT" sz="2000" dirty="0" err="1" smtClean="0"/>
              <a:t>having</a:t>
            </a:r>
            <a:r>
              <a:rPr lang="it-IT" sz="2000" dirty="0" smtClean="0"/>
              <a:t> a “</a:t>
            </a:r>
            <a:r>
              <a:rPr lang="it-IT" sz="2000" dirty="0" err="1" smtClean="0"/>
              <a:t>good</a:t>
            </a:r>
            <a:r>
              <a:rPr lang="it-IT" sz="2000" dirty="0" smtClean="0"/>
              <a:t>” job</a:t>
            </a:r>
            <a:endParaRPr lang="it-IT"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IOp</a:t>
            </a:r>
            <a:r>
              <a:rPr lang="en-GB" dirty="0" smtClean="0"/>
              <a:t> in employment: Summary</a:t>
            </a:r>
            <a:endParaRPr lang="en-GB" dirty="0"/>
          </a:p>
        </p:txBody>
      </p:sp>
      <p:sp>
        <p:nvSpPr>
          <p:cNvPr id="3" name="Date Placeholder 2"/>
          <p:cNvSpPr>
            <a:spLocks noGrp="1"/>
          </p:cNvSpPr>
          <p:nvPr>
            <p:ph type="dt" sz="half" idx="2"/>
          </p:nvPr>
        </p:nvSpPr>
        <p:spPr/>
        <p:txBody>
          <a:bodyPr/>
          <a:lstStyle/>
          <a:p>
            <a:fld id="{4AC23DB2-FB1A-4E43-8F6F-8E1E5CEC6EBA}" type="datetime3">
              <a:rPr lang="en-GB" smtClean="0"/>
              <a:pPr/>
              <a:t>12 January, 2017</a:t>
            </a:fld>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25</a:t>
            </a:fld>
            <a:endParaRPr lang="en-GB" dirty="0"/>
          </a:p>
        </p:txBody>
      </p:sp>
      <p:graphicFrame>
        <p:nvGraphicFramePr>
          <p:cNvPr id="7" name="Diagramma 6"/>
          <p:cNvGraphicFramePr/>
          <p:nvPr>
            <p:extLst>
              <p:ext uri="{D42A27DB-BD31-4B8C-83A1-F6EECF244321}">
                <p14:modId xmlns:p14="http://schemas.microsoft.com/office/powerpoint/2010/main" xmlns="" val="3326361747"/>
              </p:ext>
            </p:extLst>
          </p:nvPr>
        </p:nvGraphicFramePr>
        <p:xfrm>
          <a:off x="455878" y="1249332"/>
          <a:ext cx="8183692" cy="5057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5878" y="1371600"/>
            <a:ext cx="8114190" cy="1077218"/>
          </a:xfrm>
          <a:prstGeom prst="rect">
            <a:avLst/>
          </a:prstGeom>
          <a:noFill/>
        </p:spPr>
        <p:txBody>
          <a:bodyPr wrap="square" rtlCol="0">
            <a:spAutoFit/>
          </a:bodyPr>
          <a:lstStyle/>
          <a:p>
            <a:pPr lvl="0"/>
            <a:r>
              <a:rPr lang="en-GB" sz="2500" dirty="0">
                <a:solidFill>
                  <a:schemeClr val="tx1"/>
                </a:solidFill>
                <a:latin typeface="Franklin Gothic Book" panose="020B0503020102020204" pitchFamily="34" charset="0"/>
              </a:rPr>
              <a:t>While people with jobs may have low inequality of opportunity, access to “good” jobs is a </a:t>
            </a:r>
            <a:r>
              <a:rPr lang="en-GB" sz="2500" dirty="0" smtClean="0">
                <a:solidFill>
                  <a:schemeClr val="tx1"/>
                </a:solidFill>
                <a:latin typeface="Franklin Gothic Book" panose="020B0503020102020204" pitchFamily="34" charset="0"/>
              </a:rPr>
              <a:t>stronger </a:t>
            </a:r>
            <a:r>
              <a:rPr lang="en-GB" sz="2500" dirty="0">
                <a:solidFill>
                  <a:schemeClr val="tx1"/>
                </a:solidFill>
                <a:latin typeface="Franklin Gothic Book" panose="020B0503020102020204" pitchFamily="34" charset="0"/>
              </a:rPr>
              <a:t>barrier.</a:t>
            </a:r>
          </a:p>
          <a:p>
            <a:endParaRPr lang="en-GB" sz="1400" dirty="0" smtClean="0">
              <a:solidFill>
                <a:schemeClr val="bg1">
                  <a:lumMod val="50000"/>
                </a:schemeClr>
              </a:solidFill>
            </a:endParaRPr>
          </a:p>
        </p:txBody>
      </p:sp>
    </p:spTree>
    <p:extLst>
      <p:ext uri="{BB962C8B-B14F-4D97-AF65-F5344CB8AC3E}">
        <p14:creationId xmlns:p14="http://schemas.microsoft.com/office/powerpoint/2010/main" xmlns="" val="725158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IOp</a:t>
            </a:r>
            <a:r>
              <a:rPr lang="en-US" dirty="0" smtClean="0"/>
              <a:t> estimates: income</a:t>
            </a:r>
            <a:br>
              <a:rPr lang="en-US" dirty="0" smtClean="0"/>
            </a:br>
            <a:endParaRPr lang="en-US" dirty="0"/>
          </a:p>
        </p:txBody>
      </p:sp>
      <p:sp>
        <p:nvSpPr>
          <p:cNvPr id="2" name="Segnaposto testo 1"/>
          <p:cNvSpPr>
            <a:spLocks noGrp="1"/>
          </p:cNvSpPr>
          <p:nvPr>
            <p:ph type="body" idx="1"/>
          </p:nvPr>
        </p:nvSpPr>
        <p:spPr/>
        <p:txBody>
          <a:bodyPr/>
          <a:lstStyle/>
          <a:p>
            <a:endParaRPr lang="it-IT"/>
          </a:p>
        </p:txBody>
      </p:sp>
    </p:spTree>
    <p:extLst>
      <p:ext uri="{BB962C8B-B14F-4D97-AF65-F5344CB8AC3E}">
        <p14:creationId xmlns="" xmlns:p14="http://schemas.microsoft.com/office/powerpoint/2010/main" val="748144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Total and relative </a:t>
            </a:r>
            <a:r>
              <a:rPr lang="it-IT" dirty="0" err="1" smtClean="0"/>
              <a:t>inequality</a:t>
            </a:r>
            <a:r>
              <a:rPr lang="it-IT" dirty="0" smtClean="0"/>
              <a:t> </a:t>
            </a:r>
            <a:r>
              <a:rPr lang="it-IT" dirty="0" err="1" smtClean="0"/>
              <a:t>of</a:t>
            </a:r>
            <a:r>
              <a:rPr lang="it-IT" dirty="0" smtClean="0"/>
              <a:t> </a:t>
            </a:r>
            <a:r>
              <a:rPr lang="it-IT" dirty="0" err="1" smtClean="0"/>
              <a:t>opportunity</a:t>
            </a:r>
            <a:r>
              <a:rPr lang="it-IT" dirty="0" smtClean="0"/>
              <a:t> </a:t>
            </a:r>
            <a:r>
              <a:rPr lang="it-IT" dirty="0" err="1" smtClean="0"/>
              <a:t>for</a:t>
            </a:r>
            <a:r>
              <a:rPr lang="it-IT" dirty="0" smtClean="0"/>
              <a:t> </a:t>
            </a:r>
            <a:r>
              <a:rPr lang="it-IT" dirty="0" err="1" smtClean="0"/>
              <a:t>income</a:t>
            </a:r>
            <a:endParaRPr lang="it-IT" dirty="0"/>
          </a:p>
        </p:txBody>
      </p:sp>
      <p:graphicFrame>
        <p:nvGraphicFramePr>
          <p:cNvPr id="4" name="Chart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Inequality</a:t>
            </a:r>
            <a:r>
              <a:rPr lang="it-IT" dirty="0" smtClean="0"/>
              <a:t> </a:t>
            </a:r>
            <a:r>
              <a:rPr lang="it-IT" dirty="0" err="1" smtClean="0"/>
              <a:t>of</a:t>
            </a:r>
            <a:r>
              <a:rPr lang="it-IT" dirty="0" smtClean="0"/>
              <a:t> </a:t>
            </a:r>
            <a:r>
              <a:rPr lang="it-IT" dirty="0" err="1" smtClean="0"/>
              <a:t>opportunity</a:t>
            </a:r>
            <a:r>
              <a:rPr lang="it-IT" dirty="0" smtClean="0"/>
              <a:t> vs </a:t>
            </a:r>
            <a:r>
              <a:rPr lang="it-IT" dirty="0" err="1" smtClean="0"/>
              <a:t>income</a:t>
            </a:r>
            <a:r>
              <a:rPr lang="it-IT" dirty="0" smtClean="0"/>
              <a:t> </a:t>
            </a:r>
            <a:r>
              <a:rPr lang="it-IT" dirty="0" err="1" smtClean="0"/>
              <a:t>inequality</a:t>
            </a:r>
            <a:endParaRPr lang="it-IT" dirty="0"/>
          </a:p>
        </p:txBody>
      </p:sp>
      <p:graphicFrame>
        <p:nvGraphicFramePr>
          <p:cNvPr id="4" name="Chart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Which</a:t>
            </a:r>
            <a:r>
              <a:rPr lang="it-IT" dirty="0" smtClean="0"/>
              <a:t> </a:t>
            </a:r>
            <a:r>
              <a:rPr lang="it-IT" dirty="0" err="1" smtClean="0"/>
              <a:t>circumstances</a:t>
            </a:r>
            <a:r>
              <a:rPr lang="it-IT" dirty="0" smtClean="0"/>
              <a:t> </a:t>
            </a:r>
            <a:r>
              <a:rPr lang="it-IT" dirty="0" err="1" smtClean="0"/>
              <a:t>matter</a:t>
            </a:r>
            <a:r>
              <a:rPr lang="it-IT" dirty="0" smtClean="0"/>
              <a:t>?</a:t>
            </a:r>
            <a:br>
              <a:rPr lang="it-IT" dirty="0" smtClean="0"/>
            </a:br>
            <a:endParaRPr lang="it-IT" dirty="0"/>
          </a:p>
        </p:txBody>
      </p:sp>
      <p:graphicFrame>
        <p:nvGraphicFramePr>
          <p:cNvPr id="4" name="Chart 11"/>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presentation</a:t>
            </a:r>
            <a:endParaRPr lang="it-IT" dirty="0"/>
          </a:p>
        </p:txBody>
      </p:sp>
      <p:sp>
        <p:nvSpPr>
          <p:cNvPr id="3" name="Segnaposto contenuto 2"/>
          <p:cNvSpPr>
            <a:spLocks noGrp="1"/>
          </p:cNvSpPr>
          <p:nvPr>
            <p:ph idx="1"/>
          </p:nvPr>
        </p:nvSpPr>
        <p:spPr>
          <a:xfrm>
            <a:off x="323528" y="1600200"/>
            <a:ext cx="8424936" cy="4853136"/>
          </a:xfrm>
        </p:spPr>
        <p:txBody>
          <a:bodyPr>
            <a:normAutofit fontScale="70000" lnSpcReduction="20000"/>
          </a:bodyPr>
          <a:lstStyle/>
          <a:p>
            <a:r>
              <a:rPr lang="it-IT" sz="3100" dirty="0" smtClean="0"/>
              <a:t>Some (</a:t>
            </a:r>
            <a:r>
              <a:rPr lang="it-IT" sz="3100" dirty="0" err="1" smtClean="0"/>
              <a:t>additional</a:t>
            </a:r>
            <a:r>
              <a:rPr lang="it-IT" sz="3100" dirty="0" smtClean="0"/>
              <a:t>) </a:t>
            </a:r>
            <a:r>
              <a:rPr lang="it-IT" sz="3100" dirty="0" err="1" smtClean="0"/>
              <a:t>thoughts</a:t>
            </a:r>
            <a:r>
              <a:rPr lang="it-IT" sz="3100" dirty="0" smtClean="0"/>
              <a:t> on </a:t>
            </a:r>
            <a:r>
              <a:rPr lang="it-IT" sz="3100" dirty="0" err="1" smtClean="0"/>
              <a:t>inequality</a:t>
            </a:r>
            <a:r>
              <a:rPr lang="it-IT" sz="3100" dirty="0" smtClean="0"/>
              <a:t> </a:t>
            </a:r>
            <a:r>
              <a:rPr lang="it-IT" sz="3100" dirty="0" err="1" smtClean="0"/>
              <a:t>of</a:t>
            </a:r>
            <a:r>
              <a:rPr lang="it-IT" sz="3100" dirty="0" smtClean="0"/>
              <a:t> </a:t>
            </a:r>
            <a:r>
              <a:rPr lang="it-IT" sz="3100" dirty="0" err="1" smtClean="0"/>
              <a:t>opportunity</a:t>
            </a:r>
            <a:endParaRPr lang="it-IT" sz="2700" dirty="0" smtClean="0"/>
          </a:p>
          <a:p>
            <a:pPr>
              <a:buNone/>
            </a:pPr>
            <a:endParaRPr lang="it-IT" sz="3100" dirty="0" smtClean="0"/>
          </a:p>
          <a:p>
            <a:r>
              <a:rPr lang="it-IT" sz="3100" dirty="0" err="1" smtClean="0"/>
              <a:t>Inequality</a:t>
            </a:r>
            <a:r>
              <a:rPr lang="it-IT" sz="3100" dirty="0" smtClean="0"/>
              <a:t> </a:t>
            </a:r>
            <a:r>
              <a:rPr lang="it-IT" sz="3100" dirty="0" err="1" smtClean="0"/>
              <a:t>of</a:t>
            </a:r>
            <a:r>
              <a:rPr lang="it-IT" sz="3100" dirty="0" smtClean="0"/>
              <a:t> </a:t>
            </a:r>
            <a:r>
              <a:rPr lang="it-IT" sz="3100" dirty="0" err="1" smtClean="0"/>
              <a:t>opportunity</a:t>
            </a:r>
            <a:r>
              <a:rPr lang="it-IT" sz="3100" dirty="0" smtClean="0"/>
              <a:t> and policy </a:t>
            </a:r>
            <a:r>
              <a:rPr lang="it-IT" sz="3100" dirty="0" err="1" smtClean="0"/>
              <a:t>preferences</a:t>
            </a:r>
            <a:r>
              <a:rPr lang="it-IT" sz="3100" dirty="0" smtClean="0"/>
              <a:t> in </a:t>
            </a:r>
            <a:r>
              <a:rPr lang="it-IT" sz="3100" dirty="0" err="1" smtClean="0"/>
              <a:t>transition</a:t>
            </a:r>
            <a:r>
              <a:rPr lang="it-IT" sz="3100" dirty="0" smtClean="0"/>
              <a:t> </a:t>
            </a:r>
            <a:r>
              <a:rPr lang="it-IT" sz="3100" dirty="0" err="1" smtClean="0"/>
              <a:t>economies</a:t>
            </a:r>
            <a:endParaRPr lang="it-IT" sz="3100" dirty="0" smtClean="0"/>
          </a:p>
          <a:p>
            <a:endParaRPr lang="it-IT" sz="3100" dirty="0" smtClean="0"/>
          </a:p>
          <a:p>
            <a:pPr lvl="1"/>
            <a:r>
              <a:rPr lang="it-IT" sz="2700" dirty="0" err="1" smtClean="0"/>
              <a:t>Based</a:t>
            </a:r>
            <a:r>
              <a:rPr lang="it-IT" sz="2700" dirty="0" smtClean="0"/>
              <a:t> on a background </a:t>
            </a:r>
            <a:r>
              <a:rPr lang="it-IT" sz="2700" dirty="0" err="1" smtClean="0"/>
              <a:t>paper</a:t>
            </a:r>
            <a:r>
              <a:rPr lang="it-IT" sz="2700" dirty="0" smtClean="0"/>
              <a:t> </a:t>
            </a:r>
            <a:r>
              <a:rPr lang="it-IT" sz="2700" dirty="0" err="1" smtClean="0"/>
              <a:t>for</a:t>
            </a:r>
            <a:r>
              <a:rPr lang="it-IT" sz="2700" dirty="0" smtClean="0"/>
              <a:t> the </a:t>
            </a:r>
            <a:r>
              <a:rPr lang="it-IT" sz="2700" dirty="0" err="1" smtClean="0"/>
              <a:t>European</a:t>
            </a:r>
            <a:r>
              <a:rPr lang="it-IT" sz="2700" dirty="0" smtClean="0"/>
              <a:t> </a:t>
            </a:r>
            <a:r>
              <a:rPr lang="it-IT" sz="2700" dirty="0" err="1" smtClean="0"/>
              <a:t>Bank</a:t>
            </a:r>
            <a:r>
              <a:rPr lang="it-IT" sz="2700" dirty="0" smtClean="0"/>
              <a:t> </a:t>
            </a:r>
            <a:r>
              <a:rPr lang="it-IT" sz="2700" dirty="0" err="1" smtClean="0"/>
              <a:t>for</a:t>
            </a:r>
            <a:r>
              <a:rPr lang="it-IT" sz="2700" dirty="0" smtClean="0"/>
              <a:t> </a:t>
            </a:r>
            <a:r>
              <a:rPr lang="it-IT" sz="2700" dirty="0" err="1" smtClean="0"/>
              <a:t>Reconstruction</a:t>
            </a:r>
            <a:r>
              <a:rPr lang="it-IT" sz="2700" dirty="0" smtClean="0"/>
              <a:t> and </a:t>
            </a:r>
            <a:r>
              <a:rPr lang="it-IT" sz="2700" dirty="0" err="1" smtClean="0"/>
              <a:t>Development</a:t>
            </a:r>
            <a:r>
              <a:rPr lang="it-IT" sz="2700" dirty="0" smtClean="0"/>
              <a:t> (EBRD) </a:t>
            </a:r>
            <a:r>
              <a:rPr lang="it-IT" sz="2700" dirty="0" err="1" smtClean="0"/>
              <a:t>Transition</a:t>
            </a:r>
            <a:r>
              <a:rPr lang="it-IT" sz="2700" dirty="0" smtClean="0"/>
              <a:t> Report 2016/2017.</a:t>
            </a:r>
          </a:p>
          <a:p>
            <a:pPr lvl="1"/>
            <a:endParaRPr lang="it-IT" sz="2700" dirty="0" smtClean="0"/>
          </a:p>
          <a:p>
            <a:pPr lvl="1"/>
            <a:r>
              <a:rPr lang="it-IT" sz="2700" dirty="0" err="1" smtClean="0"/>
              <a:t>We</a:t>
            </a:r>
            <a:r>
              <a:rPr lang="it-IT" sz="2700" dirty="0" smtClean="0"/>
              <a:t> estimate </a:t>
            </a:r>
            <a:r>
              <a:rPr lang="it-IT" sz="2700" dirty="0" err="1" smtClean="0"/>
              <a:t>inequality</a:t>
            </a:r>
            <a:r>
              <a:rPr lang="it-IT" sz="2700" dirty="0" smtClean="0"/>
              <a:t> </a:t>
            </a:r>
            <a:r>
              <a:rPr lang="it-IT" sz="2700" dirty="0" err="1" smtClean="0"/>
              <a:t>of</a:t>
            </a:r>
            <a:r>
              <a:rPr lang="it-IT" sz="2700" dirty="0" smtClean="0"/>
              <a:t> </a:t>
            </a:r>
            <a:r>
              <a:rPr lang="it-IT" sz="2700" dirty="0" err="1" smtClean="0"/>
              <a:t>opportunity</a:t>
            </a:r>
            <a:r>
              <a:rPr lang="it-IT" sz="2700" dirty="0" smtClean="0"/>
              <a:t> in the EBRD </a:t>
            </a:r>
            <a:r>
              <a:rPr lang="it-IT" sz="2700" dirty="0" err="1" smtClean="0"/>
              <a:t>region</a:t>
            </a:r>
            <a:r>
              <a:rPr lang="it-IT" sz="2700" dirty="0" smtClean="0"/>
              <a:t> </a:t>
            </a:r>
            <a:r>
              <a:rPr lang="it-IT" sz="2700" dirty="0" err="1" smtClean="0"/>
              <a:t>for</a:t>
            </a:r>
            <a:r>
              <a:rPr lang="it-IT" sz="2700" dirty="0" smtClean="0"/>
              <a:t> a set </a:t>
            </a:r>
            <a:r>
              <a:rPr lang="it-IT" sz="2700" dirty="0" err="1" smtClean="0"/>
              <a:t>of</a:t>
            </a:r>
            <a:r>
              <a:rPr lang="it-IT" sz="2700" dirty="0" smtClean="0"/>
              <a:t> </a:t>
            </a:r>
            <a:r>
              <a:rPr lang="it-IT" sz="2700" dirty="0" err="1" smtClean="0"/>
              <a:t>outcome</a:t>
            </a:r>
            <a:r>
              <a:rPr lang="it-IT" sz="2700" dirty="0" smtClean="0"/>
              <a:t> </a:t>
            </a:r>
            <a:r>
              <a:rPr lang="it-IT" sz="2700" dirty="0" err="1" smtClean="0"/>
              <a:t>variables</a:t>
            </a:r>
            <a:r>
              <a:rPr lang="it-IT" sz="2700" dirty="0" smtClean="0"/>
              <a:t> and </a:t>
            </a:r>
            <a:r>
              <a:rPr lang="it-IT" sz="2700" dirty="0" err="1" smtClean="0"/>
              <a:t>we</a:t>
            </a:r>
            <a:r>
              <a:rPr lang="it-IT" sz="2700" dirty="0" smtClean="0"/>
              <a:t> </a:t>
            </a:r>
            <a:r>
              <a:rPr lang="it-IT" sz="2700" dirty="0" err="1" smtClean="0"/>
              <a:t>study</a:t>
            </a:r>
            <a:r>
              <a:rPr lang="it-IT" sz="2700" dirty="0" smtClean="0"/>
              <a:t> the </a:t>
            </a:r>
            <a:r>
              <a:rPr lang="it-IT" sz="2700" dirty="0" err="1" smtClean="0"/>
              <a:t>relationship</a:t>
            </a:r>
            <a:r>
              <a:rPr lang="it-IT" sz="2700" dirty="0" smtClean="0"/>
              <a:t> </a:t>
            </a:r>
            <a:r>
              <a:rPr lang="it-IT" sz="2700" dirty="0" err="1" smtClean="0"/>
              <a:t>between</a:t>
            </a:r>
            <a:r>
              <a:rPr lang="it-IT" sz="2700" dirty="0" smtClean="0"/>
              <a:t> </a:t>
            </a:r>
            <a:r>
              <a:rPr lang="it-IT" sz="2700" dirty="0" err="1" smtClean="0"/>
              <a:t>inequality</a:t>
            </a:r>
            <a:r>
              <a:rPr lang="it-IT" sz="2700" dirty="0" smtClean="0"/>
              <a:t> </a:t>
            </a:r>
            <a:r>
              <a:rPr lang="it-IT" sz="2700" dirty="0" err="1" smtClean="0"/>
              <a:t>of</a:t>
            </a:r>
            <a:r>
              <a:rPr lang="it-IT" sz="2700" dirty="0" smtClean="0"/>
              <a:t> </a:t>
            </a:r>
            <a:r>
              <a:rPr lang="it-IT" sz="2700" dirty="0" err="1" smtClean="0"/>
              <a:t>opportunity</a:t>
            </a:r>
            <a:r>
              <a:rPr lang="it-IT" sz="2700" dirty="0" smtClean="0"/>
              <a:t>, </a:t>
            </a:r>
            <a:r>
              <a:rPr lang="it-IT" sz="2700" dirty="0" err="1" smtClean="0"/>
              <a:t>individual</a:t>
            </a:r>
            <a:r>
              <a:rPr lang="it-IT" sz="2700" dirty="0" smtClean="0"/>
              <a:t> </a:t>
            </a:r>
            <a:r>
              <a:rPr lang="it-IT" sz="2700" dirty="0" err="1" smtClean="0"/>
              <a:t>perceptions</a:t>
            </a:r>
            <a:r>
              <a:rPr lang="it-IT" sz="2700" dirty="0" smtClean="0"/>
              <a:t> and policy </a:t>
            </a:r>
            <a:r>
              <a:rPr lang="it-IT" sz="2700" dirty="0" err="1" smtClean="0"/>
              <a:t>preferences</a:t>
            </a:r>
            <a:r>
              <a:rPr lang="it-IT" sz="2700" dirty="0" smtClean="0"/>
              <a:t>.</a:t>
            </a:r>
          </a:p>
          <a:p>
            <a:pPr lvl="1"/>
            <a:endParaRPr lang="it-IT" sz="2700" dirty="0" smtClean="0"/>
          </a:p>
          <a:p>
            <a:pPr lvl="1"/>
            <a:r>
              <a:rPr lang="it-IT" sz="2700" dirty="0" smtClean="0"/>
              <a:t>The </a:t>
            </a:r>
            <a:r>
              <a:rPr lang="it-IT" sz="2700" dirty="0" err="1" smtClean="0"/>
              <a:t>analysis</a:t>
            </a:r>
            <a:r>
              <a:rPr lang="it-IT" sz="2700" dirty="0" smtClean="0"/>
              <a:t> </a:t>
            </a:r>
            <a:r>
              <a:rPr lang="it-IT" sz="2700" dirty="0" err="1" smtClean="0"/>
              <a:t>is</a:t>
            </a:r>
            <a:r>
              <a:rPr lang="it-IT" sz="2700" dirty="0" smtClean="0"/>
              <a:t> </a:t>
            </a:r>
            <a:r>
              <a:rPr lang="it-IT" sz="2700" dirty="0" err="1" smtClean="0"/>
              <a:t>based</a:t>
            </a:r>
            <a:r>
              <a:rPr lang="it-IT" sz="2700" dirty="0" smtClean="0"/>
              <a:t> on the </a:t>
            </a:r>
            <a:r>
              <a:rPr lang="it-IT" sz="2700" dirty="0" err="1" smtClean="0"/>
              <a:t>latest</a:t>
            </a:r>
            <a:r>
              <a:rPr lang="it-IT" sz="2700" dirty="0" smtClean="0"/>
              <a:t> round </a:t>
            </a:r>
            <a:r>
              <a:rPr lang="it-IT" sz="2700" dirty="0" err="1" smtClean="0"/>
              <a:t>of</a:t>
            </a:r>
            <a:r>
              <a:rPr lang="it-IT" sz="2700" dirty="0" smtClean="0"/>
              <a:t> the Life in </a:t>
            </a:r>
            <a:r>
              <a:rPr lang="it-IT" sz="2700" dirty="0" err="1" smtClean="0"/>
              <a:t>Transition</a:t>
            </a:r>
            <a:r>
              <a:rPr lang="it-IT" sz="2700" dirty="0" smtClean="0"/>
              <a:t> </a:t>
            </a:r>
            <a:r>
              <a:rPr lang="it-IT" sz="2700" dirty="0" err="1" smtClean="0"/>
              <a:t>Survey</a:t>
            </a:r>
            <a:r>
              <a:rPr lang="it-IT" sz="2700" dirty="0" smtClean="0"/>
              <a:t> (LITS III), </a:t>
            </a:r>
            <a:r>
              <a:rPr lang="it-IT" sz="2700" dirty="0" err="1" smtClean="0"/>
              <a:t>conducted</a:t>
            </a:r>
            <a:r>
              <a:rPr lang="it-IT" sz="2700" dirty="0" smtClean="0"/>
              <a:t> </a:t>
            </a:r>
            <a:r>
              <a:rPr lang="it-IT" sz="2700" dirty="0" err="1" smtClean="0"/>
              <a:t>by</a:t>
            </a:r>
            <a:r>
              <a:rPr lang="it-IT" sz="2700" dirty="0" smtClean="0"/>
              <a:t> WB and EBRD in the </a:t>
            </a:r>
            <a:r>
              <a:rPr lang="it-IT" sz="2700" dirty="0" err="1" smtClean="0"/>
              <a:t>second</a:t>
            </a:r>
            <a:r>
              <a:rPr lang="it-IT" sz="2700" dirty="0" smtClean="0"/>
              <a:t> </a:t>
            </a:r>
            <a:r>
              <a:rPr lang="it-IT" sz="2700" dirty="0" err="1" smtClean="0"/>
              <a:t>half</a:t>
            </a:r>
            <a:r>
              <a:rPr lang="it-IT" sz="2700" dirty="0" smtClean="0"/>
              <a:t> </a:t>
            </a:r>
            <a:r>
              <a:rPr lang="it-IT" sz="2700" dirty="0" err="1" smtClean="0"/>
              <a:t>of</a:t>
            </a:r>
            <a:r>
              <a:rPr lang="it-IT" sz="2700" dirty="0" smtClean="0"/>
              <a:t> 2015 and the first </a:t>
            </a:r>
            <a:r>
              <a:rPr lang="it-IT" sz="2700" dirty="0" err="1" smtClean="0"/>
              <a:t>half</a:t>
            </a:r>
            <a:r>
              <a:rPr lang="it-IT" sz="2700" dirty="0" smtClean="0"/>
              <a:t> </a:t>
            </a:r>
            <a:r>
              <a:rPr lang="it-IT" sz="2700" dirty="0" err="1" smtClean="0"/>
              <a:t>of</a:t>
            </a:r>
            <a:r>
              <a:rPr lang="it-IT" sz="2700" dirty="0" smtClean="0"/>
              <a:t> 2016.</a:t>
            </a:r>
          </a:p>
          <a:p>
            <a:pPr lvl="1"/>
            <a:endParaRPr lang="it-IT" sz="2700" dirty="0" smtClean="0"/>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b="1" dirty="0"/>
              <a:t>Average estimates of inequality of opportunity and the role of individual circumstances </a:t>
            </a:r>
            <a:endParaRPr lang="it-IT" dirty="0"/>
          </a:p>
        </p:txBody>
      </p:sp>
      <p:sp>
        <p:nvSpPr>
          <p:cNvPr id="3" name="Segnaposto data 2"/>
          <p:cNvSpPr>
            <a:spLocks noGrp="1"/>
          </p:cNvSpPr>
          <p:nvPr>
            <p:ph type="dt" sz="half" idx="2"/>
          </p:nvPr>
        </p:nvSpPr>
        <p:spPr/>
        <p:txBody>
          <a:bodyPr/>
          <a:lstStyle/>
          <a:p>
            <a:fld id="{4AC23DB2-FB1A-4E43-8F6F-8E1E5CEC6EBA}" type="datetime3">
              <a:rPr lang="en-GB" smtClean="0"/>
              <a:pPr/>
              <a:t>12 January, 2017</a:t>
            </a:fld>
            <a:endParaRPr lang="en-GB" dirty="0"/>
          </a:p>
        </p:txBody>
      </p:sp>
      <p:sp>
        <p:nvSpPr>
          <p:cNvPr id="4" name="Segnaposto piè di pagina 3"/>
          <p:cNvSpPr>
            <a:spLocks noGrp="1"/>
          </p:cNvSpPr>
          <p:nvPr>
            <p:ph type="ftr" sz="quarter" idx="3"/>
          </p:nvPr>
        </p:nvSpPr>
        <p:spPr/>
        <p:txBody>
          <a:bodyPr/>
          <a:lstStyle/>
          <a:p>
            <a:endParaRPr lang="en-GB" b="1"/>
          </a:p>
        </p:txBody>
      </p:sp>
      <p:sp>
        <p:nvSpPr>
          <p:cNvPr id="5" name="Segnaposto numero diapositiva 4"/>
          <p:cNvSpPr>
            <a:spLocks noGrp="1"/>
          </p:cNvSpPr>
          <p:nvPr>
            <p:ph type="sldNum" sz="quarter" idx="4"/>
          </p:nvPr>
        </p:nvSpPr>
        <p:spPr/>
        <p:txBody>
          <a:bodyPr/>
          <a:lstStyle/>
          <a:p>
            <a:fld id="{71F9F866-B438-9445-8D9F-1F8FF6608833}" type="slidenum">
              <a:rPr lang="en-GB" smtClean="0"/>
              <a:pPr/>
              <a:t>30</a:t>
            </a:fld>
            <a:endParaRPr lang="en-GB" dirty="0"/>
          </a:p>
        </p:txBody>
      </p:sp>
      <p:sp>
        <p:nvSpPr>
          <p:cNvPr id="6" name="Segnaposto testo 5"/>
          <p:cNvSpPr>
            <a:spLocks noGrp="1"/>
          </p:cNvSpPr>
          <p:nvPr>
            <p:ph type="body" sz="quarter" idx="10"/>
          </p:nvPr>
        </p:nvSpPr>
        <p:spPr/>
        <p:txBody>
          <a:bodyPr/>
          <a:lstStyle/>
          <a:p>
            <a:endParaRPr lang="it-IT" dirty="0"/>
          </a:p>
        </p:txBody>
      </p:sp>
      <p:graphicFrame>
        <p:nvGraphicFramePr>
          <p:cNvPr id="7" name="Tabella 6"/>
          <p:cNvGraphicFramePr>
            <a:graphicFrameLocks noGrp="1"/>
          </p:cNvGraphicFramePr>
          <p:nvPr>
            <p:extLst>
              <p:ext uri="{D42A27DB-BD31-4B8C-83A1-F6EECF244321}">
                <p14:modId xmlns:p14="http://schemas.microsoft.com/office/powerpoint/2010/main" xmlns="" val="620225695"/>
              </p:ext>
            </p:extLst>
          </p:nvPr>
        </p:nvGraphicFramePr>
        <p:xfrm>
          <a:off x="719137" y="1803399"/>
          <a:ext cx="7803540" cy="4230616"/>
        </p:xfrm>
        <a:graphic>
          <a:graphicData uri="http://schemas.openxmlformats.org/drawingml/2006/table">
            <a:tbl>
              <a:tblPr firstRow="1" firstCol="1" bandRow="1"/>
              <a:tblGrid>
                <a:gridCol w="2566444"/>
                <a:gridCol w="1309274"/>
                <a:gridCol w="1309274"/>
                <a:gridCol w="1309274"/>
                <a:gridCol w="1309274"/>
              </a:tblGrid>
              <a:tr h="487225">
                <a:tc>
                  <a:txBody>
                    <a:bodyPr/>
                    <a:lstStyle/>
                    <a:p>
                      <a:pPr algn="just">
                        <a:lnSpc>
                          <a:spcPct val="115000"/>
                        </a:lnSpc>
                        <a:spcAft>
                          <a:spcPts val="0"/>
                        </a:spcAft>
                        <a:tabLst>
                          <a:tab pos="2340610" algn="l"/>
                        </a:tabLst>
                      </a:pPr>
                      <a:r>
                        <a:rPr lang="en-GB" sz="1100" b="1" dirty="0">
                          <a:effectLst/>
                          <a:latin typeface="Calibri"/>
                          <a:ea typeface="Times New Roman"/>
                          <a:cs typeface="Arial"/>
                        </a:rPr>
                        <a:t> </a:t>
                      </a:r>
                      <a:endParaRPr lang="it-IT" sz="11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Tertiary education</a:t>
                      </a:r>
                      <a:endParaRPr lang="it-IT" sz="11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Any job</a:t>
                      </a:r>
                      <a:endParaRPr lang="it-IT" sz="11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Good job</a:t>
                      </a:r>
                      <a:endParaRPr lang="it-IT" sz="1100">
                        <a:effectLst/>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Income</a:t>
                      </a:r>
                      <a:endParaRPr lang="it-IT" sz="110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225">
                <a:tc>
                  <a:txBody>
                    <a:bodyPr/>
                    <a:lstStyle/>
                    <a:p>
                      <a:pPr algn="just">
                        <a:lnSpc>
                          <a:spcPct val="115000"/>
                        </a:lnSpc>
                        <a:spcAft>
                          <a:spcPts val="0"/>
                        </a:spcAft>
                        <a:tabLst>
                          <a:tab pos="2340610" algn="l"/>
                        </a:tabLst>
                      </a:pPr>
                      <a:r>
                        <a:rPr lang="en-GB" sz="1100" b="1">
                          <a:effectLst/>
                          <a:latin typeface="Calibri"/>
                          <a:ea typeface="Times New Roman"/>
                          <a:cs typeface="Arial"/>
                        </a:rPr>
                        <a:t>Overall inequality of opportunity</a:t>
                      </a:r>
                      <a:endParaRPr lang="it-IT"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0.25</a:t>
                      </a:r>
                      <a:endParaRPr lang="it-IT" sz="110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0.11</a:t>
                      </a:r>
                      <a:endParaRPr lang="it-IT" sz="110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0.16</a:t>
                      </a:r>
                      <a:endParaRPr lang="it-IT" sz="1100">
                        <a:effectLst/>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tabLst>
                          <a:tab pos="2340610" algn="l"/>
                        </a:tabLst>
                      </a:pPr>
                      <a:r>
                        <a:rPr lang="en-GB" sz="1100" b="1">
                          <a:effectLst/>
                          <a:latin typeface="Calibri"/>
                          <a:ea typeface="Times New Roman"/>
                          <a:cs typeface="Arial"/>
                        </a:rPr>
                        <a:t>0.12</a:t>
                      </a:r>
                      <a:endParaRPr lang="it-IT" sz="1100">
                        <a:effectLst/>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0714">
                <a:tc gridSpan="5">
                  <a:txBody>
                    <a:bodyPr/>
                    <a:lstStyle/>
                    <a:p>
                      <a:pPr algn="just">
                        <a:lnSpc>
                          <a:spcPct val="115000"/>
                        </a:lnSpc>
                        <a:spcAft>
                          <a:spcPts val="0"/>
                        </a:spcAft>
                        <a:tabLst>
                          <a:tab pos="2340610" algn="l"/>
                        </a:tabLst>
                      </a:pPr>
                      <a:r>
                        <a:rPr lang="en-GB" sz="1100" b="1" dirty="0">
                          <a:effectLst/>
                          <a:latin typeface="Calibri"/>
                          <a:ea typeface="Times New Roman"/>
                          <a:cs typeface="Arial"/>
                        </a:rPr>
                        <a:t>Average per cent of  inequality </a:t>
                      </a:r>
                      <a:endParaRPr lang="en-GB" sz="1100" b="1" dirty="0" smtClean="0">
                        <a:effectLst/>
                        <a:latin typeface="Calibri"/>
                        <a:ea typeface="Times New Roman"/>
                        <a:cs typeface="Arial"/>
                      </a:endParaRPr>
                    </a:p>
                    <a:p>
                      <a:pPr algn="just">
                        <a:lnSpc>
                          <a:spcPct val="115000"/>
                        </a:lnSpc>
                        <a:spcAft>
                          <a:spcPts val="0"/>
                        </a:spcAft>
                        <a:tabLst>
                          <a:tab pos="2340610" algn="l"/>
                        </a:tabLst>
                      </a:pPr>
                      <a:r>
                        <a:rPr lang="en-GB" sz="1100" b="1" dirty="0" smtClean="0">
                          <a:effectLst/>
                          <a:latin typeface="Calibri"/>
                          <a:ea typeface="Times New Roman"/>
                          <a:cs typeface="Arial"/>
                        </a:rPr>
                        <a:t>of </a:t>
                      </a:r>
                      <a:r>
                        <a:rPr lang="en-GB" sz="1100" b="1" dirty="0">
                          <a:effectLst/>
                          <a:latin typeface="Calibri"/>
                          <a:ea typeface="Times New Roman"/>
                          <a:cs typeface="Arial"/>
                        </a:rPr>
                        <a:t>opportunity explained per </a:t>
                      </a:r>
                      <a:endParaRPr lang="en-GB" sz="1100" b="1" dirty="0" smtClean="0">
                        <a:effectLst/>
                        <a:latin typeface="Calibri"/>
                        <a:ea typeface="Times New Roman"/>
                        <a:cs typeface="Arial"/>
                      </a:endParaRPr>
                    </a:p>
                    <a:p>
                      <a:pPr algn="just">
                        <a:lnSpc>
                          <a:spcPct val="115000"/>
                        </a:lnSpc>
                        <a:spcAft>
                          <a:spcPts val="0"/>
                        </a:spcAft>
                        <a:tabLst>
                          <a:tab pos="2340610" algn="l"/>
                        </a:tabLst>
                      </a:pPr>
                      <a:r>
                        <a:rPr lang="en-GB" sz="1100" b="1" dirty="0" smtClean="0">
                          <a:effectLst/>
                          <a:latin typeface="Calibri"/>
                          <a:ea typeface="Times New Roman"/>
                          <a:cs typeface="Arial"/>
                        </a:rPr>
                        <a:t>Circumstance</a:t>
                      </a:r>
                      <a:endParaRPr lang="it-IT" sz="1100" dirty="0">
                        <a:effectLst/>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81447">
                <a:tc>
                  <a:txBody>
                    <a:bodyPr/>
                    <a:lstStyle/>
                    <a:p>
                      <a:pPr algn="just">
                        <a:lnSpc>
                          <a:spcPct val="115000"/>
                        </a:lnSpc>
                        <a:spcAft>
                          <a:spcPts val="0"/>
                        </a:spcAft>
                        <a:tabLst>
                          <a:tab pos="2340610" algn="l"/>
                        </a:tabLst>
                      </a:pPr>
                      <a:r>
                        <a:rPr lang="en-GB" sz="1100" dirty="0">
                          <a:effectLst/>
                          <a:latin typeface="Calibri"/>
                          <a:ea typeface="Times New Roman"/>
                          <a:cs typeface="Times New Roman"/>
                        </a:rPr>
                        <a:t>Parental education</a:t>
                      </a:r>
                      <a:endParaRPr lang="it-IT"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0.74</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F0000"/>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0.40</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B6B31"/>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0.43</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B6B31"/>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0.37</a:t>
                      </a:r>
                      <a:endParaRPr lang="it-IT" sz="110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B6B31"/>
                    </a:solidFill>
                  </a:tcPr>
                </a:tc>
              </a:tr>
              <a:tr h="481447">
                <a:tc>
                  <a:txBody>
                    <a:bodyPr/>
                    <a:lstStyle/>
                    <a:p>
                      <a:pPr algn="just">
                        <a:lnSpc>
                          <a:spcPct val="115000"/>
                        </a:lnSpc>
                        <a:spcAft>
                          <a:spcPts val="0"/>
                        </a:spcAft>
                        <a:tabLst>
                          <a:tab pos="2340610" algn="l"/>
                        </a:tabLst>
                      </a:pPr>
                      <a:r>
                        <a:rPr lang="en-GB" sz="1100">
                          <a:effectLst/>
                          <a:latin typeface="Calibri"/>
                          <a:ea typeface="Times New Roman"/>
                          <a:cs typeface="Times New Roman"/>
                        </a:rPr>
                        <a:t>Birth place (urban/rural)</a:t>
                      </a:r>
                      <a:endParaRPr lang="it-IT"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0.18</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0.18</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0.18</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0.16</a:t>
                      </a:r>
                      <a:endParaRPr lang="it-IT" sz="110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r>
              <a:tr h="505519">
                <a:tc>
                  <a:txBody>
                    <a:bodyPr/>
                    <a:lstStyle/>
                    <a:p>
                      <a:pPr algn="just">
                        <a:lnSpc>
                          <a:spcPct val="115000"/>
                        </a:lnSpc>
                        <a:spcAft>
                          <a:spcPts val="0"/>
                        </a:spcAft>
                        <a:tabLst>
                          <a:tab pos="2340610" algn="l"/>
                        </a:tabLst>
                      </a:pPr>
                      <a:r>
                        <a:rPr lang="en-GB" sz="1100">
                          <a:effectLst/>
                          <a:latin typeface="Calibri"/>
                          <a:ea typeface="Times New Roman"/>
                          <a:cs typeface="Times New Roman"/>
                        </a:rPr>
                        <a:t>Gender</a:t>
                      </a:r>
                      <a:endParaRPr lang="it-IT"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N/A</a:t>
                      </a:r>
                      <a:endParaRPr lang="it-IT" sz="1100">
                        <a:effectLst/>
                        <a:latin typeface="Calibri"/>
                        <a:ea typeface="Times New Roman"/>
                        <a:cs typeface="Times New Roman"/>
                      </a:endParaRPr>
                    </a:p>
                  </a:txBody>
                  <a:tcPr marL="68580" marR="68580" marT="0" marB="0" anchor="b">
                    <a:lnL>
                      <a:noFill/>
                    </a:lnL>
                    <a:lnR>
                      <a:noFill/>
                    </a:lnR>
                    <a:lnT>
                      <a:noFill/>
                    </a:lnT>
                    <a:lnB>
                      <a:noFill/>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0.20</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FC000"/>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0.16</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FFFF00"/>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0.33</a:t>
                      </a:r>
                      <a:endParaRPr lang="it-IT" sz="110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C000"/>
                    </a:solidFill>
                  </a:tcPr>
                </a:tc>
              </a:tr>
              <a:tr h="487225">
                <a:tc>
                  <a:txBody>
                    <a:bodyPr/>
                    <a:lstStyle/>
                    <a:p>
                      <a:pPr algn="just">
                        <a:lnSpc>
                          <a:spcPct val="115000"/>
                        </a:lnSpc>
                        <a:spcAft>
                          <a:spcPts val="0"/>
                        </a:spcAft>
                        <a:tabLst>
                          <a:tab pos="2340610" algn="l"/>
                        </a:tabLst>
                      </a:pPr>
                      <a:r>
                        <a:rPr lang="en-GB" sz="1100">
                          <a:effectLst/>
                          <a:latin typeface="Calibri"/>
                          <a:ea typeface="Times New Roman"/>
                          <a:cs typeface="Times New Roman"/>
                        </a:rPr>
                        <a:t>Ethnicity (majority/minority)</a:t>
                      </a:r>
                      <a:endParaRPr lang="it-IT"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0.03</a:t>
                      </a:r>
                      <a:endParaRPr lang="it-IT" sz="1100">
                        <a:effectLst/>
                        <a:latin typeface="Calibri"/>
                        <a:ea typeface="Times New Roman"/>
                        <a:cs typeface="Times New Roman"/>
                      </a:endParaRPr>
                    </a:p>
                  </a:txBody>
                  <a:tcPr marL="68580" marR="68580" marT="0" marB="0" anchor="b">
                    <a:lnL>
                      <a:noFill/>
                    </a:lnL>
                    <a:lnR>
                      <a:noFill/>
                    </a:lnR>
                    <a:lnT>
                      <a:noFill/>
                    </a:lnT>
                    <a:lnB>
                      <a:noFill/>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0.14</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C6F76F"/>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0.12</a:t>
                      </a:r>
                      <a:endParaRPr lang="it-IT" sz="1100">
                        <a:effectLst/>
                        <a:latin typeface="Calibri"/>
                        <a:ea typeface="Times New Roman"/>
                        <a:cs typeface="Times New Roman"/>
                      </a:endParaRPr>
                    </a:p>
                  </a:txBody>
                  <a:tcPr marL="68580" marR="68580" marT="0" marB="0" anchor="b">
                    <a:lnL>
                      <a:noFill/>
                    </a:lnL>
                    <a:lnR>
                      <a:noFill/>
                    </a:lnR>
                    <a:lnT>
                      <a:noFill/>
                    </a:lnT>
                    <a:lnB>
                      <a:noFill/>
                    </a:lnB>
                    <a:solidFill>
                      <a:srgbClr val="C6F76F"/>
                    </a:solidFill>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0.06</a:t>
                      </a:r>
                      <a:endParaRPr lang="it-IT" sz="110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722170">
                <a:tc>
                  <a:txBody>
                    <a:bodyPr/>
                    <a:lstStyle/>
                    <a:p>
                      <a:pPr algn="just">
                        <a:lnSpc>
                          <a:spcPct val="115000"/>
                        </a:lnSpc>
                        <a:spcAft>
                          <a:spcPts val="0"/>
                        </a:spcAft>
                        <a:tabLst>
                          <a:tab pos="2340610" algn="l"/>
                        </a:tabLst>
                      </a:pPr>
                      <a:r>
                        <a:rPr lang="en-GB" sz="1100">
                          <a:effectLst/>
                          <a:latin typeface="Calibri"/>
                          <a:ea typeface="Times New Roman"/>
                          <a:cs typeface="Times New Roman"/>
                        </a:rPr>
                        <a:t>Parent a member of the communist party</a:t>
                      </a:r>
                      <a:endParaRPr lang="it-IT"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0.05</a:t>
                      </a:r>
                      <a:endParaRPr lang="it-IT" sz="1100">
                        <a:effectLst/>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0.08</a:t>
                      </a:r>
                      <a:endParaRPr lang="it-IT" sz="1100">
                        <a:effectLst/>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2340610" algn="l"/>
                        </a:tabLst>
                      </a:pPr>
                      <a:r>
                        <a:rPr lang="en-GB" sz="1100">
                          <a:effectLst/>
                          <a:latin typeface="Calibri"/>
                          <a:ea typeface="Times New Roman"/>
                          <a:cs typeface="Times New Roman"/>
                        </a:rPr>
                        <a:t>0.12</a:t>
                      </a:r>
                      <a:endParaRPr lang="it-IT" sz="1100">
                        <a:effectLst/>
                        <a:latin typeface="Calibri"/>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C6F76F"/>
                    </a:solidFill>
                  </a:tcPr>
                </a:tc>
                <a:tc>
                  <a:txBody>
                    <a:bodyPr/>
                    <a:lstStyle/>
                    <a:p>
                      <a:pPr algn="just">
                        <a:lnSpc>
                          <a:spcPct val="115000"/>
                        </a:lnSpc>
                        <a:spcAft>
                          <a:spcPts val="0"/>
                        </a:spcAft>
                        <a:tabLst>
                          <a:tab pos="2340610" algn="l"/>
                        </a:tabLst>
                      </a:pPr>
                      <a:r>
                        <a:rPr lang="en-GB" sz="1100" dirty="0">
                          <a:effectLst/>
                          <a:latin typeface="Calibri"/>
                          <a:ea typeface="Times New Roman"/>
                          <a:cs typeface="Times New Roman"/>
                        </a:rPr>
                        <a:t>0.08</a:t>
                      </a:r>
                      <a:endParaRPr lang="it-IT" sz="1100" dirty="0">
                        <a:effectLst/>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88021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Perceptions</a:t>
            </a:r>
            <a:endParaRPr lang="en-US" dirty="0"/>
          </a:p>
        </p:txBody>
      </p:sp>
      <p:sp>
        <p:nvSpPr>
          <p:cNvPr id="2" name="Segnaposto testo 1"/>
          <p:cNvSpPr>
            <a:spLocks noGrp="1"/>
          </p:cNvSpPr>
          <p:nvPr>
            <p:ph type="body" idx="1"/>
          </p:nvPr>
        </p:nvSpPr>
        <p:spPr/>
        <p:txBody>
          <a:bodyPr/>
          <a:lstStyle/>
          <a:p>
            <a:endParaRPr lang="it-IT"/>
          </a:p>
        </p:txBody>
      </p:sp>
    </p:spTree>
    <p:extLst>
      <p:ext uri="{BB962C8B-B14F-4D97-AF65-F5344CB8AC3E}">
        <p14:creationId xmlns="" xmlns:p14="http://schemas.microsoft.com/office/powerpoint/2010/main" val="1716204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229600" cy="1143000"/>
          </a:xfrm>
        </p:spPr>
        <p:txBody>
          <a:bodyPr>
            <a:noAutofit/>
          </a:bodyPr>
          <a:lstStyle/>
          <a:p>
            <a:r>
              <a:rPr lang="en-GB" sz="4000" dirty="0" smtClean="0"/>
              <a:t>Mapping </a:t>
            </a:r>
            <a:r>
              <a:rPr lang="en-GB" sz="4000" dirty="0" err="1" smtClean="0"/>
              <a:t>IOp</a:t>
            </a:r>
            <a:r>
              <a:rPr lang="en-GB" sz="4000" dirty="0" smtClean="0"/>
              <a:t> to policy preferences (1)</a:t>
            </a:r>
            <a:endParaRPr lang="en-GB" sz="4000"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32</a:t>
            </a:fld>
            <a:endParaRPr lang="en-GB" dirty="0">
              <a:solidFill>
                <a:srgbClr val="00539B"/>
              </a:solidFill>
            </a:endParaRPr>
          </a:p>
        </p:txBody>
      </p:sp>
      <p:graphicFrame>
        <p:nvGraphicFramePr>
          <p:cNvPr id="7" name="Diagram 5"/>
          <p:cNvGraphicFramePr/>
          <p:nvPr>
            <p:extLst>
              <p:ext uri="{D42A27DB-BD31-4B8C-83A1-F6EECF244321}">
                <p14:modId xmlns="" xmlns:p14="http://schemas.microsoft.com/office/powerpoint/2010/main" val="1897938164"/>
              </p:ext>
            </p:extLst>
          </p:nvPr>
        </p:nvGraphicFramePr>
        <p:xfrm>
          <a:off x="467544" y="2924944"/>
          <a:ext cx="8314332" cy="2952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539552" y="2060848"/>
            <a:ext cx="7416824" cy="461665"/>
          </a:xfrm>
          <a:prstGeom prst="rect">
            <a:avLst/>
          </a:prstGeom>
          <a:noFill/>
        </p:spPr>
        <p:txBody>
          <a:bodyPr wrap="square" rtlCol="0">
            <a:spAutoFit/>
          </a:bodyPr>
          <a:lstStyle/>
          <a:p>
            <a:r>
              <a:rPr lang="it-IT" sz="2400" dirty="0" err="1" smtClean="0"/>
              <a:t>Direct</a:t>
            </a:r>
            <a:r>
              <a:rPr lang="it-IT" sz="2400" dirty="0" smtClean="0"/>
              <a:t> </a:t>
            </a:r>
            <a:r>
              <a:rPr lang="it-IT" sz="2400" dirty="0" err="1" smtClean="0"/>
              <a:t>channel</a:t>
            </a:r>
            <a:endParaRPr lang="it-IT" sz="2400" dirty="0"/>
          </a:p>
        </p:txBody>
      </p:sp>
    </p:spTree>
    <p:extLst>
      <p:ext uri="{BB962C8B-B14F-4D97-AF65-F5344CB8AC3E}">
        <p14:creationId xmlns="" xmlns:p14="http://schemas.microsoft.com/office/powerpoint/2010/main" val="3474731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Autofit/>
          </a:bodyPr>
          <a:lstStyle/>
          <a:p>
            <a:r>
              <a:rPr lang="en-GB" sz="4000" dirty="0" smtClean="0"/>
              <a:t>Mapping </a:t>
            </a:r>
            <a:r>
              <a:rPr lang="en-GB" sz="4000" dirty="0" err="1" smtClean="0"/>
              <a:t>IOp</a:t>
            </a:r>
            <a:r>
              <a:rPr lang="en-GB" sz="4000" dirty="0" smtClean="0"/>
              <a:t> to policy preferences (2)</a:t>
            </a:r>
            <a:endParaRPr lang="en-GB" sz="4000"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33</a:t>
            </a:fld>
            <a:endParaRPr lang="en-GB" dirty="0">
              <a:solidFill>
                <a:srgbClr val="00539B"/>
              </a:solidFill>
            </a:endParaRPr>
          </a:p>
        </p:txBody>
      </p:sp>
      <p:graphicFrame>
        <p:nvGraphicFramePr>
          <p:cNvPr id="6" name="Diagram 5"/>
          <p:cNvGraphicFramePr/>
          <p:nvPr>
            <p:extLst>
              <p:ext uri="{D42A27DB-BD31-4B8C-83A1-F6EECF244321}">
                <p14:modId xmlns="" xmlns:p14="http://schemas.microsoft.com/office/powerpoint/2010/main" val="1897938164"/>
              </p:ext>
            </p:extLst>
          </p:nvPr>
        </p:nvGraphicFramePr>
        <p:xfrm>
          <a:off x="539552" y="2348880"/>
          <a:ext cx="8314332" cy="329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sellaDiTesto 7"/>
          <p:cNvSpPr txBox="1"/>
          <p:nvPr/>
        </p:nvSpPr>
        <p:spPr>
          <a:xfrm>
            <a:off x="539552" y="1556792"/>
            <a:ext cx="2736304" cy="461665"/>
          </a:xfrm>
          <a:prstGeom prst="rect">
            <a:avLst/>
          </a:prstGeom>
          <a:noFill/>
        </p:spPr>
        <p:txBody>
          <a:bodyPr wrap="square" rtlCol="0">
            <a:spAutoFit/>
          </a:bodyPr>
          <a:lstStyle/>
          <a:p>
            <a:r>
              <a:rPr lang="it-IT" sz="2400" dirty="0" err="1" smtClean="0"/>
              <a:t>Indirect</a:t>
            </a:r>
            <a:r>
              <a:rPr lang="it-IT" sz="2400" dirty="0" smtClean="0"/>
              <a:t> </a:t>
            </a:r>
            <a:r>
              <a:rPr lang="it-IT" sz="2400" dirty="0" err="1" smtClean="0"/>
              <a:t>channel</a:t>
            </a:r>
            <a:endParaRPr lang="it-IT" sz="2400" dirty="0"/>
          </a:p>
        </p:txBody>
      </p:sp>
    </p:spTree>
    <p:extLst>
      <p:ext uri="{BB962C8B-B14F-4D97-AF65-F5344CB8AC3E}">
        <p14:creationId xmlns="" xmlns:p14="http://schemas.microsoft.com/office/powerpoint/2010/main" val="3474731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smtClean="0"/>
              <a:t>Self-perception of one’s place in the income distribution: ten step ladder</a:t>
            </a:r>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34</a:t>
            </a:fld>
            <a:endParaRPr lang="en-GB" dirty="0"/>
          </a:p>
        </p:txBody>
      </p:sp>
      <p:sp>
        <p:nvSpPr>
          <p:cNvPr id="4" name="Text Placeholder 3"/>
          <p:cNvSpPr>
            <a:spLocks noGrp="1"/>
          </p:cNvSpPr>
          <p:nvPr>
            <p:ph type="body" sz="quarter" idx="10"/>
          </p:nvPr>
        </p:nvSpPr>
        <p:spPr>
          <a:xfrm>
            <a:off x="0" y="1340768"/>
            <a:ext cx="2483768" cy="5256583"/>
          </a:xfrm>
        </p:spPr>
        <p:txBody>
          <a:bodyPr>
            <a:normAutofit/>
          </a:bodyPr>
          <a:lstStyle/>
          <a:p>
            <a:r>
              <a:rPr lang="en-GB" sz="1800" dirty="0" smtClean="0">
                <a:latin typeface="Franklin Gothic Book" panose="020B0503020102020204" pitchFamily="34" charset="0"/>
              </a:rPr>
              <a:t>“Please </a:t>
            </a:r>
            <a:r>
              <a:rPr lang="en-GB" sz="1800" dirty="0">
                <a:latin typeface="Franklin Gothic Book" panose="020B0503020102020204" pitchFamily="34" charset="0"/>
              </a:rPr>
              <a:t>imagine a ten-step </a:t>
            </a:r>
            <a:r>
              <a:rPr lang="en-GB" sz="1800" dirty="0" smtClean="0">
                <a:latin typeface="Franklin Gothic Book" panose="020B0503020102020204" pitchFamily="34" charset="0"/>
              </a:rPr>
              <a:t>ladder. On </a:t>
            </a:r>
            <a:r>
              <a:rPr lang="en-GB" sz="1800" dirty="0">
                <a:latin typeface="Franklin Gothic Book" panose="020B0503020102020204" pitchFamily="34" charset="0"/>
              </a:rPr>
              <a:t>which step of the ten is your household today</a:t>
            </a:r>
            <a:r>
              <a:rPr lang="en-GB" sz="1800" dirty="0" smtClean="0">
                <a:latin typeface="Franklin Gothic Book" panose="020B0503020102020204" pitchFamily="34" charset="0"/>
              </a:rPr>
              <a:t>?”</a:t>
            </a:r>
          </a:p>
          <a:p>
            <a:endParaRPr lang="en-GB" sz="1800" dirty="0" smtClean="0">
              <a:latin typeface="Franklin Gothic Book" panose="020B0503020102020204" pitchFamily="34" charset="0"/>
            </a:endParaRPr>
          </a:p>
          <a:p>
            <a:r>
              <a:rPr lang="en-GB" sz="1800" dirty="0" smtClean="0">
                <a:latin typeface="Franklin Gothic Book" panose="020B0503020102020204" pitchFamily="34" charset="0"/>
              </a:rPr>
              <a:t>Distribution is far from uniform</a:t>
            </a:r>
          </a:p>
          <a:p>
            <a:endParaRPr lang="en-GB" sz="1800" dirty="0" smtClean="0">
              <a:latin typeface="Franklin Gothic Book" panose="020B0503020102020204" pitchFamily="34" charset="0"/>
            </a:endParaRPr>
          </a:p>
          <a:p>
            <a:r>
              <a:rPr lang="en-GB" sz="1800" dirty="0" smtClean="0"/>
              <a:t>Respondents do not predict their ladder step well.</a:t>
            </a:r>
          </a:p>
          <a:p>
            <a:endParaRPr lang="en-GB" sz="1800" dirty="0" smtClean="0">
              <a:latin typeface="Franklin Gothic Book" panose="020B0503020102020204" pitchFamily="34" charset="0"/>
            </a:endParaRPr>
          </a:p>
          <a:p>
            <a:r>
              <a:rPr lang="en-GB" sz="1800" u="sng" dirty="0" smtClean="0">
                <a:latin typeface="Franklin Gothic Book" panose="020B0503020102020204" pitchFamily="34" charset="0"/>
              </a:rPr>
              <a:t>Bias toward the middle</a:t>
            </a:r>
            <a:r>
              <a:rPr lang="en-GB" sz="1800" dirty="0" smtClean="0">
                <a:latin typeface="Franklin Gothic Book" panose="020B0503020102020204" pitchFamily="34" charset="0"/>
              </a:rPr>
              <a:t>, which is stronger for the upper tail </a:t>
            </a:r>
          </a:p>
          <a:p>
            <a:endParaRPr lang="en-GB" dirty="0"/>
          </a:p>
          <a:p>
            <a:endParaRPr lang="en-GB"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19769" y="1602934"/>
            <a:ext cx="6019800" cy="4371975"/>
          </a:xfrm>
          <a:prstGeom prst="rect">
            <a:avLst/>
          </a:prstGeom>
        </p:spPr>
      </p:pic>
    </p:spTree>
    <p:extLst>
      <p:ext uri="{BB962C8B-B14F-4D97-AF65-F5344CB8AC3E}">
        <p14:creationId xmlns="" xmlns:p14="http://schemas.microsoft.com/office/powerpoint/2010/main" val="3922834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72E9FD-A3AC-4BAB-BEF0-1BB62E4BEACD}" type="slidenum">
              <a:rPr lang="en-US" smtClean="0"/>
              <a:pPr/>
              <a:t>35</a:t>
            </a:fld>
            <a:endParaRPr lang="en-US"/>
          </a:p>
        </p:txBody>
      </p:sp>
      <p:cxnSp>
        <p:nvCxnSpPr>
          <p:cNvPr id="9" name="Straight Connector 8"/>
          <p:cNvCxnSpPr/>
          <p:nvPr/>
        </p:nvCxnSpPr>
        <p:spPr>
          <a:xfrm flipH="1">
            <a:off x="0" y="989805"/>
            <a:ext cx="9144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
          <p:cNvSpPr txBox="1">
            <a:spLocks/>
          </p:cNvSpPr>
          <p:nvPr/>
        </p:nvSpPr>
        <p:spPr>
          <a:xfrm>
            <a:off x="1120740" y="1333390"/>
            <a:ext cx="6308759" cy="4872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t>Measured consumption deciles versus answers to income ladder question (%)</a:t>
            </a:r>
            <a:endParaRPr lang="en-US" sz="2000" b="1" dirty="0"/>
          </a:p>
        </p:txBody>
      </p:sp>
      <p:sp>
        <p:nvSpPr>
          <p:cNvPr id="20" name="Content Placeholder 1"/>
          <p:cNvSpPr txBox="1">
            <a:spLocks/>
          </p:cNvSpPr>
          <p:nvPr/>
        </p:nvSpPr>
        <p:spPr>
          <a:xfrm>
            <a:off x="1670160" y="6009793"/>
            <a:ext cx="4425840" cy="3647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smtClean="0"/>
              <a:t>Source: </a:t>
            </a:r>
            <a:r>
              <a:rPr lang="en-US" sz="1600" dirty="0" err="1" smtClean="0"/>
              <a:t>Bussolo</a:t>
            </a:r>
            <a:r>
              <a:rPr lang="en-US" sz="1600" dirty="0" smtClean="0"/>
              <a:t> (2016)</a:t>
            </a:r>
            <a:endParaRPr lang="en-US" sz="1600" dirty="0"/>
          </a:p>
        </p:txBody>
      </p:sp>
      <p:pic>
        <p:nvPicPr>
          <p:cNvPr id="6" name="Picture 5"/>
          <p:cNvPicPr>
            <a:picLocks noChangeAspect="1"/>
          </p:cNvPicPr>
          <p:nvPr/>
        </p:nvPicPr>
        <p:blipFill>
          <a:blip r:embed="rId3" cstate="print"/>
          <a:stretch>
            <a:fillRect/>
          </a:stretch>
        </p:blipFill>
        <p:spPr>
          <a:xfrm>
            <a:off x="1556876" y="2006190"/>
            <a:ext cx="4465028" cy="3352800"/>
          </a:xfrm>
          <a:prstGeom prst="rect">
            <a:avLst/>
          </a:prstGeom>
        </p:spPr>
      </p:pic>
      <p:sp>
        <p:nvSpPr>
          <p:cNvPr id="7" name="Oval 6"/>
          <p:cNvSpPr/>
          <p:nvPr/>
        </p:nvSpPr>
        <p:spPr>
          <a:xfrm>
            <a:off x="5657850" y="3048000"/>
            <a:ext cx="51435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
          <p:cNvSpPr txBox="1">
            <a:spLocks/>
          </p:cNvSpPr>
          <p:nvPr/>
        </p:nvSpPr>
        <p:spPr>
          <a:xfrm>
            <a:off x="139920" y="3785551"/>
            <a:ext cx="1446235" cy="9402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Frequency </a:t>
            </a:r>
            <a:r>
              <a:rPr lang="en-US" sz="1800" b="1" dirty="0"/>
              <a:t>of the main diagonal </a:t>
            </a:r>
            <a:r>
              <a:rPr lang="en-US" sz="1800" b="1" dirty="0" smtClean="0"/>
              <a:t>is about 12 %</a:t>
            </a:r>
            <a:endParaRPr lang="en-US" sz="1800" b="1" dirty="0"/>
          </a:p>
        </p:txBody>
      </p:sp>
      <p:sp>
        <p:nvSpPr>
          <p:cNvPr id="18" name="Oval 17"/>
          <p:cNvSpPr/>
          <p:nvPr/>
        </p:nvSpPr>
        <p:spPr>
          <a:xfrm>
            <a:off x="1834240" y="2458986"/>
            <a:ext cx="718461" cy="8938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
          <p:cNvSpPr txBox="1">
            <a:spLocks/>
          </p:cNvSpPr>
          <p:nvPr/>
        </p:nvSpPr>
        <p:spPr>
          <a:xfrm>
            <a:off x="272923" y="1847299"/>
            <a:ext cx="1446235" cy="13001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smtClean="0"/>
              <a:t>Feeling poor (self assigning to ladders 1,2 or 3); about 50% of those who have consumption levels of decile 1</a:t>
            </a:r>
            <a:endParaRPr lang="en-US" sz="1400" b="1" dirty="0"/>
          </a:p>
        </p:txBody>
      </p:sp>
      <p:sp>
        <p:nvSpPr>
          <p:cNvPr id="25" name="Titolo 24"/>
          <p:cNvSpPr>
            <a:spLocks noGrp="1"/>
          </p:cNvSpPr>
          <p:nvPr>
            <p:ph type="title"/>
          </p:nvPr>
        </p:nvSpPr>
        <p:spPr>
          <a:xfrm>
            <a:off x="539552" y="0"/>
            <a:ext cx="8229600" cy="1143000"/>
          </a:xfrm>
        </p:spPr>
        <p:txBody>
          <a:bodyPr/>
          <a:lstStyle/>
          <a:p>
            <a:r>
              <a:rPr lang="it-IT" dirty="0" smtClean="0"/>
              <a:t>A </a:t>
            </a:r>
            <a:r>
              <a:rPr lang="it-IT" dirty="0" err="1" smtClean="0"/>
              <a:t>robust</a:t>
            </a:r>
            <a:r>
              <a:rPr lang="it-IT" dirty="0" smtClean="0"/>
              <a:t> </a:t>
            </a:r>
            <a:r>
              <a:rPr lang="it-IT" dirty="0" err="1" smtClean="0"/>
              <a:t>result</a:t>
            </a:r>
            <a:endParaRPr lang="it-IT" dirty="0"/>
          </a:p>
        </p:txBody>
      </p:sp>
    </p:spTree>
    <p:extLst>
      <p:ext uri="{BB962C8B-B14F-4D97-AF65-F5344CB8AC3E}">
        <p14:creationId xmlns="" xmlns:p14="http://schemas.microsoft.com/office/powerpoint/2010/main" val="13165331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p:bldP spid="22" grpId="1"/>
      <p:bldP spid="18"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Distribution of positive and negative perceptions</a:t>
            </a:r>
            <a:endParaRPr lang="en-GB" dirty="0"/>
          </a:p>
        </p:txBody>
      </p:sp>
      <p:sp>
        <p:nvSpPr>
          <p:cNvPr id="4" name="Text Placeholder 3"/>
          <p:cNvSpPr>
            <a:spLocks noGrp="1"/>
          </p:cNvSpPr>
          <p:nvPr>
            <p:ph idx="1"/>
          </p:nvPr>
        </p:nvSpPr>
        <p:spPr>
          <a:xfrm>
            <a:off x="5148064" y="1844824"/>
            <a:ext cx="3672408" cy="4536504"/>
          </a:xfrm>
        </p:spPr>
        <p:txBody>
          <a:bodyPr>
            <a:normAutofit/>
          </a:bodyPr>
          <a:lstStyle/>
          <a:p>
            <a:endParaRPr lang="en-GB" sz="2400" dirty="0" smtClean="0"/>
          </a:p>
          <a:p>
            <a:r>
              <a:rPr lang="en-GB" sz="2400" dirty="0" smtClean="0">
                <a:sym typeface="Wingdings" panose="05000000000000000000" pitchFamily="2" charset="2"/>
              </a:rPr>
              <a:t>We </a:t>
            </a:r>
            <a:r>
              <a:rPr lang="en-GB" sz="2400" dirty="0">
                <a:sym typeface="Wingdings" panose="05000000000000000000" pitchFamily="2" charset="2"/>
              </a:rPr>
              <a:t>use the ladder question as “perception of my own situation</a:t>
            </a:r>
            <a:r>
              <a:rPr lang="en-GB" sz="2400" dirty="0" smtClean="0">
                <a:sym typeface="Wingdings" panose="05000000000000000000" pitchFamily="2" charset="2"/>
              </a:rPr>
              <a:t>”</a:t>
            </a:r>
          </a:p>
          <a:p>
            <a:endParaRPr lang="en-GB" sz="2400" dirty="0" smtClean="0">
              <a:sym typeface="Wingdings" panose="05000000000000000000" pitchFamily="2" charset="2"/>
            </a:endParaRPr>
          </a:p>
          <a:p>
            <a:r>
              <a:rPr lang="en-GB" sz="2400" dirty="0" smtClean="0">
                <a:sym typeface="Wingdings" panose="05000000000000000000" pitchFamily="2" charset="2"/>
              </a:rPr>
              <a:t>We use the discrepancy between income decile and ladder response as a measure of whether you have positive or negative views of your situation.</a:t>
            </a:r>
          </a:p>
          <a:p>
            <a:endParaRPr lang="en-GB" dirty="0"/>
          </a:p>
        </p:txBody>
      </p:sp>
      <p:sp>
        <p:nvSpPr>
          <p:cNvPr id="3" name="Date Placeholder 2"/>
          <p:cNvSpPr>
            <a:spLocks noGrp="1"/>
          </p:cNvSpPr>
          <p:nvPr>
            <p:ph type="dt" sz="half" idx="10"/>
          </p:nvPr>
        </p:nvSpPr>
        <p:spPr/>
        <p:txBody>
          <a:body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36</a:t>
            </a:fld>
            <a:endParaRPr lang="en-GB" dirty="0">
              <a:solidFill>
                <a:srgbClr val="00539B"/>
              </a:solidFill>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315" y="2060848"/>
            <a:ext cx="4914741" cy="4147530"/>
          </a:xfrm>
          <a:prstGeom prst="rect">
            <a:avLst/>
          </a:prstGeom>
        </p:spPr>
      </p:pic>
    </p:spTree>
    <p:extLst>
      <p:ext uri="{BB962C8B-B14F-4D97-AF65-F5344CB8AC3E}">
        <p14:creationId xmlns="" xmlns:p14="http://schemas.microsoft.com/office/powerpoint/2010/main" val="89645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Mapping </a:t>
            </a:r>
            <a:r>
              <a:rPr lang="en-GB" sz="4000" dirty="0" err="1" smtClean="0"/>
              <a:t>IOp</a:t>
            </a:r>
            <a:r>
              <a:rPr lang="en-GB" sz="4000" dirty="0" smtClean="0"/>
              <a:t> to policy preferences</a:t>
            </a:r>
            <a:endParaRPr lang="en-GB" sz="4000" dirty="0"/>
          </a:p>
        </p:txBody>
      </p:sp>
      <p:sp>
        <p:nvSpPr>
          <p:cNvPr id="3" name="Date Placeholder 2"/>
          <p:cNvSpPr>
            <a:spLocks noGrp="1"/>
          </p:cNvSpPr>
          <p:nvPr>
            <p:ph type="dt" sz="half" idx="10"/>
          </p:nvPr>
        </p:nvSpPr>
        <p:spPr/>
        <p:txBody>
          <a:bodyPr/>
          <a:lstStyle/>
          <a:p>
            <a:fld id="{4AC23DB2-FB1A-4E43-8F6F-8E1E5CEC6EBA}" type="datetime3">
              <a:rPr lang="en-GB" smtClean="0">
                <a:solidFill>
                  <a:srgbClr val="00539B"/>
                </a:solidFill>
              </a:rPr>
              <a:pPr/>
              <a:t>12 January, 2017</a:t>
            </a:fld>
            <a:endParaRPr lang="en-GB" dirty="0">
              <a:solidFill>
                <a:srgbClr val="00539B"/>
              </a:solidFill>
            </a:endParaRPr>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37</a:t>
            </a:fld>
            <a:endParaRPr lang="en-GB" dirty="0">
              <a:solidFill>
                <a:srgbClr val="00539B"/>
              </a:solidFill>
            </a:endParaRPr>
          </a:p>
        </p:txBody>
      </p:sp>
      <p:graphicFrame>
        <p:nvGraphicFramePr>
          <p:cNvPr id="6" name="Diagram 5"/>
          <p:cNvGraphicFramePr/>
          <p:nvPr>
            <p:extLst>
              <p:ext uri="{D42A27DB-BD31-4B8C-83A1-F6EECF244321}">
                <p14:modId xmlns="" xmlns:p14="http://schemas.microsoft.com/office/powerpoint/2010/main" val="3620181480"/>
              </p:ext>
            </p:extLst>
          </p:nvPr>
        </p:nvGraphicFramePr>
        <p:xfrm>
          <a:off x="528218" y="2482221"/>
          <a:ext cx="8314332" cy="329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9760555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1143000"/>
          </a:xfrm>
        </p:spPr>
        <p:txBody>
          <a:bodyPr>
            <a:normAutofit/>
          </a:bodyPr>
          <a:lstStyle/>
          <a:p>
            <a:r>
              <a:rPr lang="en-GB" sz="3200" dirty="0" err="1" smtClean="0"/>
              <a:t>IOp</a:t>
            </a:r>
            <a:r>
              <a:rPr lang="en-GB" sz="3200" dirty="0" smtClean="0"/>
              <a:t> has a negative impact on individual perception</a:t>
            </a:r>
            <a:endParaRPr lang="en-GB" sz="3200" dirty="0">
              <a:solidFill>
                <a:srgbClr val="FF0000"/>
              </a:solidFill>
            </a:endParaRPr>
          </a:p>
        </p:txBody>
      </p:sp>
      <p:sp>
        <p:nvSpPr>
          <p:cNvPr id="5" name="Slide Number Placeholder 4"/>
          <p:cNvSpPr>
            <a:spLocks noGrp="1"/>
          </p:cNvSpPr>
          <p:nvPr>
            <p:ph type="sldNum" sz="quarter" idx="4"/>
          </p:nvPr>
        </p:nvSpPr>
        <p:spPr/>
        <p:txBody>
          <a:bodyPr/>
          <a:lstStyle/>
          <a:p>
            <a:fld id="{71F9F866-B438-9445-8D9F-1F8FF6608833}" type="slidenum">
              <a:rPr lang="en-GB" smtClean="0">
                <a:solidFill>
                  <a:srgbClr val="00539B"/>
                </a:solidFill>
              </a:rPr>
              <a:pPr/>
              <a:t>38</a:t>
            </a:fld>
            <a:endParaRPr lang="en-GB" dirty="0">
              <a:solidFill>
                <a:srgbClr val="00539B"/>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1772153856"/>
              </p:ext>
            </p:extLst>
          </p:nvPr>
        </p:nvGraphicFramePr>
        <p:xfrm>
          <a:off x="323528" y="1196752"/>
          <a:ext cx="8532440" cy="5352310"/>
        </p:xfrm>
        <a:graphic>
          <a:graphicData uri="http://schemas.openxmlformats.org/drawingml/2006/table">
            <a:tbl>
              <a:tblPr>
                <a:tableStyleId>{8EC20E35-A176-4012-BC5E-935CFFF8708E}</a:tableStyleId>
              </a:tblPr>
              <a:tblGrid>
                <a:gridCol w="2520293"/>
                <a:gridCol w="2004049"/>
                <a:gridCol w="2004049"/>
                <a:gridCol w="2004049"/>
              </a:tblGrid>
              <a:tr h="550063">
                <a:tc>
                  <a:txBody>
                    <a:bodyPr/>
                    <a:lstStyle/>
                    <a:p>
                      <a:pPr algn="ctr">
                        <a:lnSpc>
                          <a:spcPct val="115000"/>
                        </a:lnSpc>
                        <a:spcAft>
                          <a:spcPts val="0"/>
                        </a:spcAft>
                      </a:pPr>
                      <a:r>
                        <a:rPr lang="en-US" sz="1400" dirty="0">
                          <a:effectLst/>
                          <a:latin typeface="Franklin Gothic Book" panose="020B0503020102020204" pitchFamily="34" charset="0"/>
                        </a:rPr>
                        <a:t> </a:t>
                      </a:r>
                      <a:endParaRPr lang="en-GB" sz="1400" dirty="0">
                        <a:effectLst/>
                        <a:latin typeface="Franklin Gothic Book" panose="020B0503020102020204" pitchFamily="34" charset="0"/>
                        <a:ea typeface="Times New Roman"/>
                        <a:cs typeface="Times New Roman"/>
                      </a:endParaRPr>
                    </a:p>
                  </a:txBody>
                  <a:tcPr marL="58698" marR="58698" marT="0" marB="0" anchor="ctr">
                    <a:lnB w="12700" cap="flat" cmpd="sng" algn="ctr">
                      <a:solidFill>
                        <a:schemeClr val="tx1"/>
                      </a:solidFill>
                      <a:prstDash val="solid"/>
                      <a:round/>
                      <a:headEnd type="none" w="med" len="med"/>
                      <a:tailEnd type="none" w="med" len="med"/>
                    </a:lnB>
                  </a:tcPr>
                </a:tc>
                <a:tc gridSpan="3">
                  <a:txBody>
                    <a:bodyPr/>
                    <a:lstStyle/>
                    <a:p>
                      <a:pPr algn="ctr">
                        <a:lnSpc>
                          <a:spcPct val="115000"/>
                        </a:lnSpc>
                        <a:spcAft>
                          <a:spcPts val="0"/>
                        </a:spcAft>
                      </a:pPr>
                      <a:r>
                        <a:rPr lang="en-GB" sz="1600" b="1" dirty="0" smtClean="0">
                          <a:effectLst/>
                          <a:latin typeface="Franklin Gothic Book" panose="020B0503020102020204" pitchFamily="34" charset="0"/>
                          <a:ea typeface="Times New Roman"/>
                          <a:cs typeface="Times New Roman"/>
                        </a:rPr>
                        <a:t>Does</a:t>
                      </a:r>
                      <a:r>
                        <a:rPr lang="en-GB" sz="1600" b="1" baseline="0" dirty="0" smtClean="0">
                          <a:effectLst/>
                          <a:latin typeface="Franklin Gothic Book" panose="020B0503020102020204" pitchFamily="34" charset="0"/>
                          <a:ea typeface="Times New Roman"/>
                          <a:cs typeface="Times New Roman"/>
                        </a:rPr>
                        <a:t> respondent have a n</a:t>
                      </a:r>
                      <a:r>
                        <a:rPr lang="en-GB" sz="1600" b="1" dirty="0" smtClean="0">
                          <a:effectLst/>
                          <a:latin typeface="Franklin Gothic Book" panose="020B0503020102020204" pitchFamily="34" charset="0"/>
                          <a:ea typeface="Times New Roman"/>
                          <a:cs typeface="Times New Roman"/>
                        </a:rPr>
                        <a:t>egative outlook?</a:t>
                      </a:r>
                      <a:endParaRPr lang="en-GB" sz="1600" b="1" dirty="0">
                        <a:effectLst/>
                        <a:latin typeface="Franklin Gothic Book" panose="020B0503020102020204" pitchFamily="34" charset="0"/>
                        <a:ea typeface="Times New Roman"/>
                        <a:cs typeface="Times New Roman"/>
                      </a:endParaRPr>
                    </a:p>
                  </a:txBody>
                  <a:tcPr marL="58698" marR="58698" marT="0" marB="0" anchor="ctr">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400" dirty="0">
                        <a:effectLst/>
                        <a:latin typeface="Franklin Gothic Book" panose="020B0503020102020204" pitchFamily="34" charset="0"/>
                        <a:ea typeface="Times New Roman"/>
                        <a:cs typeface="Times New Roman"/>
                      </a:endParaRPr>
                    </a:p>
                  </a:txBody>
                  <a:tcPr marL="58698" marR="58698" marT="0" marB="0" anchor="ctr">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400" dirty="0">
                        <a:effectLst/>
                        <a:latin typeface="Franklin Gothic Book" panose="020B0503020102020204" pitchFamily="34" charset="0"/>
                        <a:ea typeface="Times New Roman"/>
                        <a:cs typeface="Times New Roman"/>
                      </a:endParaRPr>
                    </a:p>
                  </a:txBody>
                  <a:tcPr marL="58698" marR="58698" marT="0" marB="0" anchor="ctr">
                    <a:lnB w="12700" cap="flat" cmpd="sng" algn="ctr">
                      <a:solidFill>
                        <a:schemeClr val="tx1"/>
                      </a:solidFill>
                      <a:prstDash val="solid"/>
                      <a:round/>
                      <a:headEnd type="none" w="med" len="med"/>
                      <a:tailEnd type="none" w="med" len="med"/>
                    </a:lnB>
                  </a:tcPr>
                </a:tc>
              </a:tr>
              <a:tr h="345073">
                <a:tc>
                  <a:txBody>
                    <a:bodyPr/>
                    <a:lstStyle/>
                    <a:p>
                      <a:pPr algn="l">
                        <a:lnSpc>
                          <a:spcPct val="100000"/>
                        </a:lnSpc>
                        <a:spcAft>
                          <a:spcPts val="0"/>
                        </a:spcAft>
                      </a:pPr>
                      <a:r>
                        <a:rPr lang="en-US" sz="1400" b="1" dirty="0" smtClean="0">
                          <a:effectLst/>
                          <a:latin typeface="Franklin Gothic Book" panose="020B0503020102020204" pitchFamily="34" charset="0"/>
                        </a:rPr>
                        <a:t> </a:t>
                      </a:r>
                      <a:r>
                        <a:rPr lang="en-US" sz="1400" b="1" dirty="0" err="1" smtClean="0">
                          <a:effectLst/>
                          <a:latin typeface="Franklin Gothic Book" panose="020B0503020102020204" pitchFamily="34" charset="0"/>
                        </a:rPr>
                        <a:t>IOp</a:t>
                      </a:r>
                      <a:r>
                        <a:rPr lang="en-US" sz="1400" b="1" dirty="0" smtClean="0">
                          <a:effectLst/>
                          <a:latin typeface="Franklin Gothic Book" panose="020B0503020102020204" pitchFamily="34" charset="0"/>
                        </a:rPr>
                        <a:t> income</a:t>
                      </a:r>
                      <a:endParaRPr lang="en-GB" sz="1400" b="1" dirty="0">
                        <a:effectLst/>
                        <a:latin typeface="Franklin Gothic Book" panose="020B0503020102020204" pitchFamily="34" charset="0"/>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b="1" dirty="0" smtClean="0">
                          <a:solidFill>
                            <a:schemeClr val="tx1"/>
                          </a:solidFill>
                          <a:effectLst/>
                          <a:latin typeface="Franklin Gothic Book" panose="020B0503020102020204" pitchFamily="34" charset="0"/>
                        </a:rPr>
                        <a:t>0.148*</a:t>
                      </a:r>
                      <a:r>
                        <a:rPr lang="en-US" sz="1400" b="1" dirty="0">
                          <a:solidFill>
                            <a:schemeClr val="tx1"/>
                          </a:solidFill>
                          <a:effectLst/>
                          <a:latin typeface="Franklin Gothic Book" panose="020B0503020102020204" pitchFamily="34" charset="0"/>
                        </a:rPr>
                        <a:t/>
                      </a:r>
                      <a:br>
                        <a:rPr lang="en-US" sz="1400" b="1" dirty="0">
                          <a:solidFill>
                            <a:schemeClr val="tx1"/>
                          </a:solidFill>
                          <a:effectLst/>
                          <a:latin typeface="Franklin Gothic Book" panose="020B0503020102020204" pitchFamily="34" charset="0"/>
                        </a:rPr>
                      </a:br>
                      <a:r>
                        <a:rPr lang="en-US" sz="1400" b="1" dirty="0" smtClean="0">
                          <a:solidFill>
                            <a:schemeClr val="tx1"/>
                          </a:solidFill>
                          <a:effectLst/>
                          <a:latin typeface="Franklin Gothic Book" panose="020B0503020102020204" pitchFamily="34" charset="0"/>
                        </a:rPr>
                        <a:t>(0.082)</a:t>
                      </a: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r>
              <a:tr h="315330">
                <a:tc>
                  <a:txBody>
                    <a:bodyPr/>
                    <a:lstStyle/>
                    <a:p>
                      <a:pPr algn="l">
                        <a:lnSpc>
                          <a:spcPct val="100000"/>
                        </a:lnSpc>
                        <a:spcAft>
                          <a:spcPts val="0"/>
                        </a:spcAft>
                      </a:pPr>
                      <a:r>
                        <a:rPr lang="en-US" sz="1400" b="1" dirty="0" smtClean="0">
                          <a:effectLst/>
                          <a:latin typeface="Franklin Gothic Book" panose="020B0503020102020204" pitchFamily="34" charset="0"/>
                        </a:rPr>
                        <a:t> </a:t>
                      </a:r>
                      <a:r>
                        <a:rPr lang="en-US" sz="1400" b="1" dirty="0" err="1" smtClean="0">
                          <a:effectLst/>
                          <a:latin typeface="Franklin Gothic Book" panose="020B0503020102020204" pitchFamily="34" charset="0"/>
                        </a:rPr>
                        <a:t>IOp</a:t>
                      </a:r>
                      <a:r>
                        <a:rPr lang="en-US" sz="1400" b="1" dirty="0" smtClean="0">
                          <a:effectLst/>
                          <a:latin typeface="Franklin Gothic Book" panose="020B0503020102020204" pitchFamily="34" charset="0"/>
                        </a:rPr>
                        <a:t> </a:t>
                      </a:r>
                      <a:r>
                        <a:rPr lang="en-GB" sz="1400" b="1" baseline="0" dirty="0" smtClean="0">
                          <a:effectLst/>
                          <a:latin typeface="Franklin Gothic Book" panose="020B0503020102020204" pitchFamily="34" charset="0"/>
                          <a:ea typeface="Times New Roman"/>
                          <a:cs typeface="Times New Roman"/>
                        </a:rPr>
                        <a:t>employment in the formal sector</a:t>
                      </a:r>
                      <a:endParaRPr lang="en-GB" sz="1400" b="1" dirty="0">
                        <a:effectLst/>
                        <a:latin typeface="Franklin Gothic Book" panose="020B0503020102020204" pitchFamily="34" charset="0"/>
                        <a:ea typeface="Times New Roman"/>
                        <a:cs typeface="Times New Roman"/>
                      </a:endParaRPr>
                    </a:p>
                  </a:txBody>
                  <a:tcPr marL="0" marR="0" marT="0" marB="0" anchor="ctr"/>
                </a:tc>
                <a:tc>
                  <a:txBody>
                    <a:bodyPr/>
                    <a:lstStyle/>
                    <a:p>
                      <a:pPr algn="ctr">
                        <a:lnSpc>
                          <a:spcPct val="100000"/>
                        </a:lnSpc>
                        <a:spcAft>
                          <a:spcPts val="0"/>
                        </a:spcAft>
                      </a:pPr>
                      <a:r>
                        <a:rPr lang="en-US" sz="1400" b="1" dirty="0">
                          <a:solidFill>
                            <a:schemeClr val="tx1"/>
                          </a:solidFill>
                          <a:effectLst/>
                          <a:latin typeface="Franklin Gothic Book" panose="020B0503020102020204" pitchFamily="34" charset="0"/>
                        </a:rPr>
                        <a:t> </a:t>
                      </a: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tc>
                <a:tc>
                  <a:txBody>
                    <a:bodyPr/>
                    <a:lstStyle/>
                    <a:p>
                      <a:pPr algn="ctr">
                        <a:lnSpc>
                          <a:spcPct val="100000"/>
                        </a:lnSpc>
                        <a:spcAft>
                          <a:spcPts val="0"/>
                        </a:spcAft>
                      </a:pPr>
                      <a:r>
                        <a:rPr lang="en-US" sz="1400" b="1" dirty="0" smtClean="0">
                          <a:solidFill>
                            <a:schemeClr val="tx1"/>
                          </a:solidFill>
                          <a:effectLst/>
                          <a:latin typeface="Franklin Gothic Book" panose="020B0503020102020204" pitchFamily="34" charset="0"/>
                        </a:rPr>
                        <a:t>0.057***</a:t>
                      </a:r>
                    </a:p>
                    <a:p>
                      <a:pPr algn="ctr">
                        <a:lnSpc>
                          <a:spcPct val="100000"/>
                        </a:lnSpc>
                        <a:spcAft>
                          <a:spcPts val="0"/>
                        </a:spcAft>
                      </a:pPr>
                      <a:r>
                        <a:rPr lang="en-US" sz="1400" b="1" dirty="0" smtClean="0">
                          <a:solidFill>
                            <a:schemeClr val="tx1"/>
                          </a:solidFill>
                          <a:effectLst/>
                          <a:latin typeface="Franklin Gothic Book" panose="020B0503020102020204" pitchFamily="34" charset="0"/>
                          <a:ea typeface="Times New Roman"/>
                          <a:cs typeface="Times New Roman"/>
                        </a:rPr>
                        <a:t>(0.013)</a:t>
                      </a:r>
                      <a:endParaRPr lang="en-GB" sz="1400" b="1" dirty="0" smtClean="0">
                        <a:solidFill>
                          <a:schemeClr val="tx1"/>
                        </a:solidFill>
                        <a:effectLst/>
                        <a:latin typeface="Franklin Gothic Book" panose="020B0503020102020204" pitchFamily="34" charset="0"/>
                        <a:ea typeface="Times New Roman"/>
                        <a:cs typeface="Times New Roman"/>
                      </a:endParaRPr>
                    </a:p>
                  </a:txBody>
                  <a:tcPr marL="0" marR="0" marT="0" marB="0" anchor="ctr"/>
                </a:tc>
                <a:tc>
                  <a:txBody>
                    <a:bodyPr/>
                    <a:lstStyle/>
                    <a:p>
                      <a:pPr algn="ctr">
                        <a:lnSpc>
                          <a:spcPct val="100000"/>
                        </a:lnSpc>
                        <a:spcAft>
                          <a:spcPts val="0"/>
                        </a:spcAft>
                      </a:pP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tc>
              </a:tr>
              <a:tr h="314190">
                <a:tc>
                  <a:txBody>
                    <a:bodyPr/>
                    <a:lstStyle/>
                    <a:p>
                      <a:pPr algn="l">
                        <a:lnSpc>
                          <a:spcPct val="100000"/>
                        </a:lnSpc>
                        <a:spcAft>
                          <a:spcPts val="0"/>
                        </a:spcAft>
                      </a:pPr>
                      <a:r>
                        <a:rPr lang="en-GB" sz="1400" b="1" dirty="0" smtClean="0">
                          <a:effectLst/>
                          <a:latin typeface="Franklin Gothic Book" panose="020B0503020102020204" pitchFamily="34" charset="0"/>
                          <a:ea typeface="Times New Roman"/>
                          <a:cs typeface="Times New Roman"/>
                        </a:rPr>
                        <a:t> </a:t>
                      </a:r>
                      <a:r>
                        <a:rPr lang="en-GB" sz="1400" b="1" dirty="0" err="1" smtClean="0">
                          <a:effectLst/>
                          <a:latin typeface="Franklin Gothic Book" panose="020B0503020102020204" pitchFamily="34" charset="0"/>
                          <a:ea typeface="Times New Roman"/>
                          <a:cs typeface="Times New Roman"/>
                        </a:rPr>
                        <a:t>IOp</a:t>
                      </a:r>
                      <a:r>
                        <a:rPr lang="en-GB" sz="1400" b="1" dirty="0" smtClean="0">
                          <a:effectLst/>
                          <a:latin typeface="Franklin Gothic Book" panose="020B0503020102020204" pitchFamily="34" charset="0"/>
                          <a:ea typeface="Times New Roman"/>
                          <a:cs typeface="Times New Roman"/>
                        </a:rPr>
                        <a:t> wealth</a:t>
                      </a:r>
                      <a:endParaRPr lang="en-GB" sz="1400" b="1" dirty="0">
                        <a:effectLst/>
                        <a:latin typeface="Franklin Gothic Book" panose="020B0503020102020204" pitchFamily="34" charset="0"/>
                        <a:ea typeface="Times New Roman"/>
                        <a:cs typeface="Times New Roman"/>
                      </a:endParaRPr>
                    </a:p>
                  </a:txBody>
                  <a:tcPr marL="0" marR="0" marT="0" marB="0" anchor="ctr"/>
                </a:tc>
                <a:tc>
                  <a:txBody>
                    <a:bodyPr/>
                    <a:lstStyle/>
                    <a:p>
                      <a:pPr algn="ctr">
                        <a:lnSpc>
                          <a:spcPct val="100000"/>
                        </a:lnSpc>
                        <a:spcAft>
                          <a:spcPts val="0"/>
                        </a:spcAft>
                      </a:pPr>
                      <a:r>
                        <a:rPr lang="it-IT" sz="1400" b="1" dirty="0">
                          <a:solidFill>
                            <a:schemeClr val="tx1"/>
                          </a:solidFill>
                          <a:effectLst/>
                          <a:latin typeface="Franklin Gothic Book" panose="020B0503020102020204" pitchFamily="34" charset="0"/>
                        </a:rPr>
                        <a:t/>
                      </a:r>
                      <a:br>
                        <a:rPr lang="it-IT" sz="1400" b="1" dirty="0">
                          <a:solidFill>
                            <a:schemeClr val="tx1"/>
                          </a:solidFill>
                          <a:effectLst/>
                          <a:latin typeface="Franklin Gothic Book" panose="020B0503020102020204" pitchFamily="34" charset="0"/>
                        </a:rPr>
                      </a:b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tc>
                <a:tc>
                  <a:txBody>
                    <a:bodyPr/>
                    <a:lstStyle/>
                    <a:p>
                      <a:pPr algn="ctr">
                        <a:lnSpc>
                          <a:spcPct val="100000"/>
                        </a:lnSpc>
                        <a:spcAft>
                          <a:spcPts val="0"/>
                        </a:spcAft>
                      </a:pP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tc>
                <a:tc>
                  <a:txBody>
                    <a:bodyPr/>
                    <a:lstStyle/>
                    <a:p>
                      <a:pPr algn="ctr">
                        <a:lnSpc>
                          <a:spcPct val="100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0.016***</a:t>
                      </a:r>
                    </a:p>
                    <a:p>
                      <a:pPr algn="ctr">
                        <a:lnSpc>
                          <a:spcPct val="100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(0.005)</a:t>
                      </a:r>
                      <a:endParaRPr lang="en-GB" sz="1400" b="1" dirty="0">
                        <a:solidFill>
                          <a:schemeClr val="tx1"/>
                        </a:solidFill>
                        <a:effectLst/>
                        <a:latin typeface="Franklin Gothic Book" panose="020B0503020102020204" pitchFamily="34" charset="0"/>
                        <a:ea typeface="Times New Roman"/>
                        <a:cs typeface="Times New Roman"/>
                      </a:endParaRPr>
                    </a:p>
                  </a:txBody>
                  <a:tcPr marL="0" marR="0" marT="0" marB="0" anchor="ctr"/>
                </a:tc>
              </a:tr>
              <a:tr h="361319">
                <a:tc>
                  <a:txBody>
                    <a:bodyPr/>
                    <a:lstStyle/>
                    <a:p>
                      <a:pPr algn="l">
                        <a:lnSpc>
                          <a:spcPct val="115000"/>
                        </a:lnSpc>
                        <a:spcAft>
                          <a:spcPts val="0"/>
                        </a:spcAft>
                      </a:pPr>
                      <a:r>
                        <a:rPr lang="en-GB" sz="1400" b="1" dirty="0" smtClean="0">
                          <a:effectLst/>
                          <a:latin typeface="Franklin Gothic Book" panose="020B0503020102020204" pitchFamily="34" charset="0"/>
                          <a:ea typeface="Times New Roman"/>
                          <a:cs typeface="Times New Roman"/>
                        </a:rPr>
                        <a:t>Gini index</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0.042</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(0.027)</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0.028</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(0.025)</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0.050**</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(0.019)</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r>
              <a:tr h="361319">
                <a:tc>
                  <a:txBody>
                    <a:bodyPr/>
                    <a:lstStyle/>
                    <a:p>
                      <a:pPr algn="l">
                        <a:lnSpc>
                          <a:spcPct val="115000"/>
                        </a:lnSpc>
                        <a:spcAft>
                          <a:spcPts val="0"/>
                        </a:spcAft>
                      </a:pPr>
                      <a:r>
                        <a:rPr lang="en-US" sz="1400" b="1" dirty="0" smtClean="0">
                          <a:effectLst/>
                          <a:latin typeface="Franklin Gothic Book" panose="020B0503020102020204" pitchFamily="34" charset="0"/>
                          <a:ea typeface="+mn-ea"/>
                          <a:cs typeface="+mn-cs"/>
                        </a:rPr>
                        <a:t>Income decile</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0.951***</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(0.111)</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0.952***</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(0.111)</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0.951***</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(0.111)</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r>
              <a:tr h="361319">
                <a:tc>
                  <a:txBody>
                    <a:bodyPr/>
                    <a:lstStyle/>
                    <a:p>
                      <a:pPr algn="l">
                        <a:lnSpc>
                          <a:spcPct val="115000"/>
                        </a:lnSpc>
                        <a:spcAft>
                          <a:spcPts val="0"/>
                        </a:spcAft>
                      </a:pPr>
                      <a:r>
                        <a:rPr lang="en-US" sz="1400" b="1" dirty="0" smtClean="0">
                          <a:effectLst/>
                          <a:latin typeface="Franklin Gothic Book" panose="020B0503020102020204" pitchFamily="34" charset="0"/>
                        </a:rPr>
                        <a:t>Education level</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-0.189***</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(0.057)</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-0.191***</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(.058)</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-0.191***</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(.058)</a:t>
                      </a:r>
                    </a:p>
                  </a:txBody>
                  <a:tcPr marL="58698" marR="58698" marT="0" marB="0" anchor="ctr"/>
                </a:tc>
              </a:tr>
              <a:tr h="361319">
                <a:tc>
                  <a:txBody>
                    <a:bodyPr/>
                    <a:lstStyle/>
                    <a:p>
                      <a:pPr algn="l">
                        <a:lnSpc>
                          <a:spcPct val="115000"/>
                        </a:lnSpc>
                        <a:spcAft>
                          <a:spcPts val="0"/>
                        </a:spcAft>
                      </a:pPr>
                      <a:r>
                        <a:rPr lang="en-US" sz="1400" b="1" dirty="0" smtClean="0">
                          <a:effectLst/>
                          <a:latin typeface="Franklin Gothic Book" panose="020B0503020102020204" pitchFamily="34" charset="0"/>
                        </a:rPr>
                        <a:t>Gender</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0.268***</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(0.068)</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 0.267***</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(0.069)</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0.267***</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(0.069)</a:t>
                      </a:r>
                    </a:p>
                  </a:txBody>
                  <a:tcPr marL="58698" marR="58698" marT="0" marB="0" anchor="ctr"/>
                </a:tc>
              </a:tr>
              <a:tr h="361319">
                <a:tc>
                  <a:txBody>
                    <a:bodyPr/>
                    <a:lstStyle/>
                    <a:p>
                      <a:pPr algn="l">
                        <a:lnSpc>
                          <a:spcPct val="115000"/>
                        </a:lnSpc>
                        <a:spcAft>
                          <a:spcPts val="0"/>
                        </a:spcAft>
                      </a:pPr>
                      <a:r>
                        <a:rPr lang="en-US" sz="1400" b="1" dirty="0" smtClean="0">
                          <a:effectLst/>
                          <a:latin typeface="Franklin Gothic Book" panose="020B0503020102020204" pitchFamily="34" charset="0"/>
                        </a:rPr>
                        <a:t>Age</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0.033</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(0.037)</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0.033</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(0.037)</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0.033</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(.037)</a:t>
                      </a:r>
                    </a:p>
                  </a:txBody>
                  <a:tcPr marL="58698" marR="58698" marT="0" marB="0" anchor="ctr"/>
                </a:tc>
              </a:tr>
              <a:tr h="361319">
                <a:tc>
                  <a:txBody>
                    <a:bodyPr/>
                    <a:lstStyle/>
                    <a:p>
                      <a:pPr algn="l">
                        <a:lnSpc>
                          <a:spcPct val="115000"/>
                        </a:lnSpc>
                        <a:spcAft>
                          <a:spcPts val="0"/>
                        </a:spcAft>
                      </a:pPr>
                      <a:r>
                        <a:rPr lang="en-US" sz="1400" b="1" dirty="0" smtClean="0">
                          <a:effectLst/>
                          <a:latin typeface="Franklin Gothic Book" panose="020B0503020102020204" pitchFamily="34" charset="0"/>
                        </a:rPr>
                        <a:t>Household head</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-0.222</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 (0.160)</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 -0.191</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(0.058)</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0.216</a:t>
                      </a:r>
                    </a:p>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(0.159)</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r>
              <a:tr h="332355">
                <a:tc>
                  <a:txBody>
                    <a:bodyPr/>
                    <a:lstStyle/>
                    <a:p>
                      <a:pPr algn="l">
                        <a:lnSpc>
                          <a:spcPct val="115000"/>
                        </a:lnSpc>
                        <a:spcAft>
                          <a:spcPts val="0"/>
                        </a:spcAft>
                      </a:pPr>
                      <a:r>
                        <a:rPr lang="en-US" sz="1400" b="1" dirty="0" smtClean="0">
                          <a:effectLst/>
                          <a:latin typeface="Franklin Gothic Book" panose="020B0503020102020204" pitchFamily="34" charset="0"/>
                        </a:rPr>
                        <a:t>Country</a:t>
                      </a:r>
                      <a:r>
                        <a:rPr lang="en-US" sz="1400" b="1" baseline="0" dirty="0" smtClean="0">
                          <a:effectLst/>
                          <a:latin typeface="Franklin Gothic Book" panose="020B0503020102020204" pitchFamily="34" charset="0"/>
                        </a:rPr>
                        <a:t> and region controls</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yes</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yes</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yes</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r>
              <a:tr h="222118">
                <a:tc>
                  <a:txBody>
                    <a:bodyPr/>
                    <a:lstStyle/>
                    <a:p>
                      <a:pPr algn="l">
                        <a:lnSpc>
                          <a:spcPct val="115000"/>
                        </a:lnSpc>
                        <a:spcAft>
                          <a:spcPts val="0"/>
                        </a:spcAft>
                      </a:pPr>
                      <a:r>
                        <a:rPr lang="en-US" sz="1400" b="1" dirty="0">
                          <a:effectLst/>
                          <a:latin typeface="Franklin Gothic Book" panose="020B0503020102020204" pitchFamily="34" charset="0"/>
                        </a:rPr>
                        <a:t>Observations</a:t>
                      </a:r>
                      <a:endParaRPr lang="en-GB" sz="1400" b="1" dirty="0">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US" sz="1400" b="1" dirty="0" smtClean="0">
                          <a:solidFill>
                            <a:schemeClr val="tx1"/>
                          </a:solidFill>
                          <a:effectLst/>
                          <a:latin typeface="Franklin Gothic Book" panose="020B0503020102020204" pitchFamily="34" charset="0"/>
                        </a:rPr>
                        <a:t>11,440</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11,440</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c>
                  <a:txBody>
                    <a:bodyPr/>
                    <a:lstStyle/>
                    <a:p>
                      <a:pPr algn="ctr">
                        <a:lnSpc>
                          <a:spcPct val="115000"/>
                        </a:lnSpc>
                        <a:spcAft>
                          <a:spcPts val="0"/>
                        </a:spcAft>
                      </a:pPr>
                      <a:r>
                        <a:rPr lang="en-GB" sz="1400" b="1" dirty="0" smtClean="0">
                          <a:solidFill>
                            <a:schemeClr val="tx1"/>
                          </a:solidFill>
                          <a:effectLst/>
                          <a:latin typeface="Franklin Gothic Book" panose="020B0503020102020204" pitchFamily="34" charset="0"/>
                          <a:ea typeface="Times New Roman"/>
                          <a:cs typeface="Times New Roman"/>
                        </a:rPr>
                        <a:t>11,440</a:t>
                      </a:r>
                      <a:endParaRPr lang="en-GB" sz="1400" b="1" dirty="0">
                        <a:solidFill>
                          <a:schemeClr val="tx1"/>
                        </a:solidFill>
                        <a:effectLst/>
                        <a:latin typeface="Franklin Gothic Book" panose="020B0503020102020204" pitchFamily="34" charset="0"/>
                        <a:ea typeface="Times New Roman"/>
                        <a:cs typeface="Times New Roman"/>
                      </a:endParaRPr>
                    </a:p>
                  </a:txBody>
                  <a:tcPr marL="58698" marR="58698" marT="0" marB="0" anchor="ctr"/>
                </a:tc>
              </a:tr>
            </a:tbl>
          </a:graphicData>
        </a:graphic>
      </p:graphicFrame>
    </p:spTree>
    <p:extLst>
      <p:ext uri="{BB962C8B-B14F-4D97-AF65-F5344CB8AC3E}">
        <p14:creationId xmlns="" xmlns:p14="http://schemas.microsoft.com/office/powerpoint/2010/main" val="1814928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Mapping </a:t>
            </a:r>
            <a:r>
              <a:rPr lang="en-GB" sz="4000" dirty="0" err="1" smtClean="0"/>
              <a:t>IOp</a:t>
            </a:r>
            <a:r>
              <a:rPr lang="en-GB" sz="4000" dirty="0" smtClean="0"/>
              <a:t> to policy preferences</a:t>
            </a:r>
            <a:endParaRPr lang="en-GB" sz="4000"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39</a:t>
            </a:fld>
            <a:endParaRPr lang="en-GB" dirty="0">
              <a:solidFill>
                <a:srgbClr val="00539B"/>
              </a:solidFill>
            </a:endParaRPr>
          </a:p>
        </p:txBody>
      </p:sp>
      <p:graphicFrame>
        <p:nvGraphicFramePr>
          <p:cNvPr id="6" name="Diagram 5"/>
          <p:cNvGraphicFramePr/>
          <p:nvPr>
            <p:extLst>
              <p:ext uri="{D42A27DB-BD31-4B8C-83A1-F6EECF244321}">
                <p14:modId xmlns="" xmlns:p14="http://schemas.microsoft.com/office/powerpoint/2010/main" val="2445445865"/>
              </p:ext>
            </p:extLst>
          </p:nvPr>
        </p:nvGraphicFramePr>
        <p:xfrm>
          <a:off x="528218" y="2482221"/>
          <a:ext cx="8314332" cy="329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52967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076" y="1556792"/>
            <a:ext cx="8831924" cy="5756685"/>
          </a:xfrm>
        </p:spPr>
        <p:txBody>
          <a:bodyPr>
            <a:noAutofit/>
          </a:bodyPr>
          <a:lstStyle/>
          <a:p>
            <a:r>
              <a:rPr lang="en-US" sz="2400" dirty="0" smtClean="0">
                <a:latin typeface="+mj-lt"/>
              </a:rPr>
              <a:t>Essence</a:t>
            </a:r>
            <a:r>
              <a:rPr lang="en-US" sz="2400" dirty="0">
                <a:latin typeface="+mj-lt"/>
              </a:rPr>
              <a:t>: the most ethically unacceptable inequalities are not those that reflect different levels of personal responsibility or effort, but those </a:t>
            </a:r>
            <a:r>
              <a:rPr lang="en-US" sz="2400" dirty="0" smtClean="0">
                <a:latin typeface="+mj-lt"/>
              </a:rPr>
              <a:t>reflecting differences </a:t>
            </a:r>
            <a:r>
              <a:rPr lang="en-US" sz="2400" dirty="0">
                <a:latin typeface="+mj-lt"/>
              </a:rPr>
              <a:t>in inherited, pre-determined circumstances</a:t>
            </a:r>
            <a:r>
              <a:rPr lang="en-US" sz="2400" dirty="0" smtClean="0">
                <a:latin typeface="+mj-lt"/>
              </a:rPr>
              <a:t>.</a:t>
            </a:r>
          </a:p>
          <a:p>
            <a:endParaRPr lang="en-US" sz="2400" dirty="0" smtClean="0">
              <a:latin typeface="+mj-lt"/>
            </a:endParaRPr>
          </a:p>
          <a:p>
            <a:r>
              <a:rPr lang="en-US" sz="2400" dirty="0">
                <a:latin typeface="+mj-lt"/>
              </a:rPr>
              <a:t>The “new” </a:t>
            </a:r>
            <a:r>
              <a:rPr lang="en-US" sz="2400" dirty="0" err="1">
                <a:latin typeface="+mj-lt"/>
              </a:rPr>
              <a:t>IOp</a:t>
            </a:r>
            <a:r>
              <a:rPr lang="en-US" sz="2400" dirty="0">
                <a:latin typeface="+mj-lt"/>
              </a:rPr>
              <a:t> literature (Roemer 1993, </a:t>
            </a:r>
            <a:r>
              <a:rPr lang="en-US" sz="2400" dirty="0" err="1">
                <a:latin typeface="+mj-lt"/>
              </a:rPr>
              <a:t>Fleurbaey</a:t>
            </a:r>
            <a:r>
              <a:rPr lang="en-US" sz="2400" dirty="0">
                <a:latin typeface="+mj-lt"/>
              </a:rPr>
              <a:t> </a:t>
            </a:r>
            <a:r>
              <a:rPr lang="en-US" sz="2400" dirty="0" smtClean="0">
                <a:latin typeface="+mj-lt"/>
              </a:rPr>
              <a:t>1994) </a:t>
            </a:r>
            <a:r>
              <a:rPr lang="en-US" sz="2400" dirty="0">
                <a:latin typeface="+mj-lt"/>
              </a:rPr>
              <a:t>provides :</a:t>
            </a:r>
          </a:p>
          <a:p>
            <a:pPr marL="0" indent="0">
              <a:buNone/>
            </a:pPr>
            <a:r>
              <a:rPr lang="en-US" sz="2400" dirty="0">
                <a:latin typeface="+mj-lt"/>
              </a:rPr>
              <a:t>	- a unified approach </a:t>
            </a:r>
          </a:p>
          <a:p>
            <a:pPr marL="0" indent="0">
              <a:buNone/>
            </a:pPr>
            <a:r>
              <a:rPr lang="en-US" sz="2400" dirty="0">
                <a:latin typeface="+mj-lt"/>
              </a:rPr>
              <a:t>	- a rigorous definition of </a:t>
            </a:r>
            <a:r>
              <a:rPr lang="en-US" sz="2400" dirty="0" err="1" smtClean="0">
                <a:latin typeface="+mj-lt"/>
              </a:rPr>
              <a:t>EOp</a:t>
            </a:r>
            <a:r>
              <a:rPr lang="en-US" sz="2400" dirty="0" smtClean="0">
                <a:latin typeface="+mj-lt"/>
              </a:rPr>
              <a:t>   </a:t>
            </a:r>
          </a:p>
          <a:p>
            <a:pPr marL="0" indent="0">
              <a:buNone/>
            </a:pPr>
            <a:r>
              <a:rPr lang="en-US" sz="2400" dirty="0" smtClean="0">
                <a:latin typeface="+mj-lt"/>
              </a:rPr>
              <a:t>	- allocation rules and social rankings</a:t>
            </a:r>
          </a:p>
          <a:p>
            <a:pPr marL="0" indent="0">
              <a:buNone/>
            </a:pPr>
            <a:endParaRPr lang="en-US" sz="2400" dirty="0" smtClean="0">
              <a:latin typeface="+mj-lt"/>
            </a:endParaRPr>
          </a:p>
        </p:txBody>
      </p:sp>
      <p:sp>
        <p:nvSpPr>
          <p:cNvPr id="4" name="Slide Number Placeholder 3"/>
          <p:cNvSpPr>
            <a:spLocks noGrp="1"/>
          </p:cNvSpPr>
          <p:nvPr>
            <p:ph type="sldNum" sz="quarter" idx="10"/>
          </p:nvPr>
        </p:nvSpPr>
        <p:spPr/>
        <p:txBody>
          <a:bodyPr/>
          <a:lstStyle/>
          <a:p>
            <a:pPr>
              <a:defRPr/>
            </a:pPr>
            <a:fld id="{F2816759-E844-4204-ADC2-72DFAE50E1D6}" type="slidenum">
              <a:rPr lang="en-GB" smtClean="0"/>
              <a:pPr>
                <a:defRPr/>
              </a:pPr>
              <a:t>4</a:t>
            </a:fld>
            <a:endParaRPr lang="en-GB"/>
          </a:p>
        </p:txBody>
      </p:sp>
      <p:sp>
        <p:nvSpPr>
          <p:cNvPr id="6" name="Title 1"/>
          <p:cNvSpPr txBox="1">
            <a:spLocks/>
          </p:cNvSpPr>
          <p:nvPr/>
        </p:nvSpPr>
        <p:spPr bwMode="auto">
          <a:xfrm>
            <a:off x="164592" y="18288"/>
            <a:ext cx="8348471"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0" rIns="0" bIns="0" numCol="1" anchor="t" anchorCtr="0" compatLnSpc="1">
            <a:prstTxWarp prst="textNoShape">
              <a:avLst/>
            </a:prstTxWarp>
            <a:spAutoFit/>
          </a:bodyPr>
          <a:lstStyle>
            <a:lvl1pPr algn="l" rtl="0" eaLnBrk="0" fontAlgn="base" hangingPunct="0">
              <a:spcBef>
                <a:spcPct val="0"/>
              </a:spcBef>
              <a:spcAft>
                <a:spcPct val="0"/>
              </a:spcAft>
              <a:defRPr sz="2800" b="1">
                <a:solidFill>
                  <a:schemeClr val="bg1"/>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r>
              <a:rPr lang="en-US" kern="0" dirty="0"/>
              <a:t>E</a:t>
            </a:r>
            <a:r>
              <a:rPr lang="en-US" kern="0" dirty="0" smtClean="0"/>
              <a:t>quality of opportunity in  the indirect approach</a:t>
            </a:r>
            <a:endParaRPr lang="en-GB" kern="0" dirty="0"/>
          </a:p>
        </p:txBody>
      </p:sp>
      <p:sp>
        <p:nvSpPr>
          <p:cNvPr id="5" name="Title 1"/>
          <p:cNvSpPr>
            <a:spLocks noGrp="1"/>
          </p:cNvSpPr>
          <p:nvPr>
            <p:ph type="title"/>
          </p:nvPr>
        </p:nvSpPr>
        <p:spPr>
          <a:xfrm>
            <a:off x="114706" y="-7524"/>
            <a:ext cx="8749075" cy="1292662"/>
          </a:xfrm>
        </p:spPr>
        <p:txBody>
          <a:bodyPr>
            <a:normAutofit/>
          </a:bodyPr>
          <a:lstStyle/>
          <a:p>
            <a:r>
              <a:rPr lang="en-US" dirty="0" smtClean="0"/>
              <a:t>What is </a:t>
            </a:r>
            <a:r>
              <a:rPr lang="en-US" dirty="0" smtClean="0"/>
              <a:t>inequality </a:t>
            </a:r>
            <a:r>
              <a:rPr lang="en-US" dirty="0" smtClean="0"/>
              <a:t>of opportunity</a:t>
            </a:r>
            <a:endParaRPr lang="en-GB" dirty="0"/>
          </a:p>
        </p:txBody>
      </p:sp>
    </p:spTree>
    <p:extLst>
      <p:ext uri="{BB962C8B-B14F-4D97-AF65-F5344CB8AC3E}">
        <p14:creationId xmlns="" xmlns:p14="http://schemas.microsoft.com/office/powerpoint/2010/main" val="1156332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preferences</a:t>
            </a:r>
            <a:endParaRPr lang="en-GB" dirty="0"/>
          </a:p>
        </p:txBody>
      </p:sp>
      <p:sp>
        <p:nvSpPr>
          <p:cNvPr id="5" name="Slide Number Placeholder 4"/>
          <p:cNvSpPr>
            <a:spLocks noGrp="1"/>
          </p:cNvSpPr>
          <p:nvPr>
            <p:ph type="sldNum" sz="quarter" idx="4"/>
          </p:nvPr>
        </p:nvSpPr>
        <p:spPr/>
        <p:txBody>
          <a:bodyPr/>
          <a:lstStyle/>
          <a:p>
            <a:fld id="{71F9F866-B438-9445-8D9F-1F8FF6608833}" type="slidenum">
              <a:rPr lang="en-GB" smtClean="0"/>
              <a:pPr/>
              <a:t>40</a:t>
            </a:fld>
            <a:endParaRPr lang="en-GB" dirty="0"/>
          </a:p>
        </p:txBody>
      </p:sp>
      <p:graphicFrame>
        <p:nvGraphicFramePr>
          <p:cNvPr id="7" name="Table 6"/>
          <p:cNvGraphicFramePr>
            <a:graphicFrameLocks noGrp="1"/>
          </p:cNvGraphicFramePr>
          <p:nvPr>
            <p:extLst>
              <p:ext uri="{D42A27DB-BD31-4B8C-83A1-F6EECF244321}">
                <p14:modId xmlns="" xmlns:p14="http://schemas.microsoft.com/office/powerpoint/2010/main" val="1345212668"/>
              </p:ext>
            </p:extLst>
          </p:nvPr>
        </p:nvGraphicFramePr>
        <p:xfrm>
          <a:off x="476651" y="1196503"/>
          <a:ext cx="8036453" cy="4229587"/>
        </p:xfrm>
        <a:graphic>
          <a:graphicData uri="http://schemas.openxmlformats.org/drawingml/2006/table">
            <a:tbl>
              <a:tblPr>
                <a:tableStyleId>{8EC20E35-A176-4012-BC5E-935CFFF8708E}</a:tableStyleId>
              </a:tblPr>
              <a:tblGrid>
                <a:gridCol w="449536"/>
                <a:gridCol w="260588"/>
                <a:gridCol w="267815"/>
                <a:gridCol w="268145"/>
                <a:gridCol w="268145"/>
                <a:gridCol w="268145"/>
                <a:gridCol w="268145"/>
                <a:gridCol w="993712"/>
                <a:gridCol w="260258"/>
                <a:gridCol w="260258"/>
                <a:gridCol w="260258"/>
                <a:gridCol w="260258"/>
                <a:gridCol w="260258"/>
                <a:gridCol w="260258"/>
                <a:gridCol w="260258"/>
                <a:gridCol w="260258"/>
                <a:gridCol w="260258"/>
                <a:gridCol w="260258"/>
                <a:gridCol w="260258"/>
                <a:gridCol w="260258"/>
                <a:gridCol w="260258"/>
                <a:gridCol w="260258"/>
                <a:gridCol w="260258"/>
                <a:gridCol w="260258"/>
                <a:gridCol w="414047"/>
                <a:gridCol w="414047"/>
              </a:tblGrid>
              <a:tr h="282528">
                <a:tc gridSpan="8">
                  <a:txBody>
                    <a:bodyPr/>
                    <a:lstStyle/>
                    <a:p>
                      <a:pPr algn="l" fontAlgn="t"/>
                      <a:r>
                        <a:rPr lang="en-GB" sz="1800" b="1" i="0" u="none" strike="noStrike" dirty="0" smtClean="0">
                          <a:solidFill>
                            <a:schemeClr val="tx1"/>
                          </a:solidFill>
                          <a:effectLst/>
                          <a:latin typeface="+mj-lt"/>
                        </a:rPr>
                        <a:t>Support</a:t>
                      </a:r>
                      <a:r>
                        <a:rPr lang="en-GB" sz="1800" b="1" i="0" u="none" strike="noStrike" baseline="0" dirty="0" smtClean="0">
                          <a:solidFill>
                            <a:schemeClr val="tx1"/>
                          </a:solidFill>
                          <a:effectLst/>
                          <a:latin typeface="+mj-lt"/>
                        </a:rPr>
                        <a:t> for markets</a:t>
                      </a:r>
                      <a:endParaRPr lang="en-GB" sz="1800" b="1" i="0" u="none" strike="noStrike" dirty="0">
                        <a:solidFill>
                          <a:schemeClr val="tx1"/>
                        </a:solidFill>
                        <a:effectLst/>
                        <a:latin typeface="+mj-lt"/>
                      </a:endParaRPr>
                    </a:p>
                  </a:txBody>
                  <a:tcPr marL="9525" marR="9525" marT="9525" marB="0"/>
                </a:tc>
                <a:tc hMerge="1">
                  <a:txBody>
                    <a:bodyPr/>
                    <a:lstStyle/>
                    <a:p>
                      <a:endParaRPr lang="en-GB"/>
                    </a:p>
                  </a:txBody>
                  <a:tcPr/>
                </a:tc>
                <a:tc hMerge="1">
                  <a:txBody>
                    <a:bodyPr/>
                    <a:lstStyle/>
                    <a:p>
                      <a:pPr algn="l" fontAlgn="t"/>
                      <a:endParaRPr lang="en-GB" sz="1100" b="1" i="0" u="none" strike="noStrike" dirty="0">
                        <a:solidFill>
                          <a:srgbClr val="0000FF"/>
                        </a:solidFill>
                        <a:effectLst/>
                        <a:latin typeface="Arial Narrow"/>
                      </a:endParaRPr>
                    </a:p>
                  </a:txBody>
                  <a:tcPr marL="9525" marR="9525" marT="9525"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7">
                  <a:txBody>
                    <a:bodyPr/>
                    <a:lstStyle/>
                    <a:p>
                      <a:pPr algn="l" fontAlgn="ctr"/>
                      <a:endParaRPr lang="en-GB" sz="1600" b="0" i="0" u="none" strike="noStrike">
                        <a:solidFill>
                          <a:srgbClr val="000000"/>
                        </a:solidFill>
                        <a:effectLst/>
                        <a:latin typeface="Arial Narrow"/>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282528">
                <a:tc gridSpan="2">
                  <a:txBody>
                    <a:bodyPr/>
                    <a:lstStyle/>
                    <a:p>
                      <a:pPr algn="l" fontAlgn="t"/>
                      <a:r>
                        <a:rPr lang="en-GB" sz="1600" u="none" strike="noStrike" dirty="0">
                          <a:effectLst/>
                        </a:rPr>
                        <a:t>(4.11)</a:t>
                      </a:r>
                      <a:endParaRPr lang="en-GB" sz="1600" b="1" i="0" u="none" strike="noStrike" dirty="0">
                        <a:solidFill>
                          <a:srgbClr val="000000"/>
                        </a:solidFill>
                        <a:effectLst/>
                        <a:latin typeface="Arial Narrow"/>
                      </a:endParaRPr>
                    </a:p>
                  </a:txBody>
                  <a:tcPr marL="9525" marR="9525" marT="9525" marB="0"/>
                </a:tc>
                <a:tc hMerge="1">
                  <a:txBody>
                    <a:bodyPr/>
                    <a:lstStyle/>
                    <a:p>
                      <a:endParaRPr lang="en-GB"/>
                    </a:p>
                  </a:txBody>
                  <a:tcPr/>
                </a:tc>
                <a:tc rowSpan="3" gridSpan="6">
                  <a:txBody>
                    <a:bodyPr/>
                    <a:lstStyle/>
                    <a:p>
                      <a:pPr algn="l" fontAlgn="t"/>
                      <a:r>
                        <a:rPr lang="en-GB" sz="1600" u="none" strike="noStrike" dirty="0">
                          <a:effectLst/>
                        </a:rPr>
                        <a:t>With which one of the following statements do you agree most? </a:t>
                      </a:r>
                      <a:endParaRPr lang="en-GB" sz="1600" b="1" i="0" u="none" strike="noStrike" dirty="0">
                        <a:solidFill>
                          <a:srgbClr val="0000FF"/>
                        </a:solidFill>
                        <a:effectLst/>
                        <a:latin typeface="Arial Narrow"/>
                      </a:endParaRPr>
                    </a:p>
                  </a:txBody>
                  <a:tcPr marL="9525" marR="9525" marT="9525" marB="0"/>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2" gridSpan="17">
                  <a:txBody>
                    <a:bodyPr/>
                    <a:lstStyle/>
                    <a:p>
                      <a:pPr algn="l" fontAlgn="ctr"/>
                      <a:r>
                        <a:rPr lang="en-GB" sz="1600" u="none" strike="noStrike">
                          <a:effectLst/>
                        </a:rPr>
                        <a:t>A market economy is preferable to any other form of economic system</a:t>
                      </a:r>
                      <a:endParaRPr lang="en-GB" sz="1600" b="0" i="0" u="none" strike="noStrike">
                        <a:solidFill>
                          <a:srgbClr val="000000"/>
                        </a:solidFill>
                        <a:effectLst/>
                        <a:latin typeface="Arial Narrow"/>
                      </a:endParaRPr>
                    </a:p>
                  </a:txBody>
                  <a:tcPr marL="9525" marR="9525" marT="9525" marB="0" anchor="ct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282528">
                <a:tc gridSpan="2">
                  <a:txBody>
                    <a:bodyPr/>
                    <a:lstStyle/>
                    <a:p>
                      <a:pPr algn="ctr" fontAlgn="t"/>
                      <a:r>
                        <a:rPr lang="en-GB" sz="1600" u="none" strike="noStrike">
                          <a:effectLst/>
                        </a:rPr>
                        <a:t> </a:t>
                      </a:r>
                      <a:endParaRPr lang="en-GB" sz="1600" b="1" i="0" u="none" strike="noStrike">
                        <a:solidFill>
                          <a:srgbClr val="339966"/>
                        </a:solidFill>
                        <a:effectLst/>
                        <a:latin typeface="Arial Narrow"/>
                      </a:endParaRPr>
                    </a:p>
                  </a:txBody>
                  <a:tcPr marL="9525" marR="9525" marT="9525" marB="0"/>
                </a:tc>
                <a:tc hMerge="1">
                  <a:txBody>
                    <a:bodyPr/>
                    <a:lstStyle/>
                    <a:p>
                      <a:endParaRPr lang="en-GB"/>
                    </a:p>
                  </a:txBody>
                  <a:tcP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1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r>
              <a:tr h="378100">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17">
                  <a:txBody>
                    <a:bodyPr/>
                    <a:lstStyle/>
                    <a:p>
                      <a:pPr algn="l" fontAlgn="ctr"/>
                      <a:r>
                        <a:rPr lang="en-GB" sz="1600" u="none" strike="noStrike" dirty="0">
                          <a:effectLst/>
                        </a:rPr>
                        <a:t>Under some circumstances, a planned economy may be preferable to a market economy</a:t>
                      </a:r>
                      <a:endParaRPr lang="en-GB" sz="1600" b="0" i="0" u="none" strike="noStrike" dirty="0">
                        <a:solidFill>
                          <a:srgbClr val="000000"/>
                        </a:solidFill>
                        <a:effectLst/>
                        <a:latin typeface="Arial Narrow"/>
                      </a:endParaRPr>
                    </a:p>
                  </a:txBody>
                  <a:tcPr marL="9525" marR="9525" marT="9525" marB="0" anchor="ct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282528">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gridSpan="1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r>
              <a:tr h="282528">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endParaRPr lang="en-GB" sz="1600" b="1" i="0" u="none" strike="noStrike" dirty="0">
                        <a:solidFill>
                          <a:srgbClr val="000000"/>
                        </a:solidFill>
                        <a:effectLst/>
                        <a:latin typeface="Arial Narrow"/>
                      </a:endParaRPr>
                    </a:p>
                  </a:txBody>
                  <a:tcPr marL="9525" marR="9525" marT="9525" marB="0"/>
                </a:tc>
                <a:tc gridSpan="6">
                  <a:txBody>
                    <a:bodyPr/>
                    <a:lstStyle/>
                    <a:p>
                      <a:pPr algn="l" fontAlgn="t"/>
                      <a:endParaRPr lang="en-GB" sz="1600" b="1" i="0" u="none" strike="noStrike" dirty="0">
                        <a:solidFill>
                          <a:srgbClr val="0000FF"/>
                        </a:solidFill>
                        <a:effectLst/>
                        <a:latin typeface="Arial Narrow"/>
                      </a:endParaRPr>
                    </a:p>
                  </a:txBody>
                  <a:tcPr marL="9525" marR="9525" marT="9525"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gridSpan="17">
                  <a:txBody>
                    <a:bodyPr/>
                    <a:lstStyle/>
                    <a:p>
                      <a:pPr algn="l" fontAlgn="ctr"/>
                      <a:r>
                        <a:rPr lang="en-GB" sz="1600" u="none" strike="noStrike" dirty="0">
                          <a:effectLst/>
                        </a:rPr>
                        <a:t>For people like me, it does not matter whether the economic system is organised as a market economy or as a planned economy</a:t>
                      </a:r>
                      <a:endParaRPr lang="en-GB" sz="1600" b="0" i="0" u="none" strike="noStrike" dirty="0">
                        <a:solidFill>
                          <a:srgbClr val="000000"/>
                        </a:solidFill>
                        <a:effectLst/>
                        <a:latin typeface="Arial Narrow"/>
                      </a:endParaRPr>
                    </a:p>
                  </a:txBody>
                  <a:tcPr marL="9525" marR="9525" marT="9525" marB="0" anchor="ctr">
                    <a:lnB w="12700" cap="flat" cmpd="sng" algn="ctr">
                      <a:solidFill>
                        <a:schemeClr val="tx1"/>
                      </a:solidFill>
                      <a:prstDash val="solid"/>
                      <a:round/>
                      <a:headEnd type="none" w="med" len="med"/>
                      <a:tailEnd type="none" w="med" len="med"/>
                    </a:lnB>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a:txBody>
                    <a:bodyPr/>
                    <a:lstStyle/>
                    <a:p>
                      <a:pPr algn="ctr" fontAlgn="ctr"/>
                      <a:endParaRPr lang="en-GB" sz="1100" b="0" i="0" u="none" strike="noStrike" dirty="0">
                        <a:solidFill>
                          <a:srgbClr val="000000"/>
                        </a:solidFill>
                        <a:effectLst/>
                        <a:latin typeface="Arial Narrow"/>
                      </a:endParaRPr>
                    </a:p>
                  </a:txBody>
                  <a:tcPr marL="9525" marR="9525" marT="9525" marB="0" anchor="ctr">
                    <a:lnB w="12700" cap="flat" cmpd="sng" algn="ctr">
                      <a:solidFill>
                        <a:schemeClr val="tx1"/>
                      </a:solidFill>
                      <a:prstDash val="solid"/>
                      <a:round/>
                      <a:headEnd type="none" w="med" len="med"/>
                      <a:tailEnd type="none" w="med" len="med"/>
                    </a:lnB>
                  </a:tcPr>
                </a:tc>
              </a:tr>
              <a:tr h="432207">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GB" sz="1600" u="none" strike="noStrike" dirty="0">
                          <a:effectLst/>
                        </a:rPr>
                        <a:t> </a:t>
                      </a:r>
                      <a:endParaRPr lang="en-GB" sz="1600" b="0" i="0" u="none" strike="noStrike" dirty="0">
                        <a:solidFill>
                          <a:srgbClr val="000000"/>
                        </a:solidFill>
                        <a:effectLst/>
                        <a:latin typeface="Arial Narrow"/>
                      </a:endParaRPr>
                    </a:p>
                  </a:txBody>
                  <a:tcPr marL="9525" marR="9525" marT="9525" marB="0" anchor="b">
                    <a:lnB w="12700" cap="flat" cmpd="sng" algn="ctr">
                      <a:solidFill>
                        <a:schemeClr val="tx1"/>
                      </a:solidFill>
                      <a:prstDash val="solid"/>
                      <a:round/>
                      <a:headEnd type="none" w="med" len="med"/>
                      <a:tailEnd type="none" w="med" len="med"/>
                    </a:lnB>
                  </a:tcPr>
                </a:tc>
                <a:tc gridSpan="1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r>
              <a:tr h="282528">
                <a:tc gridSpan="8">
                  <a:txBody>
                    <a:bodyPr/>
                    <a:lstStyle/>
                    <a:p>
                      <a:pPr algn="l" fontAlgn="t"/>
                      <a:r>
                        <a:rPr lang="en-GB" sz="1800" b="1" u="none" strike="noStrike" dirty="0">
                          <a:effectLst/>
                        </a:rPr>
                        <a:t> </a:t>
                      </a:r>
                      <a:r>
                        <a:rPr lang="en-GB" sz="1800" b="1" u="none" strike="noStrike" dirty="0" smtClean="0">
                          <a:effectLst/>
                        </a:rPr>
                        <a:t>Support for democracy</a:t>
                      </a:r>
                      <a:endParaRPr lang="en-GB" sz="1800" b="1" i="0" u="none" strike="noStrike" dirty="0">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hMerge="1">
                  <a:txBody>
                    <a:bodyPr/>
                    <a:lstStyle/>
                    <a:p>
                      <a:pPr algn="l" fontAlgn="t"/>
                      <a:endParaRPr lang="en-GB" sz="1100" b="1" i="0" u="none" strike="noStrike" dirty="0">
                        <a:solidFill>
                          <a:srgbClr val="000000"/>
                        </a:solidFill>
                        <a:effectLst/>
                        <a:latin typeface="Arial Narrow"/>
                      </a:endParaRPr>
                    </a:p>
                  </a:txBody>
                  <a:tcPr marL="9525" marR="9525" marT="9525" marB="0"/>
                </a:tc>
                <a:tc hMerge="1">
                  <a:txBody>
                    <a:bodyPr/>
                    <a:lstStyle/>
                    <a:p>
                      <a:pPr algn="l" fontAlgn="t"/>
                      <a:endParaRPr lang="en-GB" sz="1100" b="0" i="0" u="none" strike="noStrike" dirty="0">
                        <a:solidFill>
                          <a:srgbClr val="000000"/>
                        </a:solidFill>
                        <a:effectLst/>
                        <a:latin typeface="Arial Narrow"/>
                      </a:endParaRPr>
                    </a:p>
                  </a:txBody>
                  <a:tcPr marL="9525" marR="9525" marT="9525" marB="0"/>
                </a:tc>
                <a:tc hMerge="1">
                  <a:txBody>
                    <a:bodyPr/>
                    <a:lstStyle/>
                    <a:p>
                      <a:pPr algn="l" fontAlgn="t"/>
                      <a:endParaRPr lang="en-GB" sz="1100" b="0" i="0" u="none" strike="noStrike" dirty="0">
                        <a:solidFill>
                          <a:srgbClr val="000000"/>
                        </a:solidFill>
                        <a:effectLst/>
                        <a:latin typeface="Arial Narrow"/>
                      </a:endParaRPr>
                    </a:p>
                  </a:txBody>
                  <a:tcPr marL="9525" marR="9525" marT="9525" marB="0"/>
                </a:tc>
                <a:tc hMerge="1">
                  <a:txBody>
                    <a:bodyPr/>
                    <a:lstStyle/>
                    <a:p>
                      <a:pPr algn="l" fontAlgn="t"/>
                      <a:endParaRPr lang="en-GB" sz="1100" b="0" i="0" u="none" strike="noStrike" dirty="0">
                        <a:solidFill>
                          <a:srgbClr val="000000"/>
                        </a:solidFill>
                        <a:effectLst/>
                        <a:latin typeface="Arial Narrow"/>
                      </a:endParaRPr>
                    </a:p>
                  </a:txBody>
                  <a:tcPr marL="9525" marR="9525" marT="9525" marB="0"/>
                </a:tc>
                <a:tc hMerge="1">
                  <a:txBody>
                    <a:bodyPr/>
                    <a:lstStyle/>
                    <a:p>
                      <a:pPr algn="l" fontAlgn="t"/>
                      <a:endParaRPr lang="en-GB" sz="1100" b="0" i="0" u="none" strike="noStrike" dirty="0">
                        <a:solidFill>
                          <a:srgbClr val="000000"/>
                        </a:solidFill>
                        <a:effectLst/>
                        <a:latin typeface="Arial Narrow"/>
                      </a:endParaRPr>
                    </a:p>
                  </a:txBody>
                  <a:tcPr marL="9525" marR="9525" marT="9525" marB="0"/>
                </a:tc>
                <a:tc hMerge="1">
                  <a:txBody>
                    <a:bodyPr/>
                    <a:lstStyle/>
                    <a:p>
                      <a:pPr algn="l" fontAlgn="t"/>
                      <a:endParaRPr lang="en-GB" sz="1100" b="0" i="0" u="none" strike="noStrike" dirty="0">
                        <a:solidFill>
                          <a:srgbClr val="000000"/>
                        </a:solidFill>
                        <a:effectLst/>
                        <a:latin typeface="Arial Narrow"/>
                      </a:endParaRPr>
                    </a:p>
                  </a:txBody>
                  <a:tcPr marL="9525" marR="9525" marT="9525" marB="0"/>
                </a:tc>
                <a:tc hMerge="1">
                  <a:txBody>
                    <a:bodyPr/>
                    <a:lstStyle/>
                    <a:p>
                      <a:pPr algn="l" fontAlgn="t"/>
                      <a:endParaRPr lang="en-GB" sz="1100" b="0" i="0" u="none" strike="noStrike" dirty="0">
                        <a:solidFill>
                          <a:srgbClr val="000000"/>
                        </a:solidFill>
                        <a:effectLst/>
                        <a:latin typeface="Arial Narrow"/>
                      </a:endParaRPr>
                    </a:p>
                  </a:txBody>
                  <a:tcPr marL="9525" marR="9525" marT="9525" marB="0"/>
                </a:tc>
                <a:tc>
                  <a:txBody>
                    <a:bodyPr/>
                    <a:lstStyle/>
                    <a:p>
                      <a:pPr algn="l" fontAlgn="ctr"/>
                      <a:r>
                        <a:rPr lang="en-GB" sz="1600" u="none" strike="noStrike">
                          <a:effectLst/>
                        </a:rPr>
                        <a:t> </a:t>
                      </a:r>
                      <a:endParaRPr lang="en-GB" sz="1600" b="1" i="0" u="none" strike="noStrike">
                        <a:solidFill>
                          <a:srgbClr val="FF0000"/>
                        </a:solidFill>
                        <a:effectLst/>
                        <a:latin typeface="Arial Narrow"/>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l" fontAlgn="t"/>
                      <a:r>
                        <a:rPr lang="en-GB" sz="1100" u="none" strike="noStrike">
                          <a:effectLst/>
                        </a:rPr>
                        <a:t> </a:t>
                      </a:r>
                      <a:endParaRPr lang="en-GB" sz="1100" b="0" i="0" u="none" strike="noStrike">
                        <a:solidFill>
                          <a:srgbClr val="000000"/>
                        </a:solidFill>
                        <a:effectLst/>
                        <a:latin typeface="Arial Narrow"/>
                      </a:endParaRPr>
                    </a:p>
                  </a:txBody>
                  <a:tcPr marL="9525" marR="9525" marT="9525" marB="0">
                    <a:lnT w="12700" cap="flat" cmpd="sng" algn="ctr">
                      <a:solidFill>
                        <a:schemeClr val="tx1"/>
                      </a:solidFill>
                      <a:prstDash val="solid"/>
                      <a:round/>
                      <a:headEnd type="none" w="med" len="med"/>
                      <a:tailEnd type="none" w="med" len="med"/>
                    </a:lnT>
                  </a:tcPr>
                </a:tc>
              </a:tr>
              <a:tr h="282528">
                <a:tc gridSpan="2">
                  <a:txBody>
                    <a:bodyPr/>
                    <a:lstStyle/>
                    <a:p>
                      <a:pPr algn="l" fontAlgn="t"/>
                      <a:r>
                        <a:rPr lang="en-GB" sz="1600" u="none" strike="noStrike">
                          <a:effectLst/>
                        </a:rPr>
                        <a:t>(4.12)</a:t>
                      </a:r>
                      <a:endParaRPr lang="en-GB" sz="1600" b="1" i="0" u="none" strike="noStrike">
                        <a:solidFill>
                          <a:srgbClr val="000000"/>
                        </a:solidFill>
                        <a:effectLst/>
                        <a:latin typeface="Arial Narrow"/>
                      </a:endParaRPr>
                    </a:p>
                  </a:txBody>
                  <a:tcPr marL="9525" marR="9525" marT="9525" marB="0"/>
                </a:tc>
                <a:tc hMerge="1">
                  <a:txBody>
                    <a:bodyPr/>
                    <a:lstStyle/>
                    <a:p>
                      <a:endParaRPr lang="en-GB"/>
                    </a:p>
                  </a:txBody>
                  <a:tcPr/>
                </a:tc>
                <a:tc rowSpan="3" gridSpan="6">
                  <a:txBody>
                    <a:bodyPr/>
                    <a:lstStyle/>
                    <a:p>
                      <a:pPr algn="l" fontAlgn="t"/>
                      <a:r>
                        <a:rPr lang="en-GB" sz="1600" u="none" strike="noStrike" dirty="0">
                          <a:effectLst/>
                        </a:rPr>
                        <a:t>With which one of the following statements do you agree most? </a:t>
                      </a:r>
                      <a:endParaRPr lang="en-GB" sz="1600" b="1" i="0" u="none" strike="noStrike" dirty="0">
                        <a:solidFill>
                          <a:srgbClr val="0000FF"/>
                        </a:solidFill>
                        <a:effectLst/>
                        <a:latin typeface="Arial Narrow"/>
                      </a:endParaRPr>
                    </a:p>
                  </a:txBody>
                  <a:tcPr marL="9525" marR="9525" marT="9525" marB="0"/>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3" hMerge="1">
                  <a:txBody>
                    <a:bodyPr/>
                    <a:lstStyle/>
                    <a:p>
                      <a:endParaRPr lang="en-GB"/>
                    </a:p>
                  </a:txBody>
                  <a:tcPr/>
                </a:tc>
                <a:tc rowSpan="2" gridSpan="17">
                  <a:txBody>
                    <a:bodyPr/>
                    <a:lstStyle/>
                    <a:p>
                      <a:pPr algn="l" fontAlgn="ctr"/>
                      <a:r>
                        <a:rPr lang="en-GB" sz="1600" u="none" strike="noStrike">
                          <a:effectLst/>
                        </a:rPr>
                        <a:t>Democracy is preferable to any other form of political system</a:t>
                      </a:r>
                      <a:endParaRPr lang="en-GB" sz="1600" b="0" i="0" u="none" strike="noStrike">
                        <a:solidFill>
                          <a:srgbClr val="000000"/>
                        </a:solidFill>
                        <a:effectLst/>
                        <a:latin typeface="Arial Narrow"/>
                      </a:endParaRPr>
                    </a:p>
                  </a:txBody>
                  <a:tcPr marL="9525" marR="9525" marT="9525" marB="0" anchor="ct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282528">
                <a:tc gridSpan="2">
                  <a:txBody>
                    <a:bodyPr/>
                    <a:lstStyle/>
                    <a:p>
                      <a:pPr algn="ctr" fontAlgn="t"/>
                      <a:r>
                        <a:rPr lang="en-GB" sz="1600" u="none" strike="noStrike">
                          <a:effectLst/>
                        </a:rPr>
                        <a:t> </a:t>
                      </a:r>
                      <a:endParaRPr lang="en-GB" sz="1600" b="1" i="0" u="none" strike="noStrike">
                        <a:solidFill>
                          <a:srgbClr val="339966"/>
                        </a:solidFill>
                        <a:effectLst/>
                        <a:latin typeface="Arial Narrow"/>
                      </a:endParaRPr>
                    </a:p>
                  </a:txBody>
                  <a:tcPr marL="9525" marR="9525" marT="9525" marB="0"/>
                </a:tc>
                <a:tc hMerge="1">
                  <a:txBody>
                    <a:bodyPr/>
                    <a:lstStyle/>
                    <a:p>
                      <a:endParaRPr lang="en-GB"/>
                    </a:p>
                  </a:txBody>
                  <a:tcPr/>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gridSpan="1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r>
              <a:tr h="282528">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gridSpan="6"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rowSpan="2" gridSpan="17">
                  <a:txBody>
                    <a:bodyPr/>
                    <a:lstStyle/>
                    <a:p>
                      <a:pPr algn="l" fontAlgn="ctr"/>
                      <a:r>
                        <a:rPr lang="en-GB" sz="1600" u="none" strike="noStrike" dirty="0">
                          <a:effectLst/>
                        </a:rPr>
                        <a:t>Under some circumstances, an authoritarian government may be preferable to a democratic one</a:t>
                      </a:r>
                      <a:endParaRPr lang="en-GB" sz="1600" b="0" i="0" u="none" strike="noStrike" dirty="0">
                        <a:solidFill>
                          <a:srgbClr val="000000"/>
                        </a:solidFill>
                        <a:effectLst/>
                        <a:latin typeface="Arial Narrow"/>
                      </a:endParaRPr>
                    </a:p>
                  </a:txBody>
                  <a:tcPr marL="9525" marR="9525" marT="9525" marB="0" anchor="ct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282528">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0" i="0" u="none" strike="noStrike">
                        <a:solidFill>
                          <a:srgbClr val="000000"/>
                        </a:solidFill>
                        <a:effectLst/>
                        <a:latin typeface="Arial Narrow"/>
                      </a:endParaRPr>
                    </a:p>
                  </a:txBody>
                  <a:tcPr marL="9525" marR="9525" marT="9525" marB="0"/>
                </a:tc>
                <a:tc gridSpan="1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r>
              <a:tr h="282528">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gridSpan="6">
                  <a:txBody>
                    <a:bodyPr/>
                    <a:lstStyle/>
                    <a:p>
                      <a:pPr algn="l" fontAlgn="t"/>
                      <a:endParaRPr lang="en-GB" sz="1600" b="1" i="0" u="none" strike="noStrike" dirty="0">
                        <a:solidFill>
                          <a:srgbClr val="0000FF"/>
                        </a:solidFill>
                        <a:effectLst/>
                        <a:latin typeface="Arial Narrow"/>
                      </a:endParaRPr>
                    </a:p>
                  </a:txBody>
                  <a:tcPr marL="9525" marR="9525" marT="9525"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gridSpan="17">
                  <a:txBody>
                    <a:bodyPr/>
                    <a:lstStyle/>
                    <a:p>
                      <a:pPr algn="l" fontAlgn="ctr"/>
                      <a:r>
                        <a:rPr lang="en-GB" sz="1600" u="none" strike="noStrike" dirty="0">
                          <a:effectLst/>
                        </a:rPr>
                        <a:t>For people like me, it does not matter whether a government is democratic or authoritarian</a:t>
                      </a:r>
                      <a:endParaRPr lang="en-GB" sz="1600" b="0" i="0" u="none" strike="noStrike" dirty="0">
                        <a:solidFill>
                          <a:srgbClr val="000000"/>
                        </a:solidFill>
                        <a:effectLst/>
                        <a:latin typeface="Arial Narrow"/>
                      </a:endParaRPr>
                    </a:p>
                  </a:txBody>
                  <a:tcPr marL="9525" marR="9525" marT="9525" marB="0" anchor="ct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282528">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t"/>
                      <a:r>
                        <a:rPr lang="en-GB" sz="1600" u="none" strike="noStrike">
                          <a:effectLst/>
                        </a:rPr>
                        <a:t> </a:t>
                      </a:r>
                      <a:endParaRPr lang="en-GB" sz="1600" b="1" i="0" u="none" strike="noStrike">
                        <a:solidFill>
                          <a:srgbClr val="000000"/>
                        </a:solidFill>
                        <a:effectLst/>
                        <a:latin typeface="Arial Narrow"/>
                      </a:endParaRPr>
                    </a:p>
                  </a:txBody>
                  <a:tcPr marL="9525" marR="9525" marT="9525" marB="0"/>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tc>
                <a:tc>
                  <a:txBody>
                    <a:bodyPr/>
                    <a:lstStyle/>
                    <a:p>
                      <a:pPr algn="l" fontAlgn="b"/>
                      <a:r>
                        <a:rPr lang="en-GB" sz="1600" u="none" strike="noStrike">
                          <a:effectLst/>
                        </a:rPr>
                        <a:t> </a:t>
                      </a:r>
                      <a:endParaRPr lang="en-GB" sz="1600" b="0" i="0" u="none" strike="noStrike">
                        <a:solidFill>
                          <a:srgbClr val="000000"/>
                        </a:solidFill>
                        <a:effectLst/>
                        <a:latin typeface="Arial Narrow"/>
                      </a:endParaRPr>
                    </a:p>
                  </a:txBody>
                  <a:tcPr marL="9525" marR="9525" marT="9525" marB="0" anchor="b"/>
                </a:tc>
                <a:tc>
                  <a:txBody>
                    <a:bodyPr/>
                    <a:lstStyle/>
                    <a:p>
                      <a:pPr algn="l" fontAlgn="b"/>
                      <a:r>
                        <a:rPr lang="en-GB" sz="1600" u="none" strike="noStrike" dirty="0">
                          <a:effectLst/>
                        </a:rPr>
                        <a:t> </a:t>
                      </a:r>
                      <a:endParaRPr lang="en-GB" sz="1600" b="0" i="0" u="none" strike="noStrike" dirty="0">
                        <a:solidFill>
                          <a:srgbClr val="000000"/>
                        </a:solidFill>
                        <a:effectLst/>
                        <a:latin typeface="Arial Narrow"/>
                      </a:endParaRPr>
                    </a:p>
                  </a:txBody>
                  <a:tcPr marL="9525" marR="9525" marT="9525" marB="0" anchor="b"/>
                </a:tc>
                <a:tc gridSpan="17"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628144309"/>
              </p:ext>
            </p:extLst>
          </p:nvPr>
        </p:nvGraphicFramePr>
        <p:xfrm>
          <a:off x="476651" y="5628600"/>
          <a:ext cx="8036453" cy="681530"/>
        </p:xfrm>
        <a:graphic>
          <a:graphicData uri="http://schemas.openxmlformats.org/drawingml/2006/table">
            <a:tbl>
              <a:tblPr>
                <a:tableStyleId>{8EC20E35-A176-4012-BC5E-935CFFF8708E}</a:tableStyleId>
              </a:tblPr>
              <a:tblGrid>
                <a:gridCol w="6348391"/>
                <a:gridCol w="274613"/>
                <a:gridCol w="274613"/>
                <a:gridCol w="424035"/>
                <a:gridCol w="424035"/>
                <a:gridCol w="290766"/>
              </a:tblGrid>
              <a:tr h="228600">
                <a:tc>
                  <a:txBody>
                    <a:bodyPr/>
                    <a:lstStyle/>
                    <a:p>
                      <a:pPr algn="l" fontAlgn="ctr"/>
                      <a:r>
                        <a:rPr lang="en-GB" sz="1800" b="1" i="0" u="none" strike="noStrike" dirty="0" smtClean="0">
                          <a:solidFill>
                            <a:schemeClr val="tx1"/>
                          </a:solidFill>
                          <a:effectLst/>
                          <a:latin typeface="+mj-lt"/>
                        </a:rPr>
                        <a:t>Attitude</a:t>
                      </a:r>
                      <a:r>
                        <a:rPr lang="en-GB" sz="1800" b="1" i="0" u="none" strike="noStrike" baseline="0" dirty="0" smtClean="0">
                          <a:solidFill>
                            <a:schemeClr val="tx1"/>
                          </a:solidFill>
                          <a:effectLst/>
                          <a:latin typeface="+mj-lt"/>
                        </a:rPr>
                        <a:t> toward redistribution</a:t>
                      </a:r>
                      <a:endParaRPr lang="en-GB" sz="1800" b="1" i="0" u="none" strike="noStrike" dirty="0">
                        <a:solidFill>
                          <a:schemeClr val="tx1"/>
                        </a:solidFill>
                        <a:effectLst/>
                        <a:latin typeface="+mj-lt"/>
                      </a:endParaRPr>
                    </a:p>
                  </a:txBody>
                  <a:tcPr marL="9525" marR="9525" marT="9525" marB="0" anchor="ctr"/>
                </a:tc>
                <a:tc>
                  <a:txBody>
                    <a:bodyPr/>
                    <a:lstStyle/>
                    <a:p>
                      <a:pPr algn="ctr" fontAlgn="ctr"/>
                      <a:endParaRPr lang="en-GB" sz="1100" b="0" i="0" u="none" strike="noStrike">
                        <a:solidFill>
                          <a:srgbClr val="000000"/>
                        </a:solidFill>
                        <a:effectLst/>
                        <a:latin typeface="Arial Narrow"/>
                      </a:endParaRPr>
                    </a:p>
                  </a:txBody>
                  <a:tcPr marL="9525" marR="9525" marT="9525" marB="0" anchor="ctr"/>
                </a:tc>
                <a:tc>
                  <a:txBody>
                    <a:bodyPr/>
                    <a:lstStyle/>
                    <a:p>
                      <a:pPr algn="ctr" fontAlgn="ctr"/>
                      <a:endParaRPr lang="en-GB" sz="1100" b="0" i="0" u="none" strike="noStrike">
                        <a:solidFill>
                          <a:srgbClr val="000000"/>
                        </a:solidFill>
                        <a:effectLst/>
                        <a:latin typeface="Arial Narrow"/>
                      </a:endParaRPr>
                    </a:p>
                  </a:txBody>
                  <a:tcPr marL="9525" marR="9525" marT="9525" marB="0" anchor="ctr"/>
                </a:tc>
                <a:tc>
                  <a:txBody>
                    <a:bodyPr/>
                    <a:lstStyle/>
                    <a:p>
                      <a:pPr algn="ctr" fontAlgn="ctr"/>
                      <a:endParaRPr lang="en-GB" sz="1100" b="0" i="0" u="none" strike="noStrike">
                        <a:solidFill>
                          <a:srgbClr val="000000"/>
                        </a:solidFill>
                        <a:effectLst/>
                        <a:latin typeface="Arial Narrow"/>
                      </a:endParaRPr>
                    </a:p>
                  </a:txBody>
                  <a:tcPr marL="9525" marR="9525" marT="9525" marB="0" anchor="ctr"/>
                </a:tc>
                <a:tc>
                  <a:txBody>
                    <a:bodyPr/>
                    <a:lstStyle/>
                    <a:p>
                      <a:pPr algn="ctr" fontAlgn="ctr"/>
                      <a:endParaRPr lang="en-GB" sz="1100" b="0" i="0" u="none" strike="noStrike">
                        <a:solidFill>
                          <a:srgbClr val="000000"/>
                        </a:solidFill>
                        <a:effectLst/>
                        <a:latin typeface="Arial Narrow"/>
                      </a:endParaRPr>
                    </a:p>
                  </a:txBody>
                  <a:tcPr marL="9525" marR="9525" marT="9525" marB="0" anchor="ctr"/>
                </a:tc>
                <a:tc>
                  <a:txBody>
                    <a:bodyPr/>
                    <a:lstStyle/>
                    <a:p>
                      <a:pPr algn="ctr" fontAlgn="ctr"/>
                      <a:endParaRPr lang="en-GB" sz="1100" b="0" i="0" u="none" strike="noStrike" dirty="0">
                        <a:solidFill>
                          <a:srgbClr val="000000"/>
                        </a:solidFill>
                        <a:effectLst/>
                        <a:latin typeface="Arial Narrow"/>
                      </a:endParaRPr>
                    </a:p>
                  </a:txBody>
                  <a:tcPr marL="9525" marR="9525" marT="9525" marB="0" anchor="ctr"/>
                </a:tc>
              </a:tr>
              <a:tr h="397685">
                <a:tc>
                  <a:txBody>
                    <a:bodyPr/>
                    <a:lstStyle/>
                    <a:p>
                      <a:pPr algn="l" fontAlgn="ctr"/>
                      <a:r>
                        <a:rPr lang="en-GB" sz="1600" u="none" strike="noStrike" dirty="0">
                          <a:effectLst/>
                        </a:rPr>
                        <a:t>The gap between the rich and the poor in our country should be reduced</a:t>
                      </a:r>
                      <a:endParaRPr lang="en-GB" sz="1600" b="0" i="0" u="none" strike="noStrike" dirty="0">
                        <a:solidFill>
                          <a:srgbClr val="000000"/>
                        </a:solidFill>
                        <a:effectLst/>
                        <a:latin typeface="Arial Narrow"/>
                      </a:endParaRPr>
                    </a:p>
                  </a:txBody>
                  <a:tcPr marL="9525" marR="9525" marT="9525" marB="0" anchor="ctr"/>
                </a:tc>
                <a:tc>
                  <a:txBody>
                    <a:bodyPr/>
                    <a:lstStyle/>
                    <a:p>
                      <a:pPr algn="ctr" fontAlgn="ctr"/>
                      <a:r>
                        <a:rPr lang="en-GB" sz="1100" u="none" strike="noStrike">
                          <a:effectLst/>
                        </a:rPr>
                        <a:t>1</a:t>
                      </a:r>
                      <a:endParaRPr lang="en-GB" sz="1100" b="0" i="0" u="none" strike="noStrike">
                        <a:solidFill>
                          <a:srgbClr val="000000"/>
                        </a:solidFill>
                        <a:effectLst/>
                        <a:latin typeface="Arial Narrow"/>
                      </a:endParaRPr>
                    </a:p>
                  </a:txBody>
                  <a:tcPr marL="9525" marR="9525" marT="9525" marB="0" anchor="ctr"/>
                </a:tc>
                <a:tc>
                  <a:txBody>
                    <a:bodyPr/>
                    <a:lstStyle/>
                    <a:p>
                      <a:pPr algn="ctr" fontAlgn="ctr"/>
                      <a:r>
                        <a:rPr lang="en-GB" sz="1100" u="none" strike="noStrike">
                          <a:effectLst/>
                        </a:rPr>
                        <a:t>2</a:t>
                      </a:r>
                      <a:endParaRPr lang="en-GB" sz="1100" b="0" i="0" u="none" strike="noStrike">
                        <a:solidFill>
                          <a:srgbClr val="000000"/>
                        </a:solidFill>
                        <a:effectLst/>
                        <a:latin typeface="Arial Narrow"/>
                      </a:endParaRPr>
                    </a:p>
                  </a:txBody>
                  <a:tcPr marL="9525" marR="9525" marT="9525" marB="0" anchor="ctr"/>
                </a:tc>
                <a:tc>
                  <a:txBody>
                    <a:bodyPr/>
                    <a:lstStyle/>
                    <a:p>
                      <a:pPr algn="ctr" fontAlgn="ctr"/>
                      <a:r>
                        <a:rPr lang="en-GB" sz="1100" u="none" strike="noStrike">
                          <a:effectLst/>
                        </a:rPr>
                        <a:t>3</a:t>
                      </a:r>
                      <a:endParaRPr lang="en-GB" sz="1100" b="0" i="0" u="none" strike="noStrike">
                        <a:solidFill>
                          <a:srgbClr val="000000"/>
                        </a:solidFill>
                        <a:effectLst/>
                        <a:latin typeface="Arial Narrow"/>
                      </a:endParaRPr>
                    </a:p>
                  </a:txBody>
                  <a:tcPr marL="9525" marR="9525" marT="9525" marB="0" anchor="ctr"/>
                </a:tc>
                <a:tc>
                  <a:txBody>
                    <a:bodyPr/>
                    <a:lstStyle/>
                    <a:p>
                      <a:pPr algn="ctr" fontAlgn="ctr"/>
                      <a:r>
                        <a:rPr lang="en-GB" sz="1100" u="none" strike="noStrike">
                          <a:effectLst/>
                        </a:rPr>
                        <a:t>4</a:t>
                      </a:r>
                      <a:endParaRPr lang="en-GB" sz="1100" b="0" i="0" u="none" strike="noStrike">
                        <a:solidFill>
                          <a:srgbClr val="000000"/>
                        </a:solidFill>
                        <a:effectLst/>
                        <a:latin typeface="Arial Narrow"/>
                      </a:endParaRPr>
                    </a:p>
                  </a:txBody>
                  <a:tcPr marL="9525" marR="9525" marT="9525" marB="0" anchor="ctr"/>
                </a:tc>
                <a:tc>
                  <a:txBody>
                    <a:bodyPr/>
                    <a:lstStyle/>
                    <a:p>
                      <a:pPr algn="ctr" fontAlgn="ctr"/>
                      <a:r>
                        <a:rPr lang="en-GB" sz="1100" u="none" strike="noStrike" dirty="0">
                          <a:effectLst/>
                        </a:rPr>
                        <a:t>5</a:t>
                      </a:r>
                      <a:endParaRPr lang="en-GB" sz="1100" b="0" i="0" u="none" strike="noStrike" dirty="0">
                        <a:solidFill>
                          <a:srgbClr val="000000"/>
                        </a:solidFill>
                        <a:effectLst/>
                        <a:latin typeface="Arial Narrow"/>
                      </a:endParaRPr>
                    </a:p>
                  </a:txBody>
                  <a:tcPr marL="9525" marR="9525" marT="9525" marB="0" anchor="ctr"/>
                </a:tc>
              </a:tr>
            </a:tbl>
          </a:graphicData>
        </a:graphic>
      </p:graphicFrame>
    </p:spTree>
    <p:extLst>
      <p:ext uri="{BB962C8B-B14F-4D97-AF65-F5344CB8AC3E}">
        <p14:creationId xmlns="" xmlns:p14="http://schemas.microsoft.com/office/powerpoint/2010/main" val="1701982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43408"/>
            <a:ext cx="8229600" cy="1143000"/>
          </a:xfrm>
        </p:spPr>
        <p:txBody>
          <a:bodyPr>
            <a:noAutofit/>
          </a:bodyPr>
          <a:lstStyle/>
          <a:p>
            <a:r>
              <a:rPr lang="en-GB" sz="3600" dirty="0" err="1" smtClean="0"/>
              <a:t>IOp</a:t>
            </a:r>
            <a:r>
              <a:rPr lang="en-GB" sz="3600" dirty="0" smtClean="0"/>
              <a:t> and policy preferences (1)</a:t>
            </a:r>
            <a:endParaRPr lang="it-IT" sz="3600" dirty="0"/>
          </a:p>
        </p:txBody>
      </p:sp>
      <p:sp>
        <p:nvSpPr>
          <p:cNvPr id="4" name="Segnaposto piè di pagina 3"/>
          <p:cNvSpPr>
            <a:spLocks noGrp="1"/>
          </p:cNvSpPr>
          <p:nvPr>
            <p:ph type="ftr" sz="quarter" idx="11"/>
          </p:nvPr>
        </p:nvSpPr>
        <p:spPr/>
        <p:txBody>
          <a:bodyPr/>
          <a:lstStyle/>
          <a:p>
            <a:endParaRPr b="1"/>
          </a:p>
        </p:txBody>
      </p:sp>
      <p:sp>
        <p:nvSpPr>
          <p:cNvPr id="5" name="Segnaposto numero diapositiva 4"/>
          <p:cNvSpPr>
            <a:spLocks noGrp="1"/>
          </p:cNvSpPr>
          <p:nvPr>
            <p:ph type="sldNum" sz="quarter" idx="12"/>
          </p:nvPr>
        </p:nvSpPr>
        <p:spPr/>
        <p:txBody>
          <a:bodyPr/>
          <a:lstStyle/>
          <a:p>
            <a:fld id="{71F9F866-B438-9445-8D9F-1F8FF6608833}" type="slidenum">
              <a:rPr lang="en-GB" smtClean="0">
                <a:solidFill>
                  <a:srgbClr val="00539B"/>
                </a:solidFill>
              </a:rPr>
              <a:pPr/>
              <a:t>41</a:t>
            </a:fld>
            <a:endParaRPr lang="en-GB" dirty="0">
              <a:solidFill>
                <a:srgbClr val="00539B"/>
              </a:solidFill>
            </a:endParaRPr>
          </a:p>
        </p:txBody>
      </p:sp>
      <p:graphicFrame>
        <p:nvGraphicFramePr>
          <p:cNvPr id="7" name="Tabella 6"/>
          <p:cNvGraphicFramePr>
            <a:graphicFrameLocks noGrp="1"/>
          </p:cNvGraphicFramePr>
          <p:nvPr>
            <p:extLst>
              <p:ext uri="{D42A27DB-BD31-4B8C-83A1-F6EECF244321}">
                <p14:modId xmlns="" xmlns:p14="http://schemas.microsoft.com/office/powerpoint/2010/main" val="858930809"/>
              </p:ext>
            </p:extLst>
          </p:nvPr>
        </p:nvGraphicFramePr>
        <p:xfrm>
          <a:off x="1043608" y="692696"/>
          <a:ext cx="7328237" cy="6048052"/>
        </p:xfrm>
        <a:graphic>
          <a:graphicData uri="http://schemas.openxmlformats.org/drawingml/2006/table">
            <a:tbl>
              <a:tblPr firstRow="1" firstCol="1" bandRow="1"/>
              <a:tblGrid>
                <a:gridCol w="2880320"/>
                <a:gridCol w="1376770"/>
                <a:gridCol w="783470"/>
                <a:gridCol w="1262986"/>
                <a:gridCol w="1024691"/>
              </a:tblGrid>
              <a:tr h="648072">
                <a:tc>
                  <a:txBody>
                    <a:bodyPr/>
                    <a:lstStyle/>
                    <a:p>
                      <a:pPr algn="l">
                        <a:lnSpc>
                          <a:spcPct val="115000"/>
                        </a:lnSpc>
                        <a:spcAft>
                          <a:spcPts val="0"/>
                        </a:spcAft>
                        <a:tabLst>
                          <a:tab pos="2340610" algn="l"/>
                        </a:tabLst>
                      </a:pPr>
                      <a:r>
                        <a:rPr lang="en-GB" sz="800" dirty="0">
                          <a:effectLst/>
                          <a:latin typeface="Calibri"/>
                          <a:ea typeface="Times New Roman"/>
                          <a:cs typeface="Times New Roman"/>
                        </a:rPr>
                        <a:t> </a:t>
                      </a:r>
                      <a:endParaRPr lang="it-IT" sz="800" dirty="0">
                        <a:effectLst/>
                        <a:latin typeface="Calibri"/>
                        <a:ea typeface="Times New Roman"/>
                        <a:cs typeface="Times New Roman"/>
                      </a:endParaRPr>
                    </a:p>
                  </a:txBody>
                  <a:tcPr marL="52220" marR="52220" marT="0" marB="0" anchor="ctr">
                    <a:lnL>
                      <a:noFill/>
                    </a:lnL>
                    <a:lnR>
                      <a:noFill/>
                    </a:lnR>
                    <a:lnT w="1905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gridSpan="2">
                  <a:txBody>
                    <a:bodyPr/>
                    <a:lstStyle/>
                    <a:p>
                      <a:pPr algn="ctr">
                        <a:lnSpc>
                          <a:spcPct val="115000"/>
                        </a:lnSpc>
                        <a:spcAft>
                          <a:spcPts val="0"/>
                        </a:spcAft>
                        <a:tabLst>
                          <a:tab pos="2340610" algn="l"/>
                        </a:tabLst>
                      </a:pPr>
                      <a:r>
                        <a:rPr lang="en-GB" sz="1600" dirty="0">
                          <a:effectLst/>
                          <a:latin typeface="Calibri"/>
                          <a:ea typeface="Times New Roman"/>
                          <a:cs typeface="Times New Roman"/>
                        </a:rPr>
                        <a:t>Support for markets</a:t>
                      </a:r>
                      <a:endParaRPr lang="it-IT" sz="1600" dirty="0">
                        <a:effectLst/>
                        <a:latin typeface="Calibri"/>
                        <a:ea typeface="Times New Roman"/>
                        <a:cs typeface="Times New Roman"/>
                      </a:endParaRPr>
                    </a:p>
                  </a:txBody>
                  <a:tcPr marL="52220" marR="52220" marT="0" marB="0" anchor="ctr">
                    <a:lnL>
                      <a:noFill/>
                    </a:lnL>
                    <a:lnR>
                      <a:noFill/>
                    </a:lnR>
                    <a:lnT w="1905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hMerge="1">
                  <a:txBody>
                    <a:bodyPr/>
                    <a:lstStyle/>
                    <a:p>
                      <a:endParaRPr lang="it-IT"/>
                    </a:p>
                  </a:txBody>
                  <a:tcPr/>
                </a:tc>
                <a:tc gridSpan="2">
                  <a:txBody>
                    <a:bodyPr/>
                    <a:lstStyle/>
                    <a:p>
                      <a:pPr algn="ctr">
                        <a:lnSpc>
                          <a:spcPct val="115000"/>
                        </a:lnSpc>
                        <a:spcAft>
                          <a:spcPts val="0"/>
                        </a:spcAft>
                        <a:tabLst>
                          <a:tab pos="2340610" algn="l"/>
                        </a:tabLst>
                      </a:pPr>
                      <a:r>
                        <a:rPr lang="en-GB" sz="1600" dirty="0">
                          <a:effectLst/>
                          <a:latin typeface="Calibri"/>
                          <a:ea typeface="Times New Roman"/>
                          <a:cs typeface="Times New Roman"/>
                        </a:rPr>
                        <a:t>Support for democracy</a:t>
                      </a:r>
                      <a:endParaRPr lang="it-IT" sz="1600" dirty="0">
                        <a:effectLst/>
                        <a:latin typeface="Calibri"/>
                        <a:ea typeface="Times New Roman"/>
                        <a:cs typeface="Times New Roman"/>
                      </a:endParaRPr>
                    </a:p>
                  </a:txBody>
                  <a:tcPr marL="52220" marR="52220" marT="0" marB="0" anchor="ctr">
                    <a:lnL>
                      <a:noFill/>
                    </a:lnL>
                    <a:lnR>
                      <a:noFill/>
                    </a:lnR>
                    <a:lnT w="1905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hMerge="1">
                  <a:txBody>
                    <a:bodyPr/>
                    <a:lstStyle/>
                    <a:p>
                      <a:endParaRPr lang="it-IT"/>
                    </a:p>
                  </a:txBody>
                  <a:tcPr/>
                </a:tc>
              </a:tr>
              <a:tr h="142180">
                <a:tc>
                  <a:txBody>
                    <a:bodyPr/>
                    <a:lstStyle/>
                    <a:p>
                      <a:pPr algn="l">
                        <a:lnSpc>
                          <a:spcPct val="115000"/>
                        </a:lnSpc>
                        <a:spcAft>
                          <a:spcPts val="0"/>
                        </a:spcAft>
                        <a:tabLst>
                          <a:tab pos="2340610" algn="l"/>
                        </a:tabLst>
                      </a:pPr>
                      <a:r>
                        <a:rPr lang="en-GB" sz="800">
                          <a:effectLst/>
                          <a:latin typeface="Calibri"/>
                          <a:ea typeface="Times New Roman"/>
                          <a:cs typeface="Times New Roman"/>
                        </a:rPr>
                        <a:t> </a:t>
                      </a:r>
                      <a:endParaRPr lang="it-IT" sz="800">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800">
                          <a:effectLst/>
                          <a:latin typeface="Calibri"/>
                          <a:ea typeface="Times New Roman"/>
                          <a:cs typeface="Times New Roman"/>
                        </a:rPr>
                        <a:t>(1)</a:t>
                      </a:r>
                      <a:endParaRPr lang="it-IT" sz="800">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800">
                          <a:effectLst/>
                          <a:latin typeface="Calibri"/>
                          <a:ea typeface="Times New Roman"/>
                          <a:cs typeface="Times New Roman"/>
                        </a:rPr>
                        <a:t>(2)</a:t>
                      </a:r>
                      <a:endParaRPr lang="it-IT" sz="800">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800">
                          <a:effectLst/>
                          <a:latin typeface="Calibri"/>
                          <a:ea typeface="Times New Roman"/>
                          <a:cs typeface="Times New Roman"/>
                        </a:rPr>
                        <a:t>(3)</a:t>
                      </a:r>
                      <a:endParaRPr lang="it-IT" sz="800">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800">
                          <a:effectLst/>
                          <a:latin typeface="Calibri"/>
                          <a:ea typeface="Times New Roman"/>
                          <a:cs typeface="Times New Roman"/>
                        </a:rPr>
                        <a:t>(4)</a:t>
                      </a:r>
                      <a:endParaRPr lang="it-IT" sz="800">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w="12700" cap="flat" cmpd="sng" algn="ctr">
                      <a:solidFill>
                        <a:srgbClr val="58595B"/>
                      </a:solidFill>
                      <a:prstDash val="solid"/>
                      <a:round/>
                      <a:headEnd type="none" w="med" len="med"/>
                      <a:tailEnd type="none" w="med" len="med"/>
                    </a:lnB>
                  </a:tcPr>
                </a:tc>
              </a:tr>
              <a:tr h="175151">
                <a:tc>
                  <a:txBody>
                    <a:bodyPr/>
                    <a:lstStyle/>
                    <a:p>
                      <a:pPr algn="l">
                        <a:lnSpc>
                          <a:spcPct val="115000"/>
                        </a:lnSpc>
                        <a:spcAft>
                          <a:spcPts val="0"/>
                        </a:spcAft>
                        <a:tabLst>
                          <a:tab pos="2340610" algn="l"/>
                        </a:tabLst>
                      </a:pPr>
                      <a:r>
                        <a:rPr lang="en-US" sz="1200" b="1" i="1">
                          <a:effectLst/>
                          <a:latin typeface="Calibri"/>
                          <a:ea typeface="Times New Roman"/>
                          <a:cs typeface="Times New Roman"/>
                        </a:rPr>
                        <a:t>Direct channels</a:t>
                      </a:r>
                      <a:endParaRPr lang="it-IT" sz="1200" b="1">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a:noFill/>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 </a:t>
                      </a:r>
                      <a:endParaRPr lang="it-IT" sz="1200" b="1" dirty="0">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w="12700" cap="flat" cmpd="sng" algn="ctr">
                      <a:solidFill>
                        <a:srgbClr val="58595B"/>
                      </a:solidFill>
                      <a:prstDash val="solid"/>
                      <a:round/>
                      <a:headEnd type="none" w="med" len="med"/>
                      <a:tailEnd type="none" w="med" len="med"/>
                    </a:lnT>
                    <a:lnB>
                      <a:noFill/>
                    </a:lnB>
                  </a:tcPr>
                </a:tc>
              </a:tr>
              <a:tr h="175151">
                <a:tc>
                  <a:txBody>
                    <a:bodyPr/>
                    <a:lstStyle/>
                    <a:p>
                      <a:pPr algn="l">
                        <a:lnSpc>
                          <a:spcPct val="115000"/>
                        </a:lnSpc>
                        <a:spcAft>
                          <a:spcPts val="0"/>
                        </a:spcAft>
                        <a:tabLst>
                          <a:tab pos="2340610" algn="l"/>
                        </a:tabLst>
                      </a:pPr>
                      <a:r>
                        <a:rPr lang="en-US" sz="1200" b="1">
                          <a:effectLst/>
                          <a:latin typeface="Calibri"/>
                          <a:ea typeface="Times New Roman"/>
                          <a:cs typeface="Times New Roman"/>
                        </a:rPr>
                        <a:t>Inequality of opportunity: income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-7.553***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-7.277***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-7.441**</a:t>
                      </a:r>
                      <a:endParaRPr lang="it-IT" sz="1200" b="1" dirty="0">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-7.287**</a:t>
                      </a:r>
                      <a:endParaRPr lang="it-IT" sz="1200" b="1" dirty="0">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(2.767)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(2.738)</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(2.947)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(2.925)</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GB" sz="1200" b="1">
                          <a:effectLst/>
                          <a:latin typeface="Calibri"/>
                          <a:ea typeface="Times New Roman"/>
                          <a:cs typeface="Times New Roman"/>
                        </a:rPr>
                        <a:t>Inequality of opportunity: any job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-3.702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-3.971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-7.834***</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-7.928***</a:t>
                      </a:r>
                      <a:endParaRPr lang="it-IT" sz="1200" b="1" dirty="0">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dirty="0">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(2.697)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(2.633)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(2.490)</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(2.486)</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US" sz="1200" b="1" dirty="0">
                          <a:effectLst/>
                          <a:latin typeface="Calibri"/>
                          <a:ea typeface="Times New Roman"/>
                          <a:cs typeface="Times New Roman"/>
                        </a:rPr>
                        <a:t>Inequality of opportunity: education</a:t>
                      </a:r>
                      <a:endParaRPr lang="it-IT" sz="1200" b="1" dirty="0">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-2.144</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-2.150</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-4.733**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-4.761**</a:t>
                      </a:r>
                      <a:endParaRPr lang="it-IT" sz="1200" b="1" dirty="0">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dirty="0">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(1.864)</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(1.843)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(2.002)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(1.985)</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US" sz="1200" b="1" i="1">
                          <a:effectLst/>
                          <a:latin typeface="Calibri"/>
                          <a:ea typeface="Times New Roman"/>
                          <a:cs typeface="Times New Roman"/>
                        </a:rPr>
                        <a:t>Indirect channel</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US" sz="1200" b="1">
                          <a:effectLst/>
                          <a:latin typeface="Calibri"/>
                          <a:ea typeface="Times New Roman"/>
                          <a:cs typeface="Times New Roman"/>
                        </a:rPr>
                        <a:t>Perception of relative economic wellbeing</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0.076***</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0.034</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GB" sz="1200" b="1" i="1">
                          <a:effectLst/>
                          <a:latin typeface="Calibri"/>
                          <a:ea typeface="Times New Roman"/>
                          <a:cs typeface="Times New Roman"/>
                        </a:rPr>
                        <a:t>Controls</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GB" sz="1200" b="1">
                          <a:effectLst/>
                          <a:latin typeface="Calibri"/>
                          <a:ea typeface="Times New Roman"/>
                          <a:cs typeface="Times New Roman"/>
                        </a:rPr>
                        <a:t>Income decile</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0.042***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0.034***</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0.041***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0.038***</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GB" sz="1200" b="1">
                          <a:effectLst/>
                          <a:latin typeface="Calibri"/>
                          <a:ea typeface="Times New Roman"/>
                          <a:cs typeface="Times New Roman"/>
                        </a:rPr>
                        <a:t>Gini index of income inequality</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0.049*</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0.050**</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0.103***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0.103***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(0.025)</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(0.025)</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just">
                        <a:lnSpc>
                          <a:spcPct val="115000"/>
                        </a:lnSpc>
                        <a:spcAft>
                          <a:spcPts val="0"/>
                        </a:spcAft>
                        <a:tabLst>
                          <a:tab pos="2340610" algn="l"/>
                        </a:tabLst>
                      </a:pPr>
                      <a:r>
                        <a:rPr lang="en-US" sz="1200" b="1">
                          <a:effectLst/>
                          <a:latin typeface="Calibri"/>
                          <a:ea typeface="Times New Roman"/>
                          <a:cs typeface="Times New Roman"/>
                        </a:rPr>
                        <a:t>Unemployment (5-year average)</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-0.034**</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-0.037**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-0.029</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-0.030*</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(0.016)</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(0.015)</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(0.018)</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just">
                        <a:lnSpc>
                          <a:spcPct val="115000"/>
                        </a:lnSpc>
                        <a:spcAft>
                          <a:spcPts val="0"/>
                        </a:spcAft>
                        <a:tabLst>
                          <a:tab pos="2340610" algn="l"/>
                        </a:tabLst>
                      </a:pPr>
                      <a:r>
                        <a:rPr lang="en-US" sz="1200" b="1">
                          <a:effectLst/>
                          <a:latin typeface="Calibri"/>
                          <a:ea typeface="Times New Roman"/>
                          <a:cs typeface="Times New Roman"/>
                        </a:rPr>
                        <a:t>GDP growth (5-year average)</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0.099*</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0.102*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0.007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0.010</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b">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(0.052)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(0.053)</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(0.049)</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(0.049)</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spcAft>
                          <a:spcPts val="0"/>
                        </a:spcAft>
                        <a:tabLst>
                          <a:tab pos="2340610" algn="l"/>
                        </a:tabLst>
                      </a:pPr>
                      <a:r>
                        <a:rPr lang="en-GB" sz="1200" b="1">
                          <a:effectLst/>
                          <a:latin typeface="Calibri"/>
                          <a:ea typeface="Times New Roman"/>
                          <a:cs typeface="Times New Roman"/>
                        </a:rPr>
                        <a:t>Level of democracy (polity2)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0.065***</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0.068***</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0.076***</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0.077***</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l">
                        <a:lnSpc>
                          <a:spcPct val="115000"/>
                        </a:lnSpc>
                      </a:pPr>
                      <a:endParaRPr lang="it-IT" sz="1200" b="1">
                        <a:effectLst/>
                        <a:latin typeface="Calibri"/>
                        <a:cs typeface="Arial"/>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(0.022)</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(0.021)</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350302">
                <a:tc>
                  <a:txBody>
                    <a:bodyPr/>
                    <a:lstStyle/>
                    <a:p>
                      <a:pPr algn="just">
                        <a:lnSpc>
                          <a:spcPct val="115000"/>
                        </a:lnSpc>
                        <a:spcAft>
                          <a:spcPts val="0"/>
                        </a:spcAft>
                        <a:tabLst>
                          <a:tab pos="2340610" algn="l"/>
                        </a:tabLst>
                      </a:pPr>
                      <a:r>
                        <a:rPr lang="en-GB" sz="1200" b="1">
                          <a:effectLst/>
                          <a:latin typeface="Calibri"/>
                          <a:ea typeface="Times New Roman"/>
                          <a:cs typeface="Times New Roman"/>
                        </a:rPr>
                        <a:t>Additional individual, region and country controls</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US" sz="1200" b="1">
                          <a:effectLst/>
                          <a:latin typeface="Calibri"/>
                          <a:ea typeface="Times New Roman"/>
                          <a:cs typeface="Times New Roman"/>
                        </a:rPr>
                        <a:t>Yes</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US" sz="1200" b="1">
                          <a:effectLst/>
                          <a:latin typeface="Calibri"/>
                          <a:ea typeface="Times New Roman"/>
                          <a:cs typeface="Times New Roman"/>
                        </a:rPr>
                        <a:t>Yes</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US" sz="1200" b="1">
                          <a:effectLst/>
                          <a:latin typeface="Calibri"/>
                          <a:ea typeface="Times New Roman"/>
                          <a:cs typeface="Times New Roman"/>
                        </a:rPr>
                        <a:t>Yes</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US" sz="1200" b="1">
                          <a:effectLst/>
                          <a:latin typeface="Calibri"/>
                          <a:ea typeface="Times New Roman"/>
                          <a:cs typeface="Times New Roman"/>
                        </a:rPr>
                        <a:t>Yes</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r>
              <a:tr h="175151">
                <a:tc>
                  <a:txBody>
                    <a:bodyPr/>
                    <a:lstStyle/>
                    <a:p>
                      <a:pPr algn="just">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 </a:t>
                      </a:r>
                      <a:endParaRPr lang="it-IT" sz="1200" b="1" dirty="0">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nchor="ctr">
                    <a:lnL>
                      <a:noFill/>
                    </a:lnL>
                    <a:lnR>
                      <a:noFill/>
                    </a:lnR>
                    <a:lnT>
                      <a:noFill/>
                    </a:lnT>
                    <a:lnB>
                      <a:noFill/>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 </a:t>
                      </a:r>
                      <a:endParaRPr lang="it-IT" sz="1200" b="1">
                        <a:effectLst/>
                        <a:latin typeface="Calibri"/>
                        <a:ea typeface="Times New Roman"/>
                        <a:cs typeface="Times New Roman"/>
                      </a:endParaRPr>
                    </a:p>
                  </a:txBody>
                  <a:tcPr marL="52220" marR="52220" marT="0" marB="0">
                    <a:lnL>
                      <a:noFill/>
                    </a:lnL>
                    <a:lnR>
                      <a:noFill/>
                    </a:lnR>
                    <a:lnT>
                      <a:noFill/>
                    </a:lnT>
                    <a:lnB>
                      <a:noFill/>
                    </a:lnB>
                  </a:tcPr>
                </a:tc>
              </a:tr>
              <a:tr h="175151">
                <a:tc>
                  <a:txBody>
                    <a:bodyPr/>
                    <a:lstStyle/>
                    <a:p>
                      <a:pPr algn="just">
                        <a:lnSpc>
                          <a:spcPct val="115000"/>
                        </a:lnSpc>
                        <a:spcAft>
                          <a:spcPts val="0"/>
                        </a:spcAft>
                        <a:tabLst>
                          <a:tab pos="2340610" algn="l"/>
                        </a:tabLst>
                      </a:pPr>
                      <a:r>
                        <a:rPr lang="en-US" sz="1200" b="1">
                          <a:effectLst/>
                          <a:latin typeface="Calibri"/>
                          <a:ea typeface="Times New Roman"/>
                          <a:cs typeface="Times New Roman"/>
                        </a:rPr>
                        <a:t>Observations</a:t>
                      </a:r>
                      <a:endParaRPr lang="it-IT" sz="1200" b="1">
                        <a:effectLst/>
                        <a:latin typeface="Calibri"/>
                        <a:ea typeface="Times New Roman"/>
                        <a:cs typeface="Times New Roman"/>
                      </a:endParaRPr>
                    </a:p>
                  </a:txBody>
                  <a:tcPr marL="52220" marR="52220" marT="0" marB="0" anchor="ctr">
                    <a:lnL>
                      <a:noFill/>
                    </a:lnL>
                    <a:lnR>
                      <a:noFill/>
                    </a:lnR>
                    <a:lnT>
                      <a:noFill/>
                    </a:lnT>
                    <a:lnB w="1905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12,258</a:t>
                      </a:r>
                      <a:endParaRPr lang="it-IT" sz="1200" b="1">
                        <a:effectLst/>
                        <a:latin typeface="Calibri"/>
                        <a:ea typeface="Times New Roman"/>
                        <a:cs typeface="Times New Roman"/>
                      </a:endParaRPr>
                    </a:p>
                  </a:txBody>
                  <a:tcPr marL="52220" marR="52220" marT="0" marB="0" anchor="ctr">
                    <a:lnL>
                      <a:noFill/>
                    </a:lnL>
                    <a:lnR>
                      <a:noFill/>
                    </a:lnR>
                    <a:lnT>
                      <a:noFill/>
                    </a:lnT>
                    <a:lnB w="1905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1200" b="1">
                          <a:effectLst/>
                          <a:latin typeface="Calibri"/>
                          <a:ea typeface="Times New Roman"/>
                          <a:cs typeface="Times New Roman"/>
                        </a:rPr>
                        <a:t>12,185</a:t>
                      </a:r>
                      <a:endParaRPr lang="it-IT" sz="1200" b="1">
                        <a:effectLst/>
                        <a:latin typeface="Calibri"/>
                        <a:ea typeface="Times New Roman"/>
                        <a:cs typeface="Times New Roman"/>
                      </a:endParaRPr>
                    </a:p>
                  </a:txBody>
                  <a:tcPr marL="52220" marR="52220" marT="0" marB="0" anchor="ctr">
                    <a:lnL>
                      <a:noFill/>
                    </a:lnL>
                    <a:lnR>
                      <a:noFill/>
                    </a:lnR>
                    <a:lnT>
                      <a:noFill/>
                    </a:lnT>
                    <a:lnB w="1905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12,514</a:t>
                      </a:r>
                      <a:endParaRPr lang="it-IT" sz="1200" b="1" dirty="0">
                        <a:effectLst/>
                        <a:latin typeface="Calibri"/>
                        <a:ea typeface="Times New Roman"/>
                        <a:cs typeface="Times New Roman"/>
                      </a:endParaRPr>
                    </a:p>
                  </a:txBody>
                  <a:tcPr marL="52220" marR="52220" marT="0" marB="0" anchor="ctr">
                    <a:lnL>
                      <a:noFill/>
                    </a:lnL>
                    <a:lnR>
                      <a:noFill/>
                    </a:lnR>
                    <a:lnT>
                      <a:noFill/>
                    </a:lnT>
                    <a:lnB w="19050" cap="flat" cmpd="sng" algn="ctr">
                      <a:solidFill>
                        <a:srgbClr val="58595B"/>
                      </a:solidFill>
                      <a:prstDash val="solid"/>
                      <a:round/>
                      <a:headEnd type="none" w="med" len="med"/>
                      <a:tailEnd type="none" w="med" len="med"/>
                    </a:lnB>
                  </a:tcPr>
                </a:tc>
                <a:tc>
                  <a:txBody>
                    <a:bodyPr/>
                    <a:lstStyle/>
                    <a:p>
                      <a:pPr algn="ctr">
                        <a:lnSpc>
                          <a:spcPct val="115000"/>
                        </a:lnSpc>
                        <a:spcAft>
                          <a:spcPts val="0"/>
                        </a:spcAft>
                        <a:tabLst>
                          <a:tab pos="2340610" algn="l"/>
                        </a:tabLst>
                      </a:pPr>
                      <a:r>
                        <a:rPr lang="en-GB" sz="1200" b="1" dirty="0">
                          <a:effectLst/>
                          <a:latin typeface="Calibri"/>
                          <a:ea typeface="Times New Roman"/>
                          <a:cs typeface="Times New Roman"/>
                        </a:rPr>
                        <a:t>12,433</a:t>
                      </a:r>
                      <a:endParaRPr lang="it-IT" sz="1200" b="1" dirty="0">
                        <a:effectLst/>
                        <a:latin typeface="Calibri"/>
                        <a:ea typeface="Times New Roman"/>
                        <a:cs typeface="Times New Roman"/>
                      </a:endParaRPr>
                    </a:p>
                  </a:txBody>
                  <a:tcPr marL="52220" marR="52220" marT="0" marB="0" anchor="ctr">
                    <a:lnL>
                      <a:noFill/>
                    </a:lnL>
                    <a:lnR>
                      <a:noFill/>
                    </a:lnR>
                    <a:lnT>
                      <a:noFill/>
                    </a:lnT>
                    <a:lnB w="19050" cap="flat" cmpd="sng" algn="ctr">
                      <a:solidFill>
                        <a:srgbClr val="58595B"/>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0321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smtClean="0"/>
              <a:t>IOp</a:t>
            </a:r>
            <a:r>
              <a:rPr lang="en-GB" dirty="0" smtClean="0"/>
              <a:t> and policy preferences (2)</a:t>
            </a:r>
            <a:endParaRPr lang="it-IT"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42</a:t>
            </a:fld>
            <a:endParaRPr lang="en-GB" dirty="0">
              <a:solidFill>
                <a:srgbClr val="00539B"/>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2208334353"/>
              </p:ext>
            </p:extLst>
          </p:nvPr>
        </p:nvGraphicFramePr>
        <p:xfrm>
          <a:off x="2483768" y="1531042"/>
          <a:ext cx="4391125" cy="4314007"/>
        </p:xfrm>
        <a:graphic>
          <a:graphicData uri="http://schemas.openxmlformats.org/drawingml/2006/table">
            <a:tbl>
              <a:tblPr>
                <a:tableStyleId>{8EC20E35-A176-4012-BC5E-935CFFF8708E}</a:tableStyleId>
              </a:tblPr>
              <a:tblGrid>
                <a:gridCol w="2612771"/>
                <a:gridCol w="1778354"/>
              </a:tblGrid>
              <a:tr h="501324">
                <a:tc>
                  <a:txBody>
                    <a:bodyPr/>
                    <a:lstStyle/>
                    <a:p>
                      <a:pPr>
                        <a:lnSpc>
                          <a:spcPct val="100000"/>
                        </a:lnSpc>
                        <a:spcAft>
                          <a:spcPts val="0"/>
                        </a:spcAft>
                      </a:pPr>
                      <a:endParaRPr lang="en-GB" sz="1300" dirty="0">
                        <a:effectLst/>
                        <a:latin typeface="+mn-lt"/>
                        <a:ea typeface="Times New Roman"/>
                        <a:cs typeface="Times New Roman"/>
                      </a:endParaRPr>
                    </a:p>
                  </a:txBody>
                  <a:tcPr anchor="ctr">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smtClean="0">
                          <a:solidFill>
                            <a:schemeClr val="tx1"/>
                          </a:solidFill>
                          <a:effectLst/>
                          <a:latin typeface="+mn-lt"/>
                          <a:ea typeface="Times New Roman"/>
                          <a:cs typeface="Times New Roman"/>
                        </a:rPr>
                        <a:t>Support</a:t>
                      </a:r>
                      <a:r>
                        <a:rPr lang="en-GB" sz="1400" b="1" baseline="0" dirty="0" smtClean="0">
                          <a:solidFill>
                            <a:schemeClr val="tx1"/>
                          </a:solidFill>
                          <a:effectLst/>
                          <a:latin typeface="+mn-lt"/>
                          <a:ea typeface="Times New Roman"/>
                          <a:cs typeface="Times New Roman"/>
                        </a:rPr>
                        <a:t> for redistribution</a:t>
                      </a:r>
                      <a:endParaRPr lang="en-GB" sz="1400" b="1" dirty="0">
                        <a:solidFill>
                          <a:schemeClr val="tx1"/>
                        </a:solidFill>
                        <a:effectLst/>
                        <a:latin typeface="+mn-lt"/>
                        <a:ea typeface="Times New Roman"/>
                        <a:cs typeface="Times New Roman"/>
                      </a:endParaRPr>
                    </a:p>
                  </a:txBody>
                  <a:tcPr anchor="ctr">
                    <a:lnB w="12700" cap="flat" cmpd="sng" algn="ctr">
                      <a:solidFill>
                        <a:schemeClr val="tx1"/>
                      </a:solidFill>
                      <a:prstDash val="solid"/>
                      <a:round/>
                      <a:headEnd type="none" w="med" len="med"/>
                      <a:tailEnd type="none" w="med" len="med"/>
                    </a:lnB>
                  </a:tcPr>
                </a:tc>
              </a:tr>
              <a:tr h="471834">
                <a:tc>
                  <a:txBody>
                    <a:bodyPr/>
                    <a:lstStyle/>
                    <a:p>
                      <a:pPr>
                        <a:lnSpc>
                          <a:spcPct val="100000"/>
                        </a:lnSpc>
                        <a:spcAft>
                          <a:spcPts val="0"/>
                        </a:spcAft>
                      </a:pPr>
                      <a:r>
                        <a:rPr lang="en-US" sz="1200" b="1" dirty="0" smtClean="0">
                          <a:solidFill>
                            <a:schemeClr val="tx1">
                              <a:lumMod val="75000"/>
                            </a:schemeClr>
                          </a:solidFill>
                          <a:effectLst/>
                          <a:latin typeface="Franklin Gothic Book" panose="020B0503020102020204" pitchFamily="34" charset="0"/>
                          <a:ea typeface="+mn-ea"/>
                          <a:cs typeface="+mn-cs"/>
                        </a:rPr>
                        <a:t>Perception of relative</a:t>
                      </a:r>
                      <a:r>
                        <a:rPr lang="en-US" sz="1200" b="1" baseline="0" dirty="0" smtClean="0">
                          <a:solidFill>
                            <a:schemeClr val="tx1">
                              <a:lumMod val="75000"/>
                            </a:schemeClr>
                          </a:solidFill>
                          <a:effectLst/>
                          <a:latin typeface="Franklin Gothic Book" panose="020B0503020102020204" pitchFamily="34" charset="0"/>
                          <a:ea typeface="+mn-ea"/>
                          <a:cs typeface="+mn-cs"/>
                        </a:rPr>
                        <a:t> well being</a:t>
                      </a:r>
                      <a:endParaRPr lang="en-GB" sz="1200" b="1" dirty="0">
                        <a:solidFill>
                          <a:schemeClr val="tx1">
                            <a:lumMod val="75000"/>
                          </a:schemeClr>
                        </a:solidFill>
                        <a:effectLst/>
                        <a:latin typeface="Franklin Gothic Book" panose="020B0503020102020204" pitchFamily="34" charset="0"/>
                        <a:ea typeface="Times New Roman"/>
                        <a:cs typeface="Times New Roman"/>
                      </a:endParaRPr>
                    </a:p>
                  </a:txBody>
                  <a:tcPr anchor="ctr">
                    <a:lnT w="1270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 -0.163***</a:t>
                      </a:r>
                    </a:p>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(0.032)</a:t>
                      </a:r>
                      <a:endParaRPr lang="en-GB" sz="1200" b="1" dirty="0">
                        <a:solidFill>
                          <a:schemeClr val="tx1"/>
                        </a:solidFill>
                        <a:effectLst/>
                        <a:latin typeface="Franklin Gothic Book" panose="020B0503020102020204" pitchFamily="34" charset="0"/>
                        <a:ea typeface="Times New Roman"/>
                        <a:cs typeface="Times New Roman"/>
                      </a:endParaRPr>
                    </a:p>
                  </a:txBody>
                  <a:tcPr anchor="ctr">
                    <a:lnT w="12700" cap="flat" cmpd="sng" algn="ctr">
                      <a:solidFill>
                        <a:schemeClr val="tx1"/>
                      </a:solidFill>
                      <a:prstDash val="solid"/>
                      <a:round/>
                      <a:headEnd type="none" w="med" len="med"/>
                      <a:tailEnd type="none" w="med" len="med"/>
                    </a:lnT>
                  </a:tcPr>
                </a:tc>
              </a:tr>
              <a:tr h="471834">
                <a:tc>
                  <a:txBody>
                    <a:bodyPr/>
                    <a:lstStyle/>
                    <a:p>
                      <a:pP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Income percentile</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effectLst/>
                          <a:latin typeface="Franklin Gothic Book" panose="020B0503020102020204" pitchFamily="34" charset="0"/>
                          <a:ea typeface="Times New Roman"/>
                          <a:cs typeface="Times New Roman"/>
                        </a:rPr>
                        <a:t> -0.209***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1"/>
                          </a:solidFill>
                          <a:effectLst/>
                          <a:latin typeface="Franklin Gothic Book" panose="020B0503020102020204" pitchFamily="34" charset="0"/>
                          <a:ea typeface="Times New Roman"/>
                          <a:cs typeface="Times New Roman"/>
                        </a:rPr>
                        <a:t>(0.043)</a:t>
                      </a:r>
                    </a:p>
                  </a:txBody>
                  <a:tcPr anchor="ctr"/>
                </a:tc>
              </a:tr>
              <a:tr h="471834">
                <a:tc>
                  <a:txBody>
                    <a:bodyPr/>
                    <a:lstStyle/>
                    <a:p>
                      <a:pPr>
                        <a:lnSpc>
                          <a:spcPct val="100000"/>
                        </a:lnSpc>
                        <a:spcAft>
                          <a:spcPts val="0"/>
                        </a:spcAft>
                      </a:pPr>
                      <a:r>
                        <a:rPr lang="en-US" sz="1200" b="1" dirty="0" err="1" smtClean="0">
                          <a:effectLst/>
                          <a:latin typeface="Franklin Gothic Book" panose="020B0503020102020204" pitchFamily="34" charset="0"/>
                        </a:rPr>
                        <a:t>IOp</a:t>
                      </a:r>
                      <a:r>
                        <a:rPr lang="en-US" sz="1200" b="1" dirty="0" smtClean="0">
                          <a:effectLst/>
                          <a:latin typeface="Franklin Gothic Book" panose="020B0503020102020204" pitchFamily="34" charset="0"/>
                        </a:rPr>
                        <a:t> income</a:t>
                      </a:r>
                      <a:endParaRPr lang="en-GB" sz="1200" b="1" dirty="0">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0.496***</a:t>
                      </a:r>
                    </a:p>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(0.153)</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r h="471834">
                <a:tc>
                  <a:txBody>
                    <a:bodyPr/>
                    <a:lstStyle/>
                    <a:p>
                      <a:pPr>
                        <a:lnSpc>
                          <a:spcPct val="100000"/>
                        </a:lnSpc>
                        <a:spcAft>
                          <a:spcPts val="0"/>
                        </a:spcAft>
                      </a:pPr>
                      <a:r>
                        <a:rPr lang="en-GB" sz="1200" b="1" dirty="0" err="1" smtClean="0">
                          <a:effectLst/>
                          <a:latin typeface="Franklin Gothic Book" panose="020B0503020102020204" pitchFamily="34" charset="0"/>
                          <a:ea typeface="Times New Roman"/>
                          <a:cs typeface="Times New Roman"/>
                        </a:rPr>
                        <a:t>IOp</a:t>
                      </a:r>
                      <a:r>
                        <a:rPr lang="en-GB" sz="1200" b="1" baseline="0" dirty="0" smtClean="0">
                          <a:effectLst/>
                          <a:latin typeface="Franklin Gothic Book" panose="020B0503020102020204" pitchFamily="34" charset="0"/>
                          <a:ea typeface="Times New Roman"/>
                          <a:cs typeface="Times New Roman"/>
                        </a:rPr>
                        <a:t> employment in the formal sector</a:t>
                      </a:r>
                      <a:endParaRPr lang="en-GB" sz="1200" b="1" dirty="0">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 0.0007</a:t>
                      </a:r>
                    </a:p>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(0.051)</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r h="471834">
                <a:tc>
                  <a:txBody>
                    <a:bodyPr/>
                    <a:lstStyle/>
                    <a:p>
                      <a:pPr>
                        <a:lnSpc>
                          <a:spcPct val="100000"/>
                        </a:lnSpc>
                        <a:spcAft>
                          <a:spcPts val="0"/>
                        </a:spcAft>
                      </a:pPr>
                      <a:r>
                        <a:rPr lang="en-US" sz="1200" b="1" dirty="0" err="1" smtClean="0">
                          <a:solidFill>
                            <a:schemeClr val="tx1"/>
                          </a:solidFill>
                          <a:effectLst/>
                          <a:latin typeface="Franklin Gothic Book" panose="020B0503020102020204" pitchFamily="34" charset="0"/>
                        </a:rPr>
                        <a:t>IOp</a:t>
                      </a:r>
                      <a:r>
                        <a:rPr lang="en-US" sz="1200" b="1" dirty="0" smtClean="0">
                          <a:solidFill>
                            <a:schemeClr val="tx1"/>
                          </a:solidFill>
                          <a:effectLst/>
                          <a:latin typeface="Franklin Gothic Book" panose="020B0503020102020204" pitchFamily="34" charset="0"/>
                        </a:rPr>
                        <a:t> wealth</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0.026</a:t>
                      </a:r>
                    </a:p>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(0.017)</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r h="471834">
                <a:tc>
                  <a:txBody>
                    <a:bodyPr/>
                    <a:lstStyle/>
                    <a:p>
                      <a:pPr>
                        <a:lnSpc>
                          <a:spcPct val="100000"/>
                        </a:lnSpc>
                        <a:spcAft>
                          <a:spcPts val="0"/>
                        </a:spcAft>
                      </a:pPr>
                      <a:r>
                        <a:rPr lang="en-GB" sz="1200" b="1" dirty="0" smtClean="0">
                          <a:effectLst/>
                          <a:latin typeface="Franklin Gothic Book" panose="020B0503020102020204" pitchFamily="34" charset="0"/>
                          <a:ea typeface="Times New Roman"/>
                          <a:cs typeface="Times New Roman"/>
                        </a:rPr>
                        <a:t>Gini index</a:t>
                      </a:r>
                      <a:endParaRPr lang="en-GB" sz="1200" b="1" dirty="0">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-0.056</a:t>
                      </a:r>
                    </a:p>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 (0.035)</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r h="389351">
                <a:tc>
                  <a:txBody>
                    <a:bodyPr/>
                    <a:lstStyle/>
                    <a:p>
                      <a:pPr>
                        <a:lnSpc>
                          <a:spcPct val="100000"/>
                        </a:lnSpc>
                        <a:spcAft>
                          <a:spcPts val="0"/>
                        </a:spcAft>
                      </a:pPr>
                      <a:r>
                        <a:rPr lang="en-US" sz="1200" b="1" dirty="0" smtClean="0">
                          <a:effectLst/>
                          <a:latin typeface="Franklin Gothic Book" panose="020B0503020102020204" pitchFamily="34" charset="0"/>
                        </a:rPr>
                        <a:t>Individual controls</a:t>
                      </a:r>
                      <a:endParaRPr lang="en-GB" sz="1200" b="1" dirty="0">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US" sz="1200" b="1" dirty="0">
                          <a:solidFill>
                            <a:schemeClr val="tx1"/>
                          </a:solidFill>
                          <a:effectLst/>
                          <a:latin typeface="Franklin Gothic Book" panose="020B0503020102020204" pitchFamily="34" charset="0"/>
                        </a:rPr>
                        <a:t>Yes</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r h="265407">
                <a:tc>
                  <a:txBody>
                    <a:bodyPr/>
                    <a:lstStyle/>
                    <a:p>
                      <a:pPr>
                        <a:lnSpc>
                          <a:spcPct val="100000"/>
                        </a:lnSpc>
                        <a:spcAft>
                          <a:spcPts val="0"/>
                        </a:spcAft>
                      </a:pPr>
                      <a:r>
                        <a:rPr lang="en-US" sz="1200" b="1" dirty="0" smtClean="0">
                          <a:effectLst/>
                          <a:latin typeface="Franklin Gothic Book" panose="020B0503020102020204" pitchFamily="34" charset="0"/>
                        </a:rPr>
                        <a:t>Country</a:t>
                      </a:r>
                      <a:r>
                        <a:rPr lang="en-US" sz="1200" b="1" baseline="0" dirty="0" smtClean="0">
                          <a:effectLst/>
                          <a:latin typeface="Franklin Gothic Book" panose="020B0503020102020204" pitchFamily="34" charset="0"/>
                        </a:rPr>
                        <a:t> and region controls</a:t>
                      </a:r>
                      <a:endParaRPr lang="en-GB" sz="1200" b="1" dirty="0">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US" sz="1200" b="1" dirty="0">
                          <a:solidFill>
                            <a:schemeClr val="tx1"/>
                          </a:solidFill>
                          <a:effectLst/>
                          <a:latin typeface="Franklin Gothic Book" panose="020B0503020102020204" pitchFamily="34" charset="0"/>
                        </a:rPr>
                        <a:t>Yes</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r h="301172">
                <a:tc>
                  <a:txBody>
                    <a:bodyPr/>
                    <a:lstStyle/>
                    <a:p>
                      <a:pPr>
                        <a:lnSpc>
                          <a:spcPct val="100000"/>
                        </a:lnSpc>
                        <a:spcAft>
                          <a:spcPts val="0"/>
                        </a:spcAft>
                      </a:pPr>
                      <a:r>
                        <a:rPr lang="en-US" sz="1200" b="1" dirty="0">
                          <a:effectLst/>
                          <a:latin typeface="Franklin Gothic Book" panose="020B0503020102020204" pitchFamily="34" charset="0"/>
                        </a:rPr>
                        <a:t>Observations</a:t>
                      </a:r>
                      <a:endParaRPr lang="en-GB" sz="1200" b="1" dirty="0">
                        <a:effectLst/>
                        <a:latin typeface="Franklin Gothic Book" panose="020B0503020102020204" pitchFamily="34" charset="0"/>
                        <a:ea typeface="Times New Roman"/>
                        <a:cs typeface="Times New Roman"/>
                      </a:endParaRPr>
                    </a:p>
                  </a:txBody>
                  <a:tcPr anchor="ctr"/>
                </a:tc>
                <a:tc>
                  <a:txBody>
                    <a:bodyPr/>
                    <a:lstStyle/>
                    <a:p>
                      <a:pPr algn="ctr">
                        <a:lnSpc>
                          <a:spcPct val="100000"/>
                        </a:lnSpc>
                        <a:spcAft>
                          <a:spcPts val="0"/>
                        </a:spcAft>
                      </a:pPr>
                      <a:r>
                        <a:rPr lang="en-GB" sz="1200" b="1" dirty="0" smtClean="0">
                          <a:solidFill>
                            <a:schemeClr val="tx1"/>
                          </a:solidFill>
                          <a:effectLst/>
                          <a:latin typeface="Franklin Gothic Book" panose="020B0503020102020204" pitchFamily="34" charset="0"/>
                          <a:ea typeface="Times New Roman"/>
                          <a:cs typeface="Times New Roman"/>
                        </a:rPr>
                        <a:t>11,065</a:t>
                      </a:r>
                      <a:endParaRPr lang="en-GB" sz="1200" b="1" dirty="0">
                        <a:solidFill>
                          <a:schemeClr val="tx1"/>
                        </a:solidFill>
                        <a:effectLst/>
                        <a:latin typeface="Franklin Gothic Book" panose="020B0503020102020204" pitchFamily="34" charset="0"/>
                        <a:ea typeface="Times New Roman"/>
                        <a:cs typeface="Times New Roman"/>
                      </a:endParaRPr>
                    </a:p>
                  </a:txBody>
                  <a:tcPr anchor="ctr"/>
                </a:tc>
              </a:tr>
            </a:tbl>
          </a:graphicData>
        </a:graphic>
      </p:graphicFrame>
      <p:sp>
        <p:nvSpPr>
          <p:cNvPr id="4" name="TextBox 3"/>
          <p:cNvSpPr txBox="1"/>
          <p:nvPr/>
        </p:nvSpPr>
        <p:spPr>
          <a:xfrm>
            <a:off x="240505" y="5949280"/>
            <a:ext cx="8903495" cy="461665"/>
          </a:xfrm>
          <a:prstGeom prst="rect">
            <a:avLst/>
          </a:prstGeom>
          <a:noFill/>
        </p:spPr>
        <p:txBody>
          <a:bodyPr wrap="square" rtlCol="0">
            <a:spAutoFit/>
          </a:bodyPr>
          <a:lstStyle/>
          <a:p>
            <a:pPr fontAlgn="base">
              <a:spcBef>
                <a:spcPct val="0"/>
              </a:spcBef>
              <a:spcAft>
                <a:spcPct val="0"/>
              </a:spcAft>
            </a:pPr>
            <a:r>
              <a:rPr lang="en-GB" sz="1200" dirty="0">
                <a:solidFill>
                  <a:srgbClr val="FFFFFF">
                    <a:lumMod val="50000"/>
                  </a:srgbClr>
                </a:solidFill>
                <a:ea typeface="ＭＳ Ｐゴシック" charset="0"/>
                <a:cs typeface="Arial" charset="0"/>
              </a:rPr>
              <a:t>Individual controls include gender, education level, age, life satisfaction. Macro controls include region dummies, unemployment, inflation, per capita GDP.</a:t>
            </a:r>
          </a:p>
        </p:txBody>
      </p:sp>
    </p:spTree>
    <p:extLst>
      <p:ext uri="{BB962C8B-B14F-4D97-AF65-F5344CB8AC3E}">
        <p14:creationId xmlns="" xmlns:p14="http://schemas.microsoft.com/office/powerpoint/2010/main" val="2528425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6" name="Text Placeholder 5"/>
          <p:cNvSpPr>
            <a:spLocks noGrp="1"/>
          </p:cNvSpPr>
          <p:nvPr>
            <p:ph idx="1"/>
          </p:nvPr>
        </p:nvSpPr>
        <p:spPr/>
        <p:txBody>
          <a:bodyPr/>
          <a:lstStyle/>
          <a:p>
            <a:endParaRPr lang="en-GB" dirty="0" smtClean="0"/>
          </a:p>
          <a:p>
            <a:endParaRPr lang="en-GB" dirty="0" smtClean="0"/>
          </a:p>
          <a:p>
            <a:pPr>
              <a:buNone/>
            </a:pPr>
            <a:r>
              <a:rPr lang="en-GB" dirty="0" smtClean="0"/>
              <a:t>Thank you.</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solidFill>
                  <a:srgbClr val="00539B"/>
                </a:solidFill>
              </a:rPr>
              <a:pPr/>
              <a:t>43</a:t>
            </a:fld>
            <a:endParaRPr lang="en-GB" dirty="0">
              <a:solidFill>
                <a:srgbClr val="00539B"/>
              </a:solidFill>
            </a:endParaRPr>
          </a:p>
        </p:txBody>
      </p:sp>
    </p:spTree>
    <p:extLst>
      <p:ext uri="{BB962C8B-B14F-4D97-AF65-F5344CB8AC3E}">
        <p14:creationId xmlns="" xmlns:p14="http://schemas.microsoft.com/office/powerpoint/2010/main" val="135391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normAutofit fontScale="90000"/>
          </a:bodyPr>
          <a:lstStyle/>
          <a:p>
            <a:r>
              <a:rPr lang="pt-BR" sz="3600" dirty="0" smtClean="0"/>
              <a:t>How to model and measure </a:t>
            </a:r>
            <a:r>
              <a:rPr lang="pt-BR" sz="3600" dirty="0" smtClean="0"/>
              <a:t>inequality </a:t>
            </a:r>
            <a:r>
              <a:rPr lang="pt-BR" sz="3600" dirty="0"/>
              <a:t>of opportunity</a:t>
            </a:r>
            <a:r>
              <a:rPr lang="pt-BR" sz="3600" dirty="0" smtClean="0"/>
              <a:t>? </a:t>
            </a:r>
            <a:endParaRPr lang="en-GB" sz="3600" dirty="0"/>
          </a:p>
        </p:txBody>
      </p:sp>
      <p:sp>
        <p:nvSpPr>
          <p:cNvPr id="3" name="Segnaposto contenuto 2"/>
          <p:cNvSpPr>
            <a:spLocks noGrp="1"/>
          </p:cNvSpPr>
          <p:nvPr>
            <p:ph idx="1"/>
          </p:nvPr>
        </p:nvSpPr>
        <p:spPr>
          <a:xfrm>
            <a:off x="467544" y="1268760"/>
            <a:ext cx="8219256" cy="4857403"/>
          </a:xfrm>
        </p:spPr>
        <p:txBody>
          <a:bodyPr>
            <a:normAutofit/>
          </a:bodyPr>
          <a:lstStyle/>
          <a:p>
            <a:r>
              <a:rPr lang="en-US" sz="2400" dirty="0" smtClean="0"/>
              <a:t>An indirect method: since we do not observe “opportunities”, we have to rely on what is observable: outcomes and circumstances, and sometime effort.</a:t>
            </a:r>
          </a:p>
          <a:p>
            <a:endParaRPr lang="it-IT" sz="2400" dirty="0" smtClean="0"/>
          </a:p>
          <a:p>
            <a:r>
              <a:rPr lang="it-IT" sz="2400" dirty="0" smtClean="0"/>
              <a:t>The “</a:t>
            </a:r>
            <a:r>
              <a:rPr lang="it-IT" sz="2400" dirty="0" err="1" smtClean="0"/>
              <a:t>canonical</a:t>
            </a:r>
            <a:r>
              <a:rPr lang="it-IT" sz="2400" dirty="0" smtClean="0"/>
              <a:t> </a:t>
            </a:r>
            <a:r>
              <a:rPr lang="it-IT" sz="2400" dirty="0" err="1" smtClean="0"/>
              <a:t>model</a:t>
            </a:r>
            <a:r>
              <a:rPr lang="it-IT" sz="2400" dirty="0" smtClean="0"/>
              <a:t>”:</a:t>
            </a:r>
          </a:p>
          <a:p>
            <a:endParaRPr lang="it-IT" sz="2400" dirty="0" smtClean="0"/>
          </a:p>
          <a:p>
            <a:pPr marL="914400" lvl="2" indent="0">
              <a:buNone/>
            </a:pPr>
            <a:r>
              <a:rPr lang="it-IT" sz="1800" i="1" dirty="0"/>
              <a:t>	</a:t>
            </a:r>
            <a:r>
              <a:rPr lang="it-IT" sz="1800" i="1" dirty="0" smtClean="0"/>
              <a:t>		</a:t>
            </a:r>
            <a:r>
              <a:rPr lang="en-US" sz="2000" i="1" dirty="0" smtClean="0"/>
              <a:t>x </a:t>
            </a:r>
            <a:r>
              <a:rPr lang="en-US" sz="2000" i="1" dirty="0"/>
              <a:t>= g(C, </a:t>
            </a:r>
            <a:r>
              <a:rPr lang="en-US" sz="2000" i="1" dirty="0" smtClean="0"/>
              <a:t>e)</a:t>
            </a:r>
          </a:p>
          <a:p>
            <a:pPr marL="0" indent="0">
              <a:buNone/>
            </a:pPr>
            <a:r>
              <a:rPr lang="it-IT" sz="2400" dirty="0" smtClean="0"/>
              <a:t> </a:t>
            </a:r>
            <a:endParaRPr lang="it-IT" sz="2400" dirty="0"/>
          </a:p>
          <a:p>
            <a:pPr>
              <a:buFontTx/>
              <a:buChar char="-"/>
            </a:pPr>
            <a:r>
              <a:rPr lang="it-IT" sz="2400" dirty="0" smtClean="0"/>
              <a:t>Compensate </a:t>
            </a:r>
            <a:r>
              <a:rPr lang="it-IT" sz="2400" dirty="0"/>
              <a:t>the </a:t>
            </a:r>
            <a:r>
              <a:rPr lang="it-IT" sz="2400" dirty="0" err="1"/>
              <a:t>effect</a:t>
            </a:r>
            <a:r>
              <a:rPr lang="it-IT" sz="2400" dirty="0"/>
              <a:t> </a:t>
            </a:r>
            <a:r>
              <a:rPr lang="it-IT" sz="2400" dirty="0" err="1"/>
              <a:t>of</a:t>
            </a:r>
            <a:r>
              <a:rPr lang="it-IT" sz="2400" dirty="0"/>
              <a:t> </a:t>
            </a:r>
            <a:r>
              <a:rPr lang="it-IT" sz="2400" dirty="0" smtClean="0"/>
              <a:t>C </a:t>
            </a:r>
            <a:r>
              <a:rPr lang="it-IT" sz="2400" dirty="0"/>
              <a:t>(</a:t>
            </a:r>
            <a:r>
              <a:rPr lang="it-IT" sz="2400" b="1" dirty="0" err="1"/>
              <a:t>compensation</a:t>
            </a:r>
            <a:r>
              <a:rPr lang="it-IT" sz="2400" b="1" dirty="0"/>
              <a:t> </a:t>
            </a:r>
            <a:r>
              <a:rPr lang="it-IT" sz="2400" b="1" dirty="0" err="1"/>
              <a:t>principle</a:t>
            </a:r>
            <a:r>
              <a:rPr lang="it-IT" sz="2400" dirty="0"/>
              <a:t>) </a:t>
            </a:r>
            <a:endParaRPr lang="it-IT" sz="2400" dirty="0" smtClean="0"/>
          </a:p>
          <a:p>
            <a:pPr>
              <a:buFontTx/>
              <a:buChar char="-"/>
            </a:pPr>
            <a:r>
              <a:rPr lang="it-IT" sz="2400" dirty="0" err="1" smtClean="0"/>
              <a:t>How</a:t>
            </a:r>
            <a:r>
              <a:rPr lang="it-IT" sz="2400" dirty="0" smtClean="0"/>
              <a:t> </a:t>
            </a:r>
            <a:r>
              <a:rPr lang="it-IT" sz="2400" dirty="0" err="1" smtClean="0"/>
              <a:t>to</a:t>
            </a:r>
            <a:r>
              <a:rPr lang="it-IT" sz="2400" dirty="0" smtClean="0"/>
              <a:t> </a:t>
            </a:r>
            <a:r>
              <a:rPr lang="it-IT" sz="2400" dirty="0" err="1" smtClean="0"/>
              <a:t>apportion</a:t>
            </a:r>
            <a:r>
              <a:rPr lang="it-IT" sz="2400" dirty="0" smtClean="0"/>
              <a:t> </a:t>
            </a:r>
            <a:r>
              <a:rPr lang="it-IT" sz="2400" dirty="0" err="1" smtClean="0"/>
              <a:t>outcome</a:t>
            </a:r>
            <a:r>
              <a:rPr lang="it-IT" sz="2400" dirty="0" smtClean="0"/>
              <a:t> </a:t>
            </a:r>
            <a:r>
              <a:rPr lang="it-IT" sz="2400" dirty="0" err="1" smtClean="0"/>
              <a:t>to</a:t>
            </a:r>
            <a:r>
              <a:rPr lang="it-IT" sz="2400" dirty="0" smtClean="0"/>
              <a:t> </a:t>
            </a:r>
            <a:r>
              <a:rPr lang="it-IT" sz="2400" dirty="0" err="1" smtClean="0"/>
              <a:t>responsibility</a:t>
            </a:r>
            <a:r>
              <a:rPr lang="it-IT" sz="2400" dirty="0" smtClean="0"/>
              <a:t>? (</a:t>
            </a:r>
            <a:r>
              <a:rPr lang="it-IT" sz="2400" b="1" dirty="0" err="1"/>
              <a:t>reward</a:t>
            </a:r>
            <a:r>
              <a:rPr lang="it-IT" sz="2400" b="1" dirty="0"/>
              <a:t> </a:t>
            </a:r>
            <a:r>
              <a:rPr lang="it-IT" sz="2400" b="1" dirty="0" err="1"/>
              <a:t>principle</a:t>
            </a:r>
            <a:r>
              <a:rPr lang="it-IT" sz="2400" dirty="0" smtClean="0"/>
              <a:t>)</a:t>
            </a:r>
          </a:p>
          <a:p>
            <a:pPr>
              <a:buFontTx/>
              <a:buChar char="-"/>
            </a:pPr>
            <a:endParaRPr lang="it-IT" sz="2400" dirty="0" smtClean="0"/>
          </a:p>
          <a:p>
            <a:endParaRPr lang="it-IT" sz="2400" dirty="0" smtClean="0"/>
          </a:p>
          <a:p>
            <a:endParaRPr lang="it-IT" sz="2400" dirty="0" smtClean="0">
              <a:solidFill>
                <a:prstClr val="black"/>
              </a:solidFill>
            </a:endParaRPr>
          </a:p>
          <a:p>
            <a:pPr marL="0" indent="0">
              <a:buNone/>
            </a:pPr>
            <a:endParaRPr lang="it-IT" sz="2400" dirty="0" smtClean="0"/>
          </a:p>
          <a:p>
            <a:endParaRPr lang="it-IT" sz="2400" dirty="0"/>
          </a:p>
        </p:txBody>
      </p:sp>
    </p:spTree>
    <p:extLst>
      <p:ext uri="{BB962C8B-B14F-4D97-AF65-F5344CB8AC3E}">
        <p14:creationId xmlns="" xmlns:p14="http://schemas.microsoft.com/office/powerpoint/2010/main" val="540755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200" dirty="0" smtClean="0"/>
              <a:t>Why does inequality of opportunity matter? </a:t>
            </a:r>
            <a:endParaRPr lang="it-IT" sz="3200" dirty="0"/>
          </a:p>
        </p:txBody>
      </p:sp>
      <p:sp>
        <p:nvSpPr>
          <p:cNvPr id="3" name="Segnaposto contenuto 2"/>
          <p:cNvSpPr>
            <a:spLocks noGrp="1"/>
          </p:cNvSpPr>
          <p:nvPr>
            <p:ph idx="1"/>
          </p:nvPr>
        </p:nvSpPr>
        <p:spPr/>
        <p:txBody>
          <a:bodyPr>
            <a:normAutofit fontScale="70000" lnSpcReduction="20000"/>
          </a:bodyPr>
          <a:lstStyle/>
          <a:p>
            <a:r>
              <a:rPr lang="en-US" dirty="0" smtClean="0">
                <a:solidFill>
                  <a:schemeClr val="tx1"/>
                </a:solidFill>
              </a:rPr>
              <a:t>Because it is intrinsically unfair.</a:t>
            </a:r>
          </a:p>
          <a:p>
            <a:pPr lvl="1"/>
            <a:r>
              <a:rPr lang="it-IT" dirty="0" err="1" smtClean="0">
                <a:solidFill>
                  <a:schemeClr val="tx1"/>
                </a:solidFill>
              </a:rPr>
              <a:t>Rawls</a:t>
            </a:r>
            <a:r>
              <a:rPr lang="it-IT" dirty="0" smtClean="0">
                <a:solidFill>
                  <a:schemeClr val="tx1"/>
                </a:solidFill>
              </a:rPr>
              <a:t> (1971), Sen (1980), </a:t>
            </a:r>
            <a:r>
              <a:rPr lang="it-IT" dirty="0" err="1" smtClean="0">
                <a:solidFill>
                  <a:schemeClr val="tx1"/>
                </a:solidFill>
              </a:rPr>
              <a:t>Dworkin</a:t>
            </a:r>
            <a:r>
              <a:rPr lang="it-IT" dirty="0" smtClean="0">
                <a:solidFill>
                  <a:schemeClr val="tx1"/>
                </a:solidFill>
              </a:rPr>
              <a:t> (1981)</a:t>
            </a:r>
            <a:endParaRPr lang="en-US" dirty="0" smtClean="0">
              <a:solidFill>
                <a:schemeClr val="tx1"/>
              </a:solidFill>
            </a:endParaRPr>
          </a:p>
          <a:p>
            <a:endParaRPr lang="en-US" dirty="0" smtClean="0">
              <a:solidFill>
                <a:schemeClr val="tx1"/>
              </a:solidFill>
            </a:endParaRPr>
          </a:p>
          <a:p>
            <a:r>
              <a:rPr lang="pt-BR" dirty="0" smtClean="0">
                <a:solidFill>
                  <a:schemeClr val="tx1"/>
                </a:solidFill>
              </a:rPr>
              <a:t>Because it is perceived as unfair (</a:t>
            </a:r>
            <a:r>
              <a:rPr lang="en-US" dirty="0" err="1" smtClean="0"/>
              <a:t>Cappelen</a:t>
            </a:r>
            <a:r>
              <a:rPr lang="en-US" dirty="0" smtClean="0"/>
              <a:t> et al. 2010)</a:t>
            </a:r>
            <a:r>
              <a:rPr lang="pt-BR" dirty="0" smtClean="0">
                <a:solidFill>
                  <a:schemeClr val="tx1"/>
                </a:solidFill>
              </a:rPr>
              <a:t>, and </a:t>
            </a:r>
            <a:r>
              <a:rPr lang="pt-BR" b="1" i="1" dirty="0" smtClean="0">
                <a:solidFill>
                  <a:schemeClr val="tx1"/>
                </a:solidFill>
              </a:rPr>
              <a:t>perceptions matter</a:t>
            </a:r>
            <a:r>
              <a:rPr lang="pt-BR" dirty="0" smtClean="0">
                <a:solidFill>
                  <a:schemeClr val="tx1"/>
                </a:solidFill>
              </a:rPr>
              <a:t>: they might affect both political and economic behaviour.</a:t>
            </a:r>
            <a:endParaRPr lang="en-US" dirty="0" smtClean="0"/>
          </a:p>
          <a:p>
            <a:pPr lvl="1"/>
            <a:r>
              <a:rPr lang="en-US" dirty="0" smtClean="0"/>
              <a:t>Inequality of opportunity, more than income inequality, might affect the individual preferences for redistribution (</a:t>
            </a:r>
            <a:r>
              <a:rPr lang="en-US" dirty="0" err="1" smtClean="0"/>
              <a:t>Alesina</a:t>
            </a:r>
            <a:r>
              <a:rPr lang="en-US" dirty="0" smtClean="0"/>
              <a:t> and La Ferrara, 2005; Brock et al. 2016)</a:t>
            </a:r>
            <a:endParaRPr lang="pt-BR" dirty="0" smtClean="0">
              <a:solidFill>
                <a:schemeClr val="tx1"/>
              </a:solidFill>
            </a:endParaRPr>
          </a:p>
          <a:p>
            <a:endParaRPr lang="pt-BR" dirty="0" smtClean="0">
              <a:solidFill>
                <a:schemeClr val="tx1"/>
              </a:solidFill>
            </a:endParaRPr>
          </a:p>
          <a:p>
            <a:r>
              <a:rPr lang="en-US" dirty="0" smtClean="0">
                <a:solidFill>
                  <a:schemeClr val="tx1"/>
                </a:solidFill>
              </a:rPr>
              <a:t>Because it may generate inefficiencies and may reduce the potential for growth. </a:t>
            </a:r>
          </a:p>
          <a:p>
            <a:pPr lvl="1"/>
            <a:r>
              <a:rPr lang="it-IT" dirty="0" smtClean="0">
                <a:solidFill>
                  <a:schemeClr val="tx1"/>
                </a:solidFill>
              </a:rPr>
              <a:t>World </a:t>
            </a:r>
            <a:r>
              <a:rPr lang="it-IT" dirty="0" err="1" smtClean="0">
                <a:solidFill>
                  <a:schemeClr val="tx1"/>
                </a:solidFill>
              </a:rPr>
              <a:t>Bank</a:t>
            </a:r>
            <a:r>
              <a:rPr lang="it-IT" dirty="0" smtClean="0">
                <a:solidFill>
                  <a:schemeClr val="tx1"/>
                </a:solidFill>
              </a:rPr>
              <a:t> (2006), </a:t>
            </a:r>
            <a:r>
              <a:rPr lang="it-IT" dirty="0" err="1" smtClean="0">
                <a:solidFill>
                  <a:schemeClr val="tx1"/>
                </a:solidFill>
              </a:rPr>
              <a:t>Marrero</a:t>
            </a:r>
            <a:r>
              <a:rPr lang="it-IT" dirty="0" smtClean="0">
                <a:solidFill>
                  <a:schemeClr val="tx1"/>
                </a:solidFill>
              </a:rPr>
              <a:t> and Rodriguez (2013), </a:t>
            </a:r>
            <a:r>
              <a:rPr lang="it-IT" dirty="0" err="1" smtClean="0">
                <a:solidFill>
                  <a:schemeClr val="tx1"/>
                </a:solidFill>
              </a:rPr>
              <a:t>Ferreira</a:t>
            </a:r>
            <a:r>
              <a:rPr lang="it-IT" dirty="0" smtClean="0">
                <a:solidFill>
                  <a:schemeClr val="tx1"/>
                </a:solidFill>
              </a:rPr>
              <a:t> </a:t>
            </a:r>
            <a:r>
              <a:rPr lang="it-IT" dirty="0" err="1" smtClean="0">
                <a:solidFill>
                  <a:schemeClr val="tx1"/>
                </a:solidFill>
              </a:rPr>
              <a:t>et</a:t>
            </a:r>
            <a:r>
              <a:rPr lang="it-IT" dirty="0" smtClean="0">
                <a:solidFill>
                  <a:schemeClr val="tx1"/>
                </a:solidFill>
              </a:rPr>
              <a:t> al. (2014).</a:t>
            </a:r>
            <a:endParaRPr lang="it-IT" dirty="0">
              <a:solidFill>
                <a:schemeClr val="tx1"/>
              </a:solidFill>
            </a:endParaRPr>
          </a:p>
        </p:txBody>
      </p:sp>
    </p:spTree>
    <p:extLst>
      <p:ext uri="{BB962C8B-B14F-4D97-AF65-F5344CB8AC3E}">
        <p14:creationId xmlns="" xmlns:p14="http://schemas.microsoft.com/office/powerpoint/2010/main" val="194376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dirty="0" err="1" smtClean="0"/>
              <a:t>Opportunities</a:t>
            </a:r>
            <a:r>
              <a:rPr lang="it-IT" dirty="0" smtClean="0"/>
              <a:t> vs </a:t>
            </a:r>
            <a:r>
              <a:rPr lang="it-IT" dirty="0" err="1" smtClean="0"/>
              <a:t>outcomes</a:t>
            </a:r>
            <a:endParaRPr lang="it-IT" dirty="0"/>
          </a:p>
        </p:txBody>
      </p:sp>
      <p:sp>
        <p:nvSpPr>
          <p:cNvPr id="14" name="Segnaposto contenuto 13"/>
          <p:cNvSpPr>
            <a:spLocks noGrp="1"/>
          </p:cNvSpPr>
          <p:nvPr>
            <p:ph idx="1"/>
          </p:nvPr>
        </p:nvSpPr>
        <p:spPr>
          <a:xfrm>
            <a:off x="467544" y="1412776"/>
            <a:ext cx="8229600" cy="4525963"/>
          </a:xfrm>
        </p:spPr>
        <p:txBody>
          <a:bodyPr>
            <a:normAutofit fontScale="70000" lnSpcReduction="20000"/>
          </a:bodyPr>
          <a:lstStyle/>
          <a:p>
            <a:pPr lvl="0">
              <a:defRPr/>
            </a:pPr>
            <a:r>
              <a:rPr lang="it-IT" dirty="0" err="1" smtClean="0"/>
              <a:t>Different</a:t>
            </a:r>
            <a:r>
              <a:rPr lang="it-IT" dirty="0" smtClean="0"/>
              <a:t> </a:t>
            </a:r>
            <a:r>
              <a:rPr lang="it-IT" dirty="0" err="1" smtClean="0"/>
              <a:t>distributional</a:t>
            </a:r>
            <a:r>
              <a:rPr lang="it-IT" dirty="0" smtClean="0"/>
              <a:t> </a:t>
            </a:r>
            <a:r>
              <a:rPr lang="it-IT" dirty="0" err="1" smtClean="0"/>
              <a:t>criteria</a:t>
            </a:r>
            <a:r>
              <a:rPr lang="it-IT" dirty="0" smtClean="0"/>
              <a:t>, </a:t>
            </a:r>
            <a:r>
              <a:rPr lang="it-IT" dirty="0" err="1" smtClean="0"/>
              <a:t>different</a:t>
            </a:r>
            <a:r>
              <a:rPr lang="it-IT" dirty="0" smtClean="0"/>
              <a:t> social </a:t>
            </a:r>
            <a:r>
              <a:rPr lang="it-IT" dirty="0" err="1" smtClean="0"/>
              <a:t>rankings</a:t>
            </a:r>
            <a:endParaRPr lang="it-IT" dirty="0" smtClean="0"/>
          </a:p>
          <a:p>
            <a:pPr lvl="0">
              <a:defRPr/>
            </a:pPr>
            <a:endParaRPr lang="it-IT" dirty="0" smtClean="0"/>
          </a:p>
          <a:p>
            <a:pPr lvl="0">
              <a:defRPr/>
            </a:pPr>
            <a:r>
              <a:rPr lang="it-IT" dirty="0" err="1" smtClean="0"/>
              <a:t>Conflict</a:t>
            </a:r>
            <a:r>
              <a:rPr lang="it-IT" dirty="0" smtClean="0"/>
              <a:t>?</a:t>
            </a:r>
          </a:p>
          <a:p>
            <a:pPr lvl="0">
              <a:defRPr/>
            </a:pPr>
            <a:endParaRPr lang="it-IT" dirty="0" smtClean="0"/>
          </a:p>
          <a:p>
            <a:pPr>
              <a:defRPr/>
            </a:pPr>
            <a:r>
              <a:rPr lang="it-IT" dirty="0" smtClean="0"/>
              <a:t>Combine </a:t>
            </a:r>
            <a:r>
              <a:rPr lang="it-IT" dirty="0" err="1" smtClean="0"/>
              <a:t>opportunity</a:t>
            </a:r>
            <a:r>
              <a:rPr lang="it-IT" dirty="0" smtClean="0"/>
              <a:t> </a:t>
            </a:r>
            <a:r>
              <a:rPr lang="it-IT" dirty="0" err="1" smtClean="0"/>
              <a:t>egalitarianism</a:t>
            </a:r>
            <a:r>
              <a:rPr lang="it-IT" dirty="0" smtClean="0"/>
              <a:t> </a:t>
            </a:r>
            <a:r>
              <a:rPr lang="it-IT" dirty="0" err="1" smtClean="0"/>
              <a:t>with</a:t>
            </a:r>
            <a:r>
              <a:rPr lang="it-IT" dirty="0" smtClean="0"/>
              <a:t> </a:t>
            </a:r>
            <a:r>
              <a:rPr lang="it-IT" dirty="0" err="1" smtClean="0"/>
              <a:t>other</a:t>
            </a:r>
            <a:r>
              <a:rPr lang="it-IT" dirty="0" smtClean="0"/>
              <a:t> </a:t>
            </a:r>
            <a:r>
              <a:rPr lang="it-IT" dirty="0" err="1" smtClean="0"/>
              <a:t>distributional</a:t>
            </a:r>
            <a:r>
              <a:rPr lang="it-IT" dirty="0" smtClean="0"/>
              <a:t> </a:t>
            </a:r>
            <a:r>
              <a:rPr lang="it-IT" dirty="0" err="1" smtClean="0"/>
              <a:t>criteria</a:t>
            </a:r>
            <a:endParaRPr lang="it-IT" dirty="0" smtClean="0"/>
          </a:p>
          <a:p>
            <a:pPr marL="1257300" lvl="2" indent="-342900">
              <a:defRPr/>
            </a:pPr>
            <a:r>
              <a:rPr lang="it-IT" sz="3200" dirty="0" err="1" smtClean="0"/>
              <a:t>EOp</a:t>
            </a:r>
            <a:r>
              <a:rPr lang="it-IT" sz="3200" dirty="0" smtClean="0"/>
              <a:t> and </a:t>
            </a:r>
            <a:r>
              <a:rPr lang="it-IT" sz="3200" dirty="0" err="1" smtClean="0"/>
              <a:t>avoidance</a:t>
            </a:r>
            <a:r>
              <a:rPr lang="it-IT" sz="3200" dirty="0" smtClean="0"/>
              <a:t> </a:t>
            </a:r>
            <a:r>
              <a:rPr lang="it-IT" sz="3200" dirty="0" err="1" smtClean="0"/>
              <a:t>of</a:t>
            </a:r>
            <a:r>
              <a:rPr lang="it-IT" sz="3200" dirty="0" smtClean="0"/>
              <a:t> </a:t>
            </a:r>
            <a:r>
              <a:rPr lang="it-IT" sz="3200" dirty="0" err="1" smtClean="0"/>
              <a:t>extreme</a:t>
            </a:r>
            <a:r>
              <a:rPr lang="it-IT" sz="3200" dirty="0" smtClean="0"/>
              <a:t> </a:t>
            </a:r>
            <a:r>
              <a:rPr lang="it-IT" sz="3200" dirty="0" err="1" smtClean="0"/>
              <a:t>poverty</a:t>
            </a:r>
            <a:r>
              <a:rPr lang="it-IT" sz="3200" dirty="0" smtClean="0"/>
              <a:t> (World </a:t>
            </a:r>
            <a:r>
              <a:rPr lang="it-IT" sz="3200" dirty="0" err="1" smtClean="0"/>
              <a:t>Bank</a:t>
            </a:r>
            <a:r>
              <a:rPr lang="it-IT" sz="3200" dirty="0" smtClean="0"/>
              <a:t>, 2006; </a:t>
            </a:r>
            <a:r>
              <a:rPr lang="it-IT" sz="3200" dirty="0" err="1" smtClean="0"/>
              <a:t>Hufe</a:t>
            </a:r>
            <a:r>
              <a:rPr lang="it-IT" sz="3200" dirty="0" smtClean="0"/>
              <a:t> </a:t>
            </a:r>
            <a:r>
              <a:rPr lang="it-IT" sz="3200" dirty="0" err="1" smtClean="0"/>
              <a:t>et</a:t>
            </a:r>
            <a:r>
              <a:rPr lang="it-IT" sz="3200" dirty="0" smtClean="0"/>
              <a:t> al.  2017)</a:t>
            </a:r>
          </a:p>
          <a:p>
            <a:pPr marL="1257300" lvl="2" indent="-342900">
              <a:defRPr/>
            </a:pPr>
            <a:r>
              <a:rPr lang="it-IT" sz="3200" dirty="0" err="1" smtClean="0"/>
              <a:t>Compensation</a:t>
            </a:r>
            <a:r>
              <a:rPr lang="it-IT" sz="3200" dirty="0" smtClean="0"/>
              <a:t> and </a:t>
            </a:r>
            <a:r>
              <a:rPr lang="it-IT" sz="3200" dirty="0" err="1" smtClean="0"/>
              <a:t>avoidance</a:t>
            </a:r>
            <a:r>
              <a:rPr lang="it-IT" sz="3200" dirty="0" smtClean="0"/>
              <a:t> </a:t>
            </a:r>
            <a:r>
              <a:rPr lang="it-IT" sz="3200" dirty="0" err="1" smtClean="0"/>
              <a:t>of</a:t>
            </a:r>
            <a:r>
              <a:rPr lang="it-IT" sz="3200" dirty="0" smtClean="0"/>
              <a:t> </a:t>
            </a:r>
            <a:r>
              <a:rPr lang="it-IT" sz="3200" dirty="0" err="1" smtClean="0"/>
              <a:t>extreme</a:t>
            </a:r>
            <a:r>
              <a:rPr lang="it-IT" sz="3200" dirty="0" smtClean="0"/>
              <a:t> </a:t>
            </a:r>
            <a:r>
              <a:rPr lang="it-IT" sz="3200" dirty="0" err="1" smtClean="0"/>
              <a:t>inequality</a:t>
            </a:r>
            <a:r>
              <a:rPr lang="it-IT" sz="3200" dirty="0" smtClean="0"/>
              <a:t> </a:t>
            </a:r>
            <a:r>
              <a:rPr lang="it-IT" sz="3200" dirty="0" err="1" smtClean="0"/>
              <a:t>within</a:t>
            </a:r>
            <a:r>
              <a:rPr lang="it-IT" sz="3200" dirty="0" smtClean="0"/>
              <a:t> </a:t>
            </a:r>
            <a:r>
              <a:rPr lang="it-IT" sz="3200" dirty="0" err="1" smtClean="0"/>
              <a:t>types</a:t>
            </a:r>
            <a:r>
              <a:rPr lang="it-IT" sz="3200" dirty="0" smtClean="0"/>
              <a:t> (</a:t>
            </a:r>
            <a:r>
              <a:rPr lang="it-IT" sz="3200" dirty="0" err="1" smtClean="0"/>
              <a:t>Peragine</a:t>
            </a:r>
            <a:r>
              <a:rPr lang="it-IT" sz="3200" dirty="0" smtClean="0"/>
              <a:t>, 2002; </a:t>
            </a:r>
            <a:r>
              <a:rPr lang="it-IT" sz="3200" dirty="0" err="1" smtClean="0"/>
              <a:t>Aaberge</a:t>
            </a:r>
            <a:r>
              <a:rPr lang="it-IT" sz="3200" dirty="0" smtClean="0"/>
              <a:t> and Colombino  2012; </a:t>
            </a:r>
            <a:r>
              <a:rPr lang="it-IT" sz="3200" dirty="0" err="1" smtClean="0"/>
              <a:t>Fleurbaey</a:t>
            </a:r>
            <a:r>
              <a:rPr lang="it-IT" sz="3200" dirty="0" smtClean="0"/>
              <a:t> </a:t>
            </a:r>
            <a:r>
              <a:rPr lang="it-IT" sz="3200" dirty="0" err="1" smtClean="0"/>
              <a:t>et</a:t>
            </a:r>
            <a:r>
              <a:rPr lang="it-IT" sz="3200" dirty="0" smtClean="0"/>
              <a:t> al. 2017) </a:t>
            </a:r>
          </a:p>
          <a:p>
            <a:pPr marL="1257300" lvl="2" indent="-342900">
              <a:buNone/>
              <a:defRPr/>
            </a:pPr>
            <a:endParaRPr lang="it-IT" sz="3200" dirty="0" smtClean="0"/>
          </a:p>
          <a:p>
            <a:pPr>
              <a:defRPr/>
            </a:pPr>
            <a:r>
              <a:rPr lang="it-IT" dirty="0" err="1" smtClean="0"/>
              <a:t>Not</a:t>
            </a:r>
            <a:r>
              <a:rPr lang="it-IT" dirty="0" smtClean="0"/>
              <a:t> </a:t>
            </a:r>
            <a:r>
              <a:rPr lang="it-IT" dirty="0" err="1" smtClean="0"/>
              <a:t>necessarily</a:t>
            </a:r>
            <a:r>
              <a:rPr lang="it-IT" dirty="0" smtClean="0"/>
              <a:t> </a:t>
            </a:r>
            <a:r>
              <a:rPr lang="it-IT" dirty="0" err="1" smtClean="0"/>
              <a:t>conflicting</a:t>
            </a:r>
            <a:r>
              <a:rPr lang="it-IT" dirty="0" smtClean="0"/>
              <a:t> policy </a:t>
            </a:r>
            <a:r>
              <a:rPr lang="it-IT" dirty="0" err="1" smtClean="0"/>
              <a:t>implications</a:t>
            </a:r>
            <a:r>
              <a:rPr lang="it-IT" dirty="0" smtClean="0"/>
              <a:t>   </a:t>
            </a:r>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Opportunity</a:t>
            </a:r>
            <a:r>
              <a:rPr lang="it-IT" dirty="0" smtClean="0"/>
              <a:t> vs </a:t>
            </a:r>
            <a:r>
              <a:rPr lang="it-IT" dirty="0" err="1" smtClean="0"/>
              <a:t>outcome</a:t>
            </a:r>
            <a:r>
              <a:rPr lang="it-IT" dirty="0" smtClean="0"/>
              <a:t> </a:t>
            </a:r>
            <a:r>
              <a:rPr lang="it-IT" dirty="0" err="1" smtClean="0"/>
              <a:t>egalitarian</a:t>
            </a:r>
            <a:r>
              <a:rPr lang="it-IT" dirty="0" smtClean="0"/>
              <a:t> </a:t>
            </a:r>
            <a:r>
              <a:rPr lang="it-IT" dirty="0" err="1" smtClean="0"/>
              <a:t>policies</a:t>
            </a:r>
            <a:endParaRPr lang="it-IT" dirty="0"/>
          </a:p>
        </p:txBody>
      </p:sp>
      <p:sp>
        <p:nvSpPr>
          <p:cNvPr id="3" name="Segnaposto contenuto 2"/>
          <p:cNvSpPr>
            <a:spLocks noGrp="1"/>
          </p:cNvSpPr>
          <p:nvPr>
            <p:ph idx="1"/>
          </p:nvPr>
        </p:nvSpPr>
        <p:spPr>
          <a:xfrm>
            <a:off x="107504" y="1600200"/>
            <a:ext cx="9036496" cy="5257800"/>
          </a:xfrm>
        </p:spPr>
        <p:txBody>
          <a:bodyPr>
            <a:normAutofit fontScale="62500" lnSpcReduction="20000"/>
          </a:bodyPr>
          <a:lstStyle/>
          <a:p>
            <a:pPr lvl="0"/>
            <a:r>
              <a:rPr lang="en-US" i="1" dirty="0" smtClean="0"/>
              <a:t>x = g(C, e)</a:t>
            </a:r>
          </a:p>
          <a:p>
            <a:endParaRPr lang="it-IT" dirty="0" smtClean="0"/>
          </a:p>
          <a:p>
            <a:r>
              <a:rPr lang="it-IT" dirty="0" smtClean="0"/>
              <a:t>Ex ante </a:t>
            </a:r>
            <a:r>
              <a:rPr lang="it-IT" dirty="0" err="1" smtClean="0"/>
              <a:t>equalization</a:t>
            </a:r>
            <a:r>
              <a:rPr lang="it-IT" dirty="0" smtClean="0"/>
              <a:t> </a:t>
            </a:r>
            <a:r>
              <a:rPr lang="it-IT" dirty="0" err="1" smtClean="0"/>
              <a:t>of</a:t>
            </a:r>
            <a:r>
              <a:rPr lang="it-IT" dirty="0" smtClean="0"/>
              <a:t> </a:t>
            </a:r>
            <a:r>
              <a:rPr lang="it-IT" dirty="0" err="1" smtClean="0"/>
              <a:t>circumstances</a:t>
            </a:r>
            <a:r>
              <a:rPr lang="it-IT" dirty="0" smtClean="0"/>
              <a:t>, </a:t>
            </a:r>
            <a:r>
              <a:rPr lang="it-IT" dirty="0" err="1" smtClean="0"/>
              <a:t>trough</a:t>
            </a:r>
            <a:r>
              <a:rPr lang="it-IT" dirty="0" smtClean="0"/>
              <a:t> </a:t>
            </a:r>
            <a:r>
              <a:rPr lang="it-IT" dirty="0" err="1" smtClean="0"/>
              <a:t>cash</a:t>
            </a:r>
            <a:r>
              <a:rPr lang="it-IT" dirty="0" smtClean="0"/>
              <a:t> </a:t>
            </a:r>
            <a:r>
              <a:rPr lang="it-IT" dirty="0" err="1" smtClean="0"/>
              <a:t>transfers</a:t>
            </a:r>
            <a:r>
              <a:rPr lang="it-IT" dirty="0" smtClean="0"/>
              <a:t> or </a:t>
            </a:r>
            <a:r>
              <a:rPr lang="it-IT" dirty="0" err="1" smtClean="0"/>
              <a:t>services</a:t>
            </a:r>
            <a:r>
              <a:rPr lang="it-IT" dirty="0" smtClean="0"/>
              <a:t>:</a:t>
            </a:r>
          </a:p>
          <a:p>
            <a:pPr lvl="1">
              <a:buFontTx/>
              <a:buChar char="-"/>
            </a:pPr>
            <a:r>
              <a:rPr lang="it-IT" dirty="0" smtClean="0"/>
              <a:t>“</a:t>
            </a:r>
            <a:r>
              <a:rPr lang="it-IT" dirty="0" err="1" smtClean="0"/>
              <a:t>Selective</a:t>
            </a:r>
            <a:r>
              <a:rPr lang="it-IT" dirty="0" smtClean="0"/>
              <a:t>” </a:t>
            </a:r>
            <a:r>
              <a:rPr lang="it-IT" dirty="0" err="1" smtClean="0"/>
              <a:t>education</a:t>
            </a:r>
            <a:r>
              <a:rPr lang="it-IT" dirty="0" smtClean="0"/>
              <a:t> </a:t>
            </a:r>
            <a:r>
              <a:rPr lang="it-IT" dirty="0" err="1" smtClean="0"/>
              <a:t>financing</a:t>
            </a:r>
            <a:r>
              <a:rPr lang="it-IT" dirty="0" smtClean="0"/>
              <a:t> </a:t>
            </a:r>
            <a:r>
              <a:rPr lang="it-IT" dirty="0" err="1" smtClean="0"/>
              <a:t>aimed</a:t>
            </a:r>
            <a:r>
              <a:rPr lang="it-IT" dirty="0" smtClean="0"/>
              <a:t> at </a:t>
            </a:r>
            <a:r>
              <a:rPr lang="it-IT" dirty="0" err="1" smtClean="0"/>
              <a:t>compensating</a:t>
            </a:r>
            <a:r>
              <a:rPr lang="it-IT" dirty="0" smtClean="0"/>
              <a:t> </a:t>
            </a:r>
            <a:r>
              <a:rPr lang="it-IT" dirty="0" err="1" smtClean="0"/>
              <a:t>pupils</a:t>
            </a:r>
            <a:r>
              <a:rPr lang="it-IT" dirty="0" smtClean="0"/>
              <a:t> </a:t>
            </a:r>
            <a:r>
              <a:rPr lang="en-US" dirty="0" smtClean="0"/>
              <a:t>starting  from different family background (Betts and Roemer, 2004) </a:t>
            </a:r>
            <a:r>
              <a:rPr lang="it-IT" dirty="0" smtClean="0"/>
              <a:t>=&gt;</a:t>
            </a:r>
            <a:r>
              <a:rPr lang="en-US" dirty="0" smtClean="0"/>
              <a:t> equalizing effect on parents’ income</a:t>
            </a:r>
          </a:p>
          <a:p>
            <a:pPr lvl="1">
              <a:buFontTx/>
              <a:buChar char="-"/>
            </a:pPr>
            <a:r>
              <a:rPr lang="it-IT" dirty="0" err="1" smtClean="0"/>
              <a:t>income</a:t>
            </a:r>
            <a:r>
              <a:rPr lang="it-IT" dirty="0" smtClean="0"/>
              <a:t> </a:t>
            </a:r>
            <a:r>
              <a:rPr lang="it-IT" dirty="0" err="1" smtClean="0"/>
              <a:t>redistribution</a:t>
            </a:r>
            <a:r>
              <a:rPr lang="it-IT" dirty="0" smtClean="0"/>
              <a:t> </a:t>
            </a:r>
            <a:r>
              <a:rPr lang="it-IT" dirty="0" err="1" smtClean="0"/>
              <a:t>between</a:t>
            </a:r>
            <a:r>
              <a:rPr lang="it-IT" dirty="0" smtClean="0"/>
              <a:t> </a:t>
            </a:r>
            <a:r>
              <a:rPr lang="it-IT" dirty="0" err="1" smtClean="0"/>
              <a:t>parents</a:t>
            </a:r>
            <a:r>
              <a:rPr lang="it-IT" dirty="0" smtClean="0"/>
              <a:t> =&gt; </a:t>
            </a:r>
            <a:r>
              <a:rPr lang="it-IT" dirty="0" err="1" smtClean="0"/>
              <a:t>equalization</a:t>
            </a:r>
            <a:r>
              <a:rPr lang="it-IT" dirty="0" smtClean="0"/>
              <a:t> </a:t>
            </a:r>
            <a:r>
              <a:rPr lang="it-IT" dirty="0" err="1" smtClean="0"/>
              <a:t>of</a:t>
            </a:r>
            <a:r>
              <a:rPr lang="it-IT" dirty="0" smtClean="0"/>
              <a:t> </a:t>
            </a:r>
            <a:r>
              <a:rPr lang="it-IT" dirty="0" err="1" smtClean="0"/>
              <a:t>circumstances</a:t>
            </a:r>
            <a:r>
              <a:rPr lang="it-IT" dirty="0" smtClean="0"/>
              <a:t>  </a:t>
            </a:r>
            <a:r>
              <a:rPr lang="it-IT" dirty="0" err="1" smtClean="0"/>
              <a:t>for</a:t>
            </a:r>
            <a:r>
              <a:rPr lang="it-IT" dirty="0" smtClean="0"/>
              <a:t> the </a:t>
            </a:r>
            <a:r>
              <a:rPr lang="it-IT" dirty="0" err="1" smtClean="0"/>
              <a:t>next</a:t>
            </a:r>
            <a:r>
              <a:rPr lang="it-IT" dirty="0" smtClean="0"/>
              <a:t> generation</a:t>
            </a:r>
          </a:p>
          <a:p>
            <a:pPr>
              <a:buNone/>
            </a:pPr>
            <a:endParaRPr lang="it-IT" dirty="0" smtClean="0"/>
          </a:p>
          <a:p>
            <a:r>
              <a:rPr lang="it-IT" dirty="0" smtClean="0"/>
              <a:t>Ex  post </a:t>
            </a:r>
            <a:r>
              <a:rPr lang="it-IT" dirty="0" err="1" smtClean="0"/>
              <a:t>compensation</a:t>
            </a:r>
            <a:r>
              <a:rPr lang="it-IT" dirty="0" smtClean="0"/>
              <a:t> </a:t>
            </a:r>
            <a:r>
              <a:rPr lang="it-IT" dirty="0" err="1" smtClean="0"/>
              <a:t>through</a:t>
            </a:r>
            <a:r>
              <a:rPr lang="it-IT" dirty="0" smtClean="0"/>
              <a:t> </a:t>
            </a:r>
            <a:r>
              <a:rPr lang="it-IT" dirty="0" err="1" smtClean="0"/>
              <a:t>policies</a:t>
            </a:r>
            <a:r>
              <a:rPr lang="it-IT" dirty="0" smtClean="0"/>
              <a:t> </a:t>
            </a:r>
            <a:r>
              <a:rPr lang="it-IT" dirty="0" err="1" smtClean="0"/>
              <a:t>that</a:t>
            </a:r>
            <a:r>
              <a:rPr lang="it-IT" dirty="0" smtClean="0"/>
              <a:t> </a:t>
            </a:r>
            <a:r>
              <a:rPr lang="it-IT" dirty="0" err="1" smtClean="0"/>
              <a:t>affect</a:t>
            </a:r>
            <a:r>
              <a:rPr lang="it-IT" dirty="0" smtClean="0"/>
              <a:t> </a:t>
            </a:r>
            <a:r>
              <a:rPr lang="it-IT" dirty="0" err="1" smtClean="0"/>
              <a:t>outcomes</a:t>
            </a:r>
            <a:r>
              <a:rPr lang="it-IT" dirty="0" smtClean="0"/>
              <a:t>:</a:t>
            </a:r>
          </a:p>
          <a:p>
            <a:pPr lvl="1">
              <a:buFontTx/>
              <a:buChar char="-"/>
            </a:pPr>
            <a:r>
              <a:rPr lang="it-IT" dirty="0" smtClean="0"/>
              <a:t> </a:t>
            </a:r>
            <a:r>
              <a:rPr lang="it-IT" dirty="0" err="1" smtClean="0"/>
              <a:t>Affirmative</a:t>
            </a:r>
            <a:r>
              <a:rPr lang="it-IT" dirty="0" smtClean="0"/>
              <a:t> </a:t>
            </a:r>
            <a:r>
              <a:rPr lang="it-IT" dirty="0" err="1" smtClean="0"/>
              <a:t>action</a:t>
            </a:r>
            <a:r>
              <a:rPr lang="it-IT" dirty="0" smtClean="0"/>
              <a:t>: e.g., </a:t>
            </a:r>
            <a:r>
              <a:rPr lang="it-IT" dirty="0" err="1" smtClean="0"/>
              <a:t>policies</a:t>
            </a:r>
            <a:r>
              <a:rPr lang="it-IT" dirty="0" smtClean="0"/>
              <a:t> </a:t>
            </a:r>
            <a:r>
              <a:rPr lang="it-IT" dirty="0" err="1" smtClean="0"/>
              <a:t>addressing</a:t>
            </a:r>
            <a:r>
              <a:rPr lang="it-IT" dirty="0" smtClean="0"/>
              <a:t> the gender </a:t>
            </a:r>
            <a:r>
              <a:rPr lang="it-IT" dirty="0" err="1" smtClean="0"/>
              <a:t>wage</a:t>
            </a:r>
            <a:r>
              <a:rPr lang="it-IT" dirty="0" smtClean="0"/>
              <a:t> </a:t>
            </a:r>
            <a:r>
              <a:rPr lang="it-IT" dirty="0" err="1" smtClean="0"/>
              <a:t>gaps</a:t>
            </a:r>
            <a:r>
              <a:rPr lang="it-IT" dirty="0" smtClean="0"/>
              <a:t> or </a:t>
            </a:r>
            <a:r>
              <a:rPr lang="it-IT" dirty="0" err="1" smtClean="0"/>
              <a:t>other</a:t>
            </a:r>
            <a:r>
              <a:rPr lang="it-IT" dirty="0" smtClean="0"/>
              <a:t> </a:t>
            </a:r>
            <a:r>
              <a:rPr lang="it-IT" dirty="0" err="1" smtClean="0"/>
              <a:t>horizontal</a:t>
            </a:r>
            <a:r>
              <a:rPr lang="it-IT" dirty="0" smtClean="0"/>
              <a:t> </a:t>
            </a:r>
            <a:r>
              <a:rPr lang="it-IT" dirty="0" err="1" smtClean="0"/>
              <a:t>inequalities</a:t>
            </a:r>
            <a:r>
              <a:rPr lang="it-IT" dirty="0" smtClean="0"/>
              <a:t> </a:t>
            </a:r>
          </a:p>
          <a:p>
            <a:pPr lvl="1">
              <a:buFontTx/>
              <a:buChar char="-"/>
            </a:pPr>
            <a:r>
              <a:rPr lang="it-IT" dirty="0" smtClean="0"/>
              <a:t> </a:t>
            </a:r>
            <a:r>
              <a:rPr lang="it-IT" dirty="0" err="1" smtClean="0"/>
              <a:t>These</a:t>
            </a:r>
            <a:r>
              <a:rPr lang="it-IT" dirty="0" smtClean="0"/>
              <a:t> </a:t>
            </a:r>
            <a:r>
              <a:rPr lang="it-IT" dirty="0" err="1" smtClean="0"/>
              <a:t>policies</a:t>
            </a:r>
            <a:r>
              <a:rPr lang="it-IT" dirty="0" smtClean="0"/>
              <a:t> </a:t>
            </a:r>
            <a:r>
              <a:rPr lang="it-IT" dirty="0" err="1" smtClean="0"/>
              <a:t>could</a:t>
            </a:r>
            <a:r>
              <a:rPr lang="it-IT" dirty="0" smtClean="0"/>
              <a:t> </a:t>
            </a:r>
            <a:r>
              <a:rPr lang="it-IT" dirty="0" err="1" smtClean="0"/>
              <a:t>also</a:t>
            </a:r>
            <a:r>
              <a:rPr lang="it-IT" dirty="0" smtClean="0"/>
              <a:t> reduce the </a:t>
            </a:r>
            <a:r>
              <a:rPr lang="it-IT" dirty="0" err="1" smtClean="0"/>
              <a:t>outcome</a:t>
            </a:r>
            <a:r>
              <a:rPr lang="it-IT" dirty="0" smtClean="0"/>
              <a:t> </a:t>
            </a:r>
            <a:r>
              <a:rPr lang="it-IT" dirty="0" err="1" smtClean="0"/>
              <a:t>inequalities</a:t>
            </a:r>
            <a:endParaRPr lang="it-IT" dirty="0" smtClean="0"/>
          </a:p>
          <a:p>
            <a:pPr>
              <a:buNone/>
            </a:pPr>
            <a:endParaRPr lang="it-IT" dirty="0" smtClean="0"/>
          </a:p>
          <a:p>
            <a:r>
              <a:rPr lang="it-IT" dirty="0" smtClean="0"/>
              <a:t>The </a:t>
            </a:r>
            <a:r>
              <a:rPr lang="it-IT" dirty="0" err="1" smtClean="0"/>
              <a:t>intersection</a:t>
            </a:r>
            <a:r>
              <a:rPr lang="it-IT" dirty="0" smtClean="0"/>
              <a:t> </a:t>
            </a:r>
            <a:r>
              <a:rPr lang="it-IT" dirty="0" err="1" smtClean="0"/>
              <a:t>between</a:t>
            </a:r>
            <a:r>
              <a:rPr lang="it-IT" dirty="0" smtClean="0"/>
              <a:t> </a:t>
            </a:r>
            <a:r>
              <a:rPr lang="it-IT" dirty="0" err="1" smtClean="0"/>
              <a:t>opportunity</a:t>
            </a:r>
            <a:r>
              <a:rPr lang="it-IT" dirty="0" smtClean="0"/>
              <a:t> </a:t>
            </a:r>
            <a:r>
              <a:rPr lang="it-IT" dirty="0" err="1" smtClean="0"/>
              <a:t>egalitarian</a:t>
            </a:r>
            <a:r>
              <a:rPr lang="it-IT" dirty="0" smtClean="0"/>
              <a:t> and </a:t>
            </a:r>
            <a:r>
              <a:rPr lang="it-IT" dirty="0" err="1" smtClean="0"/>
              <a:t>outcome</a:t>
            </a:r>
            <a:r>
              <a:rPr lang="it-IT" dirty="0" smtClean="0"/>
              <a:t> </a:t>
            </a:r>
            <a:r>
              <a:rPr lang="it-IT" dirty="0" err="1" smtClean="0"/>
              <a:t>egalitarian</a:t>
            </a:r>
            <a:r>
              <a:rPr lang="it-IT" dirty="0" smtClean="0"/>
              <a:t> </a:t>
            </a:r>
            <a:r>
              <a:rPr lang="it-IT" dirty="0" err="1" smtClean="0"/>
              <a:t>policies</a:t>
            </a:r>
            <a:r>
              <a:rPr lang="it-IT" dirty="0" smtClean="0"/>
              <a:t> can </a:t>
            </a:r>
            <a:r>
              <a:rPr lang="it-IT" dirty="0" err="1" smtClean="0"/>
              <a:t>be</a:t>
            </a:r>
            <a:r>
              <a:rPr lang="it-IT" dirty="0" smtClean="0"/>
              <a:t> far </a:t>
            </a:r>
            <a:r>
              <a:rPr lang="it-IT" dirty="0" err="1" smtClean="0"/>
              <a:t>from</a:t>
            </a:r>
            <a:r>
              <a:rPr lang="it-IT" dirty="0" smtClean="0"/>
              <a:t> </a:t>
            </a:r>
            <a:r>
              <a:rPr lang="it-IT" dirty="0" err="1" smtClean="0"/>
              <a:t>empty</a:t>
            </a:r>
            <a:r>
              <a:rPr lang="it-IT" dirty="0" smtClean="0"/>
              <a:t>!</a:t>
            </a:r>
          </a:p>
          <a:p>
            <a:endParaRPr lang="it-IT" dirty="0" smtClean="0"/>
          </a:p>
          <a:p>
            <a:r>
              <a:rPr lang="it-IT" dirty="0" smtClean="0"/>
              <a:t>The </a:t>
            </a:r>
            <a:r>
              <a:rPr lang="it-IT" dirty="0" err="1" smtClean="0"/>
              <a:t>EOp</a:t>
            </a:r>
            <a:r>
              <a:rPr lang="it-IT" dirty="0" smtClean="0"/>
              <a:t> </a:t>
            </a:r>
            <a:r>
              <a:rPr lang="it-IT" dirty="0" err="1" smtClean="0"/>
              <a:t>perspective</a:t>
            </a:r>
            <a:r>
              <a:rPr lang="it-IT" dirty="0" smtClean="0"/>
              <a:t> can </a:t>
            </a:r>
            <a:r>
              <a:rPr lang="it-IT" dirty="0" err="1" smtClean="0"/>
              <a:t>give</a:t>
            </a:r>
            <a:r>
              <a:rPr lang="it-IT" dirty="0" smtClean="0"/>
              <a:t> more </a:t>
            </a:r>
            <a:r>
              <a:rPr lang="it-IT" dirty="0" err="1" smtClean="0"/>
              <a:t>strenght</a:t>
            </a:r>
            <a:r>
              <a:rPr lang="it-IT" dirty="0" smtClean="0"/>
              <a:t> </a:t>
            </a:r>
            <a:r>
              <a:rPr lang="it-IT" dirty="0" err="1" smtClean="0"/>
              <a:t>to</a:t>
            </a:r>
            <a:r>
              <a:rPr lang="it-IT" dirty="0" smtClean="0"/>
              <a:t> the </a:t>
            </a:r>
            <a:r>
              <a:rPr lang="it-IT" dirty="0" err="1" smtClean="0"/>
              <a:t>egalitarian</a:t>
            </a:r>
            <a:r>
              <a:rPr lang="it-IT" dirty="0" smtClean="0"/>
              <a:t> project</a:t>
            </a:r>
          </a:p>
          <a:p>
            <a:pPr lvl="1">
              <a:buFontTx/>
              <a:buChar char="-"/>
            </a:pPr>
            <a:endParaRPr lang="it-IT" dirty="0" smtClean="0"/>
          </a:p>
          <a:p>
            <a:endParaRPr lang="it-IT" dirty="0" smtClean="0"/>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8712968" cy="1143000"/>
          </a:xfrm>
        </p:spPr>
        <p:txBody>
          <a:bodyPr>
            <a:normAutofit fontScale="90000"/>
          </a:bodyPr>
          <a:lstStyle/>
          <a:p>
            <a:r>
              <a:rPr lang="en-GB" dirty="0" err="1" smtClean="0"/>
              <a:t>EOp</a:t>
            </a:r>
            <a:r>
              <a:rPr lang="en-GB" dirty="0" smtClean="0"/>
              <a:t> is particularly relevant in Transition economies</a:t>
            </a:r>
            <a:endParaRPr lang="it-IT" dirty="0"/>
          </a:p>
        </p:txBody>
      </p:sp>
      <p:sp>
        <p:nvSpPr>
          <p:cNvPr id="3" name="Segnaposto contenuto 2"/>
          <p:cNvSpPr>
            <a:spLocks noGrp="1"/>
          </p:cNvSpPr>
          <p:nvPr>
            <p:ph idx="1"/>
          </p:nvPr>
        </p:nvSpPr>
        <p:spPr>
          <a:xfrm>
            <a:off x="251520" y="1412776"/>
            <a:ext cx="8712968" cy="5328592"/>
          </a:xfrm>
        </p:spPr>
        <p:txBody>
          <a:bodyPr>
            <a:normAutofit lnSpcReduction="10000"/>
          </a:bodyPr>
          <a:lstStyle/>
          <a:p>
            <a:pPr lvl="0">
              <a:buNone/>
            </a:pPr>
            <a:r>
              <a:rPr lang="en-US" sz="2000" dirty="0" smtClean="0"/>
              <a:t>During communism, work place, work sector and education were more or less exogenously determined.</a:t>
            </a:r>
          </a:p>
          <a:p>
            <a:pPr lvl="1"/>
            <a:r>
              <a:rPr lang="en-US" sz="2000" dirty="0" smtClean="0"/>
              <a:t>Did not depend much on individual effort (bad for Reward)</a:t>
            </a:r>
          </a:p>
          <a:p>
            <a:pPr lvl="1">
              <a:buNone/>
            </a:pPr>
            <a:endParaRPr lang="en-US" sz="2000" dirty="0" smtClean="0"/>
          </a:p>
          <a:p>
            <a:pPr lvl="0"/>
            <a:r>
              <a:rPr lang="pt-BR" sz="2000" dirty="0" smtClean="0"/>
              <a:t>The transition to market economies was accompanied by expectations of greater and fairly distributed opportunities for all.</a:t>
            </a:r>
          </a:p>
          <a:p>
            <a:pPr lvl="0"/>
            <a:endParaRPr lang="en-US" sz="2000" dirty="0" smtClean="0"/>
          </a:p>
          <a:p>
            <a:pPr lvl="0"/>
            <a:r>
              <a:rPr lang="en-GB" sz="2000" dirty="0" smtClean="0"/>
              <a:t>But market failures and institutional frictions may limit access to the opportunities and increase the role of exogenous circumstances:</a:t>
            </a:r>
          </a:p>
          <a:p>
            <a:pPr lvl="1"/>
            <a:r>
              <a:rPr lang="en-GB" sz="1600" dirty="0" smtClean="0"/>
              <a:t>Together with the (desired) recognition of Reward, there is an (undesired) role played by circumstances </a:t>
            </a:r>
          </a:p>
          <a:p>
            <a:pPr lvl="0">
              <a:buNone/>
            </a:pPr>
            <a:endParaRPr lang="en-GB" sz="2000" dirty="0" smtClean="0"/>
          </a:p>
          <a:p>
            <a:r>
              <a:rPr lang="en-US" sz="2000" dirty="0" smtClean="0"/>
              <a:t>Inequality of opportunity can foster resentment and erode support for markets and democracy.</a:t>
            </a:r>
          </a:p>
          <a:p>
            <a:pPr lvl="0"/>
            <a:endParaRPr lang="en-US" sz="2000" dirty="0" smtClean="0"/>
          </a:p>
          <a:p>
            <a:r>
              <a:rPr lang="en-GB" sz="2000" dirty="0" smtClean="0"/>
              <a:t>Need to monitor the  (in)equality of opportunity.</a:t>
            </a:r>
            <a:endParaRPr lang="en-US" sz="2800" dirty="0" smtClean="0"/>
          </a:p>
          <a:p>
            <a:pPr lvl="0">
              <a:buNone/>
            </a:pPr>
            <a:endParaRPr lang="en-GB" dirty="0" smtClean="0">
              <a:latin typeface="Franklin Gothic Book" panose="020B0503020102020204" pitchFamily="34" charset="0"/>
            </a:endParaRPr>
          </a:p>
          <a:p>
            <a:pPr>
              <a:buNone/>
            </a:pPr>
            <a:endParaRPr lang="it-IT" dirty="0"/>
          </a:p>
        </p:txBody>
      </p:sp>
    </p:spTree>
    <p:extLst>
      <p:ext uri="{BB962C8B-B14F-4D97-AF65-F5344CB8AC3E}">
        <p14:creationId xmlns="" xmlns:p14="http://schemas.microsoft.com/office/powerpoint/2010/main" val="1154802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1829</TotalTime>
  <Words>2664</Words>
  <Application>Microsoft Office PowerPoint</Application>
  <PresentationFormat>Presentazione su schermo (4:3)</PresentationFormat>
  <Paragraphs>654</Paragraphs>
  <Slides>43</Slides>
  <Notes>26</Notes>
  <HiddenSlides>0</HiddenSlides>
  <MMClips>0</MMClips>
  <ScaleCrop>false</ScaleCrop>
  <HeadingPairs>
    <vt:vector size="4" baseType="variant">
      <vt:variant>
        <vt:lpstr>Tema</vt:lpstr>
      </vt:variant>
      <vt:variant>
        <vt:i4>3</vt:i4>
      </vt:variant>
      <vt:variant>
        <vt:lpstr>Titoli diapositive</vt:lpstr>
      </vt:variant>
      <vt:variant>
        <vt:i4>43</vt:i4>
      </vt:variant>
    </vt:vector>
  </HeadingPairs>
  <TitlesOfParts>
    <vt:vector size="46" baseType="lpstr">
      <vt:lpstr>Tema di Office</vt:lpstr>
      <vt:lpstr>Title and section slides</vt:lpstr>
      <vt:lpstr>template-english-4.3</vt:lpstr>
      <vt:lpstr>Equality of opportunity and policy preferences in transition economies</vt:lpstr>
      <vt:lpstr>The reading list</vt:lpstr>
      <vt:lpstr>The presentation</vt:lpstr>
      <vt:lpstr>What is inequality of opportunity</vt:lpstr>
      <vt:lpstr>How to model and measure inequality of opportunity? </vt:lpstr>
      <vt:lpstr>Why does inequality of opportunity matter? </vt:lpstr>
      <vt:lpstr>Opportunities vs outcomes</vt:lpstr>
      <vt:lpstr>Opportunity vs outcome egalitarian policies</vt:lpstr>
      <vt:lpstr>EOp is particularly relevant in Transition economies</vt:lpstr>
      <vt:lpstr>The Data: Life in Transition Survey III (2016) </vt:lpstr>
      <vt:lpstr>Diapositiva 11</vt:lpstr>
      <vt:lpstr>Inequality between whom?</vt:lpstr>
      <vt:lpstr>Measuring inequality of opportunity in our sample</vt:lpstr>
      <vt:lpstr>Measuring inequality of opportunity</vt:lpstr>
      <vt:lpstr>Inequality of outcomes in the data</vt:lpstr>
      <vt:lpstr>IOp estimates</vt:lpstr>
      <vt:lpstr>IOp estimates: education </vt:lpstr>
      <vt:lpstr>The return to tertiary education</vt:lpstr>
      <vt:lpstr>IOp for tertiary education: older cohort (degree before 1989)  </vt:lpstr>
      <vt:lpstr>IOp for tertiary education: younger cohort </vt:lpstr>
      <vt:lpstr>IOp in education: Summary</vt:lpstr>
      <vt:lpstr>IOp estimates: having a job and having a “good job”</vt:lpstr>
      <vt:lpstr>IOp  in employment: having a job</vt:lpstr>
      <vt:lpstr>IOp  in employment: having a “good” job</vt:lpstr>
      <vt:lpstr>IOp in employment: Summary</vt:lpstr>
      <vt:lpstr>IOp estimates: income </vt:lpstr>
      <vt:lpstr>Total and relative inequality of opportunity for income</vt:lpstr>
      <vt:lpstr>Inequality of opportunity vs income inequality</vt:lpstr>
      <vt:lpstr>Which circumstances matter? </vt:lpstr>
      <vt:lpstr>Average estimates of inequality of opportunity and the role of individual circumstances </vt:lpstr>
      <vt:lpstr>Perceptions</vt:lpstr>
      <vt:lpstr>Mapping IOp to policy preferences (1)</vt:lpstr>
      <vt:lpstr>Mapping IOp to policy preferences (2)</vt:lpstr>
      <vt:lpstr>Self-perception of one’s place in the income distribution: ten step ladder</vt:lpstr>
      <vt:lpstr>A robust result</vt:lpstr>
      <vt:lpstr>Distribution of positive and negative perceptions</vt:lpstr>
      <vt:lpstr>Mapping IOp to policy preferences</vt:lpstr>
      <vt:lpstr>IOp has a negative impact on individual perception</vt:lpstr>
      <vt:lpstr>Mapping IOp to policy preferences</vt:lpstr>
      <vt:lpstr>Policy preferences</vt:lpstr>
      <vt:lpstr>IOp and policy preferences (1)</vt:lpstr>
      <vt:lpstr>IOp and policy preferences (2)</vt:lpstr>
      <vt:lpstr>Diapositiva 43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Vito</cp:lastModifiedBy>
  <cp:revision>50</cp:revision>
  <dcterms:created xsi:type="dcterms:W3CDTF">2016-10-16T07:17:16Z</dcterms:created>
  <dcterms:modified xsi:type="dcterms:W3CDTF">2017-01-12T07:13:40Z</dcterms:modified>
</cp:coreProperties>
</file>