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327" r:id="rId10"/>
    <p:sldId id="328" r:id="rId11"/>
    <p:sldId id="383" r:id="rId12"/>
    <p:sldId id="354" r:id="rId13"/>
    <p:sldId id="355" r:id="rId14"/>
    <p:sldId id="330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41" r:id="rId23"/>
    <p:sldId id="342" r:id="rId24"/>
    <p:sldId id="343" r:id="rId25"/>
    <p:sldId id="344" r:id="rId26"/>
    <p:sldId id="349" r:id="rId27"/>
    <p:sldId id="357" r:id="rId28"/>
    <p:sldId id="358" r:id="rId29"/>
    <p:sldId id="339" r:id="rId30"/>
    <p:sldId id="340" r:id="rId31"/>
    <p:sldId id="296" r:id="rId32"/>
    <p:sldId id="315" r:id="rId33"/>
    <p:sldId id="385" r:id="rId34"/>
    <p:sldId id="384" r:id="rId35"/>
    <p:sldId id="317" r:id="rId36"/>
    <p:sldId id="318" r:id="rId37"/>
    <p:sldId id="359" r:id="rId38"/>
    <p:sldId id="360" r:id="rId39"/>
    <p:sldId id="362" r:id="rId40"/>
    <p:sldId id="361" r:id="rId41"/>
    <p:sldId id="363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6" r:id="rId53"/>
    <p:sldId id="387" r:id="rId54"/>
    <p:sldId id="389" r:id="rId55"/>
    <p:sldId id="311" r:id="rId56"/>
    <p:sldId id="324" r:id="rId57"/>
    <p:sldId id="352" r:id="rId58"/>
    <p:sldId id="353" r:id="rId59"/>
    <p:sldId id="310" r:id="rId60"/>
    <p:sldId id="326" r:id="rId61"/>
    <p:sldId id="364" r:id="rId62"/>
    <p:sldId id="365" r:id="rId63"/>
    <p:sldId id="366" r:id="rId64"/>
    <p:sldId id="367" r:id="rId65"/>
    <p:sldId id="368" r:id="rId66"/>
    <p:sldId id="369" r:id="rId67"/>
    <p:sldId id="370" r:id="rId68"/>
    <p:sldId id="38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4F8C4-6F74-4FBB-B12E-D7D4CB26E994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E4F2-D59E-4121-B04F-980D52C87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9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8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3E4F2-D59E-4121-B04F-980D52C871D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23224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30C6F3C-B806-4397-ACE3-D285462B78B1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2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69148-D7E0-45E2-87FE-79679593D400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2D86-8731-414C-9D47-0762412CB774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6"/>
            <a:ext cx="8712968" cy="72747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28700"/>
            <a:ext cx="8712968" cy="5328592"/>
          </a:xfrm>
        </p:spPr>
        <p:txBody>
          <a:bodyPr/>
          <a:lstStyle>
            <a:lvl1pPr>
              <a:spcBef>
                <a:spcPts val="3600"/>
              </a:spcBef>
              <a:spcAft>
                <a:spcPts val="0"/>
              </a:spcAft>
              <a:defRPr sz="2300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4182-04E0-4A4D-9291-8FF222B846D0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B395-932C-43E6-9480-05B34B4AD2E9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8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4113-3EF3-4689-BA5D-3AE74D23BA67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A450D-391D-4B16-8C34-ABDBA09E1401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11AD-6E68-4537-84A6-EBE19A4E0669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1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7374-BD97-40A4-8523-942D619127CE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9753-7882-436C-A9DC-0BED985172FC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1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641B-221B-464D-9DD1-DB590DB45964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226"/>
            <a:ext cx="8712968" cy="97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712968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381328"/>
            <a:ext cx="874440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C4A4AC5-F1F7-4499-A0D9-6C7FB3DC4A7C}" type="datetime1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5" y="6381328"/>
            <a:ext cx="7238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6030" y="6381328"/>
            <a:ext cx="44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05DF5FD-A77D-482D-840F-477DA3C52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064896" cy="252028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Wealth mobility and </a:t>
            </a:r>
            <a:r>
              <a:rPr lang="en-US" sz="3200" smtClean="0">
                <a:solidFill>
                  <a:schemeClr val="tx2"/>
                </a:solidFill>
              </a:rPr>
              <a:t>inequality: </a:t>
            </a:r>
            <a:r>
              <a:rPr lang="en-US" sz="3200">
                <a:solidFill>
                  <a:schemeClr val="tx2"/>
                </a:solidFill>
              </a:rPr>
              <a:t/>
            </a:r>
            <a:br>
              <a:rPr lang="en-US" sz="3200">
                <a:solidFill>
                  <a:schemeClr val="tx2"/>
                </a:solidFill>
              </a:rPr>
            </a:br>
            <a:r>
              <a:rPr lang="en-US" sz="3200" smtClean="0">
                <a:solidFill>
                  <a:schemeClr val="tx2"/>
                </a:solidFill>
              </a:rPr>
              <a:t>The role of inheritance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4964"/>
            <a:ext cx="6400800" cy="792088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Daniel Waldenström (Uppsala University)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51620" y="4329100"/>
            <a:ext cx="70207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at Winter School, Canazei, January, 2015</a:t>
            </a:r>
            <a:endParaRPr lang="en-US" sz="2000" i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Data (study population)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Survey </a:t>
            </a:r>
            <a:r>
              <a:rPr lang="en-US"/>
              <a:t>of all third-graders in Sweden’s third largest </a:t>
            </a:r>
            <a:r>
              <a:rPr lang="en-US" smtClean="0"/>
              <a:t>city, Malmö</a:t>
            </a:r>
            <a:r>
              <a:rPr lang="en-US"/>
              <a:t>, in 1938</a:t>
            </a:r>
          </a:p>
          <a:p>
            <a:r>
              <a:rPr lang="en-US" smtClean="0"/>
              <a:t>Dataset used </a:t>
            </a:r>
            <a:r>
              <a:rPr lang="en-US"/>
              <a:t>by several studies, e.g., Lindahl et al (2015).</a:t>
            </a:r>
          </a:p>
          <a:p>
            <a:r>
              <a:rPr lang="en-US" smtClean="0"/>
              <a:t>Four </a:t>
            </a:r>
            <a:r>
              <a:rPr lang="en-US"/>
              <a:t>linked </a:t>
            </a:r>
            <a:r>
              <a:rPr lang="en-US" smtClean="0"/>
              <a:t>generations</a:t>
            </a:r>
          </a:p>
          <a:p>
            <a:pPr lvl="1"/>
            <a:r>
              <a:rPr lang="en-US" smtClean="0"/>
              <a:t>Index </a:t>
            </a:r>
            <a:r>
              <a:rPr lang="en-US"/>
              <a:t>generation (1928) + </a:t>
            </a:r>
            <a:r>
              <a:rPr lang="en-US" smtClean="0"/>
              <a:t>spouses</a:t>
            </a:r>
          </a:p>
          <a:p>
            <a:pPr lvl="1"/>
            <a:r>
              <a:rPr lang="en-US" smtClean="0"/>
              <a:t>Parents  (1898)</a:t>
            </a:r>
          </a:p>
          <a:p>
            <a:pPr lvl="1"/>
            <a:r>
              <a:rPr lang="en-US" smtClean="0"/>
              <a:t>Children (1957)</a:t>
            </a:r>
          </a:p>
          <a:p>
            <a:pPr lvl="1"/>
            <a:r>
              <a:rPr lang="en-US" smtClean="0"/>
              <a:t>Grandchildren (1986</a:t>
            </a:r>
            <a:r>
              <a:rPr lang="en-US"/>
              <a:t>)</a:t>
            </a:r>
          </a:p>
          <a:p>
            <a:r>
              <a:rPr lang="en-US" smtClean="0"/>
              <a:t>Observe </a:t>
            </a:r>
            <a:r>
              <a:rPr lang="en-US"/>
              <a:t>wealth, income, and education</a:t>
            </a:r>
          </a:p>
          <a:p>
            <a:r>
              <a:rPr lang="en-US" smtClean="0"/>
              <a:t>LHS </a:t>
            </a:r>
            <a:r>
              <a:rPr lang="en-US"/>
              <a:t>always individual; RHS always family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Wealth data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mtClean="0"/>
                  <a:t>Wealth</a:t>
                </a:r>
              </a:p>
              <a:p>
                <a:pPr lvl="1"/>
                <a:r>
                  <a:rPr lang="en-US"/>
                  <a:t>Non-financial assets + Financial assets - Debts</a:t>
                </a:r>
              </a:p>
              <a:p>
                <a:r>
                  <a:rPr lang="en-US"/>
                  <a:t>Mid-life wealth (gen 1–4)</a:t>
                </a:r>
              </a:p>
              <a:p>
                <a:pPr lvl="1"/>
                <a:r>
                  <a:rPr lang="en-US" smtClean="0"/>
                  <a:t>Tax. </a:t>
                </a:r>
                <a:r>
                  <a:rPr lang="en-US"/>
                  <a:t>wealth (gen 1–3): by household/ind., measured at </a:t>
                </a:r>
                <a:r>
                  <a:rPr lang="en-US" smtClean="0"/>
                  <a:t>age 45–60</a:t>
                </a:r>
                <a:endParaRPr lang="en-US"/>
              </a:p>
              <a:p>
                <a:pPr lvl="1"/>
                <a:r>
                  <a:rPr lang="en-US" smtClean="0"/>
                  <a:t>Alternative </a:t>
                </a:r>
                <a:r>
                  <a:rPr lang="en-US"/>
                  <a:t>measure for 1st gen — capitalized capital </a:t>
                </a:r>
                <a:r>
                  <a:rPr lang="en-US" smtClean="0"/>
                  <a:t>income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v-SE" b="0" i="1" smtClean="0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sv-S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/</m:t>
                    </m:r>
                    <m:r>
                      <a:rPr lang="sv-SE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mtClean="0"/>
                  <a:t>)</a:t>
                </a:r>
                <a:endParaRPr lang="en-US"/>
              </a:p>
              <a:p>
                <a:pPr lvl="1"/>
                <a:r>
                  <a:rPr lang="en-US" smtClean="0"/>
                  <a:t>2000s </a:t>
                </a:r>
                <a:r>
                  <a:rPr lang="en-US"/>
                  <a:t>observations at market value (gen 3–4)</a:t>
                </a:r>
              </a:p>
              <a:p>
                <a:pPr lvl="1"/>
                <a:r>
                  <a:rPr lang="en-US" smtClean="0"/>
                  <a:t>Fourth </a:t>
                </a:r>
                <a:r>
                  <a:rPr lang="en-US"/>
                  <a:t>generation very young — 20 years on average</a:t>
                </a:r>
              </a:p>
              <a:p>
                <a:r>
                  <a:rPr lang="en-US"/>
                  <a:t>Wealth at death (gen 1–2</a:t>
                </a:r>
                <a:r>
                  <a:rPr lang="en-US" smtClean="0"/>
                  <a:t>) and inheritance</a:t>
                </a:r>
                <a:endParaRPr lang="en-US"/>
              </a:p>
              <a:p>
                <a:pPr lvl="1"/>
                <a:r>
                  <a:rPr lang="en-US" smtClean="0"/>
                  <a:t>Estate </a:t>
                </a:r>
                <a:r>
                  <a:rPr lang="en-US"/>
                  <a:t>inventory reports</a:t>
                </a:r>
              </a:p>
              <a:p>
                <a:pPr lvl="1"/>
                <a:r>
                  <a:rPr lang="en-US" smtClean="0"/>
                  <a:t>Parents </a:t>
                </a:r>
                <a:r>
                  <a:rPr lang="en-US"/>
                  <a:t>die at different times — use peak </a:t>
                </a:r>
                <a:r>
                  <a:rPr lang="en-US" i="1"/>
                  <a:t>midparent wealth</a:t>
                </a:r>
                <a:endParaRPr lang="sv-SE" i="1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Data: Wealth in 1945 of generation 1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964488" cy="5328592"/>
              </a:xfrm>
            </p:spPr>
            <p:txBody>
              <a:bodyPr anchor="t"/>
              <a:lstStyle/>
              <a:p>
                <a:r>
                  <a:rPr lang="sv-SE" smtClean="0"/>
                  <a:t>Wealth was taxed alongside income.</a:t>
                </a:r>
                <a:endParaRPr lang="sv-SE" i="1" smtClean="0">
                  <a:latin typeface="Cambria Math"/>
                </a:endParaRPr>
              </a:p>
              <a:p>
                <a:pPr lvl="1"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sv-SE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sv-S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sv-S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𝑊</m:t>
                    </m:r>
                    <m:r>
                      <a:rPr lang="sv-S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/100</m:t>
                    </m:r>
                  </m:oMath>
                </a14:m>
                <a:r>
                  <a:rPr lang="sv-SE" smtClean="0"/>
                  <a:t> was added to gross income </a:t>
                </a:r>
                <a14:m>
                  <m:oMath xmlns:m="http://schemas.openxmlformats.org/officeDocument/2006/math">
                    <m:r>
                      <a:rPr lang="sv-SE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𝑌</m:t>
                    </m:r>
                    <m:r>
                      <a:rPr lang="sv-SE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sv-SE" smtClean="0"/>
                  <a:t>Then general deductions </a:t>
                </a:r>
                <a14:m>
                  <m:oMath xmlns:m="http://schemas.openxmlformats.org/officeDocument/2006/math">
                    <m:r>
                      <a:rPr lang="sv-SE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sv-SE" smtClean="0"/>
                  <a:t> were subtracted to land at a reported taxable amount </a:t>
                </a:r>
                <a14:m>
                  <m:oMath xmlns:m="http://schemas.openxmlformats.org/officeDocument/2006/math">
                    <m:r>
                      <a:rPr lang="sv-SE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sv-SE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𝑊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=100∙</m:t>
                      </m:r>
                      <m:sSub>
                        <m:sSubPr>
                          <m:ctrlPr>
                            <a:rPr lang="sv-S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=100(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𝐴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𝐷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𝑌</m:t>
                      </m:r>
                      <m:r>
                        <a:rPr lang="sv-SE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v-SE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sv-SE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964488" cy="5328592"/>
              </a:xfrm>
              <a:blipFill rotWithShape="1">
                <a:blip r:embed="rId2"/>
                <a:stretch>
                  <a:fillRect l="-748" t="-915" r="-74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8791" r="17793" b="42426"/>
          <a:stretch/>
        </p:blipFill>
        <p:spPr bwMode="auto">
          <a:xfrm>
            <a:off x="389005" y="2636912"/>
            <a:ext cx="8215443" cy="3551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661813" y="3320988"/>
            <a:ext cx="432048" cy="936104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977737" y="3068960"/>
            <a:ext cx="432048" cy="11881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113641" y="3320988"/>
            <a:ext cx="5760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42377" y="2485249"/>
            <a:ext cx="252028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73581" y="2456892"/>
            <a:ext cx="1404156" cy="1001185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1"/>
          </p:cNvCxnSpPr>
          <p:nvPr/>
        </p:nvCxnSpPr>
        <p:spPr>
          <a:xfrm>
            <a:off x="5105529" y="2456892"/>
            <a:ext cx="2619556" cy="100118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Data: Wealth </a:t>
            </a:r>
            <a:r>
              <a:rPr lang="sv-SE" smtClean="0"/>
              <a:t>at death (estate wealth), inheritance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sv-SE" b="1" smtClean="0"/>
                  <a:t>Inheritance </a:t>
                </a:r>
                <a:r>
                  <a:rPr lang="sv-SE" b="1"/>
                  <a:t>data:</a:t>
                </a:r>
              </a:p>
              <a:p>
                <a:pPr lvl="1"/>
                <a:r>
                  <a:rPr lang="sv-SE"/>
                  <a:t>Inheritance tax </a:t>
                </a:r>
                <a:r>
                  <a:rPr lang="sv-SE" smtClean="0"/>
                  <a:t>reports: taxable </a:t>
                </a:r>
                <a:r>
                  <a:rPr lang="sv-SE"/>
                  <a:t>inheritance </a:t>
                </a:r>
                <a:r>
                  <a:rPr lang="sv-SE" smtClean="0"/>
                  <a:t>lot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sv-SE" smtClean="0"/>
                  <a:t> (by heir).</a:t>
                </a:r>
              </a:p>
              <a:p>
                <a:r>
                  <a:rPr lang="sv-SE" i="1" smtClean="0"/>
                  <a:t>Example of inheritance observation:</a:t>
                </a:r>
                <a:endParaRPr lang="sv-SE" i="1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09" t="-90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24369" r="8940" b="15680"/>
          <a:stretch/>
        </p:blipFill>
        <p:spPr bwMode="auto">
          <a:xfrm>
            <a:off x="285544" y="2636912"/>
            <a:ext cx="8348565" cy="326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48164" y="4149080"/>
            <a:ext cx="14761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560332" y="4113076"/>
            <a:ext cx="90010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0212" y="3825044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3825044"/>
                <a:ext cx="39607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3189" y="3779748"/>
                <a:ext cx="471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89" y="3779748"/>
                <a:ext cx="4712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7164288" y="3320988"/>
            <a:ext cx="1469821" cy="504056"/>
          </a:xfrm>
          <a:prstGeom prst="ellipse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0326" y="2951656"/>
                <a:ext cx="39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26" y="2951656"/>
                <a:ext cx="39607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164288" y="3825044"/>
            <a:ext cx="360040" cy="32403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Descriptives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656692"/>
            <a:ext cx="6726456" cy="61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9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Estimating intergenerational wealth mobility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mtClean="0"/>
                  <a:t>Standard two-generational estimation of IG mobility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𝑖𝑡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b="0" i="1" smtClean="0">
                          <a:latin typeface="Cambria Math"/>
                        </a:rPr>
                        <m:t>𝑋</m:t>
                      </m:r>
                      <m:r>
                        <a:rPr lang="sv-S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sv-SE" i="1"/>
              </a:p>
              <a:p>
                <a:pPr lvl="1"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mtClean="0"/>
                  <a:t> measures </a:t>
                </a:r>
                <a:r>
                  <a:rPr lang="en-US"/>
                  <a:t>the extent of intergenerational persistence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i="1" smtClean="0"/>
                  <a:t>X </a:t>
                </a:r>
                <a:r>
                  <a:rPr lang="en-US"/>
                  <a:t>is a vector of quadratic birth year controls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i="1" smtClean="0"/>
                  <a:t>w </a:t>
                </a:r>
                <a:r>
                  <a:rPr lang="en-US"/>
                  <a:t>is </a:t>
                </a:r>
                <a:r>
                  <a:rPr lang="en-US" i="1"/>
                  <a:t>percentile ranked </a:t>
                </a:r>
                <a:r>
                  <a:rPr lang="en-US"/>
                  <a:t>within age groups (</a:t>
                </a:r>
                <a:r>
                  <a:rPr lang="en-US" smtClean="0"/>
                  <a:t>preferred </a:t>
                </a:r>
                <a:r>
                  <a:rPr lang="sv-SE" smtClean="0"/>
                  <a:t>transformation</a:t>
                </a:r>
                <a:r>
                  <a:rPr lang="sv-SE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mtClean="0"/>
                  <a:t>Also </a:t>
                </a:r>
                <a:r>
                  <a:rPr lang="en-US"/>
                  <a:t>run regressions where </a:t>
                </a:r>
                <a:r>
                  <a:rPr lang="en-US" i="1"/>
                  <a:t>w </a:t>
                </a:r>
                <a:r>
                  <a:rPr lang="en-US"/>
                  <a:t>is in </a:t>
                </a:r>
                <a:r>
                  <a:rPr lang="en-US" i="1"/>
                  <a:t>IHS </a:t>
                </a:r>
                <a:r>
                  <a:rPr lang="en-US"/>
                  <a:t>and in </a:t>
                </a:r>
                <a:r>
                  <a:rPr lang="en-US" i="1"/>
                  <a:t>log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/>
                  <a:t>We estimate </a:t>
                </a:r>
                <a:r>
                  <a:rPr lang="en-US" smtClean="0"/>
                  <a:t>three- </a:t>
                </a:r>
                <a:r>
                  <a:rPr lang="en-US"/>
                  <a:t>and four-generational variants</a:t>
                </a:r>
                <a:r>
                  <a:rPr lang="en-US" smtClean="0"/>
                  <a:t>:</a:t>
                </a:r>
              </a:p>
              <a:p>
                <a:pPr marL="0" indent="0">
                  <a:spcBef>
                    <a:spcPts val="30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i="1">
                          <a:latin typeface="Cambria Math"/>
                        </a:rPr>
                        <m:t>𝑋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sv-SE" i="1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−3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i="1">
                          <a:latin typeface="Cambria Math"/>
                        </a:rPr>
                        <m:t>𝑋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sv-SE" i="1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1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Wealth regressions: Main (wealth ranks)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9" y="692696"/>
            <a:ext cx="684020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Four-generational persistence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28700"/>
            <a:ext cx="8604956" cy="404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69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 age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9" y="728700"/>
            <a:ext cx="748314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90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Life-cycle effects: Midlife vs Terminal W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841099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4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Starting point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sv-SE"/>
              <a:t>Two ways to become rich: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200"/>
              <a:t>Save out of one's income (</a:t>
            </a:r>
            <a:r>
              <a:rPr lang="sv-SE" sz="2200" i="1"/>
              <a:t>self-made</a:t>
            </a:r>
            <a:r>
              <a:rPr lang="sv-SE" sz="220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sz="2200"/>
              <a:t>Receive transfers from others (</a:t>
            </a:r>
            <a:r>
              <a:rPr lang="sv-SE" sz="2200" i="1"/>
              <a:t>inheritance</a:t>
            </a:r>
            <a:r>
              <a:rPr lang="sv-SE" sz="2200"/>
              <a:t>)</a:t>
            </a:r>
          </a:p>
          <a:p>
            <a:pPr>
              <a:spcBef>
                <a:spcPts val="3000"/>
              </a:spcBef>
            </a:pPr>
            <a:r>
              <a:rPr lang="sv-SE" smtClean="0"/>
              <a:t>How important is inherited wealth?</a:t>
            </a:r>
          </a:p>
          <a:p>
            <a:pPr>
              <a:spcBef>
                <a:spcPts val="3000"/>
              </a:spcBef>
            </a:pPr>
            <a:endParaRPr lang="sv-SE"/>
          </a:p>
          <a:p>
            <a:pPr>
              <a:spcBef>
                <a:spcPts val="3000"/>
              </a:spcBef>
            </a:pPr>
            <a:endParaRPr lang="sv-SE" smtClean="0"/>
          </a:p>
          <a:p>
            <a:pPr>
              <a:spcBef>
                <a:spcPts val="3000"/>
              </a:spcBef>
            </a:pPr>
            <a:endParaRPr lang="sv-S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038149"/>
            <a:ext cx="3488786" cy="28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0" y="3038149"/>
            <a:ext cx="3488786" cy="28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2966" y="2776829"/>
            <a:ext cx="341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Inheritances / national income (%)</a:t>
            </a:r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5508104" y="2786121"/>
            <a:ext cx="324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Inherited wealth / All wealth (%)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Estimating the role of inheritance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US" smtClean="0"/>
                  <a:t>Main approach: Purge child wealth </a:t>
                </a:r>
                <a:r>
                  <a:rPr lang="en-US"/>
                  <a:t>from </a:t>
                </a:r>
                <a:r>
                  <a:rPr lang="en-US" smtClean="0"/>
                  <a:t>inheritance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sv-SE" i="1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r>
                        <a:rPr lang="sv-SE" b="0" i="1" smtClean="0">
                          <a:latin typeface="Cambria Math"/>
                        </a:rPr>
                        <m:t>𝛿</m:t>
                      </m:r>
                      <m:r>
                        <a:rPr lang="sv-SE" b="0" i="1" smtClean="0">
                          <a:latin typeface="Cambria Math"/>
                        </a:rPr>
                        <m:t>(</m:t>
                      </m:r>
                      <m:r>
                        <a:rPr lang="sv-SE" b="0" i="1" smtClean="0">
                          <a:latin typeface="Cambria Math"/>
                        </a:rPr>
                        <m:t>𝑡</m:t>
                      </m:r>
                      <m:r>
                        <a:rPr lang="sv-SE" b="0" i="1" smtClean="0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𝑖𝑦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sv-SE" b="0" i="1" smtClean="0">
                          <a:latin typeface="Cambria Math"/>
                        </a:rPr>
                        <m:t>)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i="1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i="1" smtClean="0"/>
                  <a:t> </a:t>
                </a:r>
                <a:r>
                  <a:rPr lang="en-US"/>
                  <a:t>is 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𝑐h𝑖𝑙𝑑</m:t>
                        </m:r>
                      </m:sub>
                    </m:sSub>
                  </m:oMath>
                </a14:m>
                <a:r>
                  <a:rPr lang="en-US" i="1" smtClean="0"/>
                  <a:t> </a:t>
                </a:r>
                <a:r>
                  <a:rPr lang="en-US"/>
                  <a:t>at time of payout.</a:t>
                </a:r>
              </a:p>
              <a:p>
                <a:r>
                  <a:rPr lang="en-US" smtClean="0"/>
                  <a:t>Use </a:t>
                </a:r>
                <a:r>
                  <a:rPr lang="en-US"/>
                  <a:t>residuals plus intercept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𝑐h𝑖𝑙𝑑</m:t>
                        </m:r>
                      </m:sub>
                    </m:sSub>
                  </m:oMath>
                </a14:m>
                <a:r>
                  <a:rPr lang="en-US" i="1"/>
                  <a:t> </a:t>
                </a:r>
                <a:r>
                  <a:rPr lang="en-US"/>
                  <a:t>in IG regressions.</a:t>
                </a:r>
                <a:endParaRPr lang="sv-SE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Role of inheritance: W without B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72" y="728700"/>
            <a:ext cx="7113220" cy="55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1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mtClean="0"/>
                  <a:t>Estimate </a:t>
                </a:r>
                <a:r>
                  <a:rPr lang="en-US"/>
                  <a:t>the role of inheritance </a:t>
                </a:r>
                <a:r>
                  <a:rPr lang="en-US" i="1"/>
                  <a:t>B </a:t>
                </a:r>
                <a:r>
                  <a:rPr lang="en-US"/>
                  <a:t>as:</a:t>
                </a:r>
              </a:p>
              <a:p>
                <a:pPr marL="2060575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i="1">
                          <a:latin typeface="Cambria Math"/>
                        </a:rPr>
                        <m:t>𝑋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mtClean="0"/>
              </a:p>
              <a:p>
                <a:pPr marL="2060575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/>
                            </a:rPr>
                            <m:t>𝛾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/>
                                </a:rPr>
                                <m:t>𝑖𝑡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/>
                            </a:rPr>
                            <m:t>+</m:t>
                          </m:r>
                          <m:r>
                            <a:rPr lang="sv-SE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i="1">
                          <a:latin typeface="Cambria Math"/>
                        </a:rPr>
                        <m:t>𝑋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sv-SE" b="0" smtClean="0"/>
              </a:p>
              <a:p>
                <a:pPr marL="2060575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𝛼</m:t>
                          </m:r>
                          <m:r>
                            <a:rPr lang="sv-SE" b="0" i="1" smtClean="0">
                              <a:latin typeface="Cambria Math"/>
                            </a:rPr>
                            <m:t>′′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  <m:r>
                            <a:rPr lang="sv-SE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v-S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sv-SE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v-SE" i="1">
                          <a:latin typeface="Cambria Math"/>
                        </a:rPr>
                        <m:t>𝑋</m:t>
                      </m:r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mtClean="0"/>
              </a:p>
              <a:p>
                <a:pPr lvl="1">
                  <a:spcBef>
                    <a:spcPts val="1200"/>
                  </a:spcBef>
                </a:pPr>
                <a:r>
                  <a:rPr lang="en-US" smtClean="0"/>
                  <a:t>Mediated </a:t>
                </a:r>
                <a:r>
                  <a:rPr lang="en-US"/>
                  <a:t>effect</a:t>
                </a:r>
                <a:r>
                  <a:rPr lang="en-US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∙</m:t>
                    </m:r>
                    <m:r>
                      <a:rPr lang="sv-SE" b="0" i="1" smtClean="0">
                        <a:latin typeface="Cambria Math"/>
                      </a:rPr>
                      <m:t>𝛾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/>
              </a:p>
              <a:p>
                <a:pPr lvl="1">
                  <a:spcBef>
                    <a:spcPts val="1200"/>
                  </a:spcBef>
                </a:pPr>
                <a:r>
                  <a:rPr lang="en-US" smtClean="0"/>
                  <a:t>But </a:t>
                </a:r>
                <a:r>
                  <a:rPr lang="en-US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i="1" smtClean="0"/>
                  <a:t> </a:t>
                </a:r>
                <a:r>
                  <a:rPr lang="en-US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smtClean="0"/>
                  <a:t> uncorrelated</a:t>
                </a:r>
                <a:r>
                  <a:rPr lang="en-US"/>
                  <a:t>? </a:t>
                </a:r>
                <a:r>
                  <a:rPr lang="en-US" smtClean="0"/>
                  <a:t>We overestimate effect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𝐵</m:t>
                    </m:r>
                    <m:r>
                      <a:rPr lang="en-US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mtClean="0"/>
                  <a:t>is correlated </a:t>
                </a:r>
                <a:r>
                  <a:rPr lang="sv-SE" smtClean="0"/>
                  <a:t>with </a:t>
                </a:r>
                <a:r>
                  <a:rPr lang="sv-SE"/>
                  <a:t>other mediators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mtClean="0"/>
                  <a:t>Underestimate </a:t>
                </a:r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i="1"/>
                  <a:t> </a:t>
                </a:r>
                <a:r>
                  <a:rPr lang="en-US"/>
                  <a:t>is not linear — we try flexibel </a:t>
                </a:r>
                <a:r>
                  <a:rPr lang="en-US" smtClean="0"/>
                  <a:t>functional </a:t>
                </a:r>
                <a:r>
                  <a:rPr lang="sv-SE" smtClean="0"/>
                  <a:t>form</a:t>
                </a:r>
                <a:endParaRPr lang="sv-SE"/>
              </a:p>
              <a:p>
                <a:pPr marL="0" indent="0">
                  <a:buNone/>
                </a:pPr>
                <a:r>
                  <a:rPr lang="en-US"/>
                  <a:t>In practice we estimate </a:t>
                </a:r>
                <a:r>
                  <a:rPr lang="en-US" smtClean="0"/>
                  <a:t>second eq. and </a:t>
                </a:r>
                <a:r>
                  <a:rPr lang="en-US"/>
                  <a:t>compare </a:t>
                </a:r>
                <a:r>
                  <a:rPr lang="en-US" smtClean="0"/>
                  <a:t>with first eq.</a:t>
                </a:r>
                <a:endParaRPr lang="sv-SE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1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Role of inheritance: Flexible controls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020780" cy="573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Role of other factors: Human capital, Skills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08291" cy="522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6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Role of other factors: Human capital,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4" y="692696"/>
            <a:ext cx="8609362" cy="53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09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Nonlinearities: Spline regressions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606790" cy="486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77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Non-linearities: 2nd Gen on 1st Gen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944724"/>
            <a:ext cx="64865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5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Non-linearities: </a:t>
            </a:r>
            <a:r>
              <a:rPr lang="sv-SE" smtClean="0"/>
              <a:t>3rd </a:t>
            </a:r>
            <a:r>
              <a:rPr lang="sv-SE"/>
              <a:t>Gen on </a:t>
            </a:r>
            <a:r>
              <a:rPr lang="sv-SE" smtClean="0"/>
              <a:t>2nd Gen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944724"/>
            <a:ext cx="6448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11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Robustness checks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Results are </a:t>
            </a:r>
            <a:r>
              <a:rPr lang="en-US" smtClean="0"/>
              <a:t>(basically) robust </a:t>
            </a:r>
            <a:r>
              <a:rPr lang="en-US"/>
              <a:t>to using:</a:t>
            </a:r>
          </a:p>
          <a:p>
            <a:pPr>
              <a:spcBef>
                <a:spcPts val="3000"/>
              </a:spcBef>
            </a:pPr>
            <a:r>
              <a:rPr lang="en-US" smtClean="0"/>
              <a:t>Wealth </a:t>
            </a:r>
            <a:r>
              <a:rPr lang="en-US"/>
              <a:t>censored at </a:t>
            </a:r>
            <a:r>
              <a:rPr lang="en-US" smtClean="0"/>
              <a:t>zero</a:t>
            </a:r>
            <a:endParaRPr lang="en-US"/>
          </a:p>
          <a:p>
            <a:pPr>
              <a:spcBef>
                <a:spcPts val="3000"/>
              </a:spcBef>
            </a:pPr>
            <a:r>
              <a:rPr lang="en-US" smtClean="0"/>
              <a:t>Wealth </a:t>
            </a:r>
            <a:r>
              <a:rPr lang="en-US"/>
              <a:t>in IHS, log and </a:t>
            </a:r>
            <a:r>
              <a:rPr lang="en-US" smtClean="0"/>
              <a:t>level</a:t>
            </a:r>
            <a:endParaRPr lang="en-US"/>
          </a:p>
          <a:p>
            <a:pPr>
              <a:spcBef>
                <a:spcPts val="3000"/>
              </a:spcBef>
            </a:pPr>
            <a:r>
              <a:rPr lang="en-US" smtClean="0"/>
              <a:t>Adjusted </a:t>
            </a:r>
            <a:r>
              <a:rPr lang="en-US"/>
              <a:t>taxable wealth </a:t>
            </a:r>
            <a:r>
              <a:rPr lang="en-US" smtClean="0"/>
              <a:t>values</a:t>
            </a:r>
            <a:endParaRPr lang="en-US"/>
          </a:p>
          <a:p>
            <a:pPr>
              <a:spcBef>
                <a:spcPts val="3000"/>
              </a:spcBef>
            </a:pPr>
            <a:r>
              <a:rPr lang="en-US" smtClean="0"/>
              <a:t>Single </a:t>
            </a:r>
            <a:r>
              <a:rPr lang="en-US"/>
              <a:t>wealth year for 2nd generation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1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This presentation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28700"/>
            <a:ext cx="9036496" cy="5328592"/>
          </a:xfrm>
        </p:spPr>
        <p:txBody>
          <a:bodyPr/>
          <a:lstStyle/>
          <a:p>
            <a:pPr marL="0" indent="0">
              <a:buNone/>
            </a:pPr>
            <a:r>
              <a:rPr lang="sv-SE" smtClean="0"/>
              <a:t>Two empirical investigations using Swedish data.</a:t>
            </a:r>
          </a:p>
          <a:p>
            <a:pPr marL="355600" indent="-355600">
              <a:buFont typeface="+mj-lt"/>
              <a:buAutoNum type="arabicPeriod"/>
            </a:pPr>
            <a:r>
              <a:rPr lang="sv-SE" b="1" smtClean="0"/>
              <a:t>Intergenerational wealth mobility: The role of inheritance </a:t>
            </a:r>
            <a:r>
              <a:rPr lang="sv-SE" smtClean="0"/>
              <a:t>(with Adrian Adermon and Mikael Lindahl, 2015)</a:t>
            </a:r>
          </a:p>
          <a:p>
            <a:pPr marL="355600" indent="-355600">
              <a:buFont typeface="+mj-lt"/>
              <a:buAutoNum type="arabicPeriod"/>
            </a:pPr>
            <a:r>
              <a:rPr lang="sv-SE" b="1" smtClean="0"/>
              <a:t>Inheritance and wealth inequality: Evidence from register data </a:t>
            </a:r>
            <a:r>
              <a:rPr lang="sv-SE" smtClean="0"/>
              <a:t>(with Mikael Elinder and Oscar Erixson,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Conclusions on IGW and inheritance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00708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Main conclusions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Most </a:t>
            </a:r>
            <a:r>
              <a:rPr lang="en-US"/>
              <a:t>IG wealth transmission comes from parents; cannot </a:t>
            </a:r>
            <a:r>
              <a:rPr lang="en-US" smtClean="0"/>
              <a:t>reject </a:t>
            </a:r>
            <a:r>
              <a:rPr lang="sv-SE" smtClean="0"/>
              <a:t>AR(1</a:t>
            </a:r>
            <a:r>
              <a:rPr lang="sv-SE"/>
              <a:t>)-type </a:t>
            </a:r>
            <a:r>
              <a:rPr lang="sv-SE" smtClean="0"/>
              <a:t>model</a:t>
            </a:r>
          </a:p>
          <a:p>
            <a:pPr marL="85725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Direct </a:t>
            </a:r>
            <a:r>
              <a:rPr lang="en-US"/>
              <a:t>inheritances accounts for most (50–75 %) of </a:t>
            </a:r>
            <a:r>
              <a:rPr lang="en-US" smtClean="0"/>
              <a:t>the </a:t>
            </a:r>
            <a:r>
              <a:rPr lang="sv-SE" smtClean="0"/>
              <a:t>intergenerational </a:t>
            </a:r>
            <a:r>
              <a:rPr lang="sv-SE"/>
              <a:t>wealth persistence</a:t>
            </a:r>
          </a:p>
          <a:p>
            <a:pPr marL="0" indent="0">
              <a:buNone/>
            </a:pPr>
            <a:r>
              <a:rPr lang="sv-SE"/>
              <a:t>Additional contributions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Mid-life wealth captures more transmission </a:t>
            </a:r>
            <a:r>
              <a:rPr lang="en-US"/>
              <a:t>than </a:t>
            </a:r>
            <a:r>
              <a:rPr lang="en-US" smtClean="0"/>
              <a:t>terminal wealth</a:t>
            </a:r>
            <a:endParaRPr lang="sv-SE"/>
          </a:p>
          <a:p>
            <a:pPr marL="85725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Wealth </a:t>
            </a:r>
            <a:r>
              <a:rPr lang="en-US"/>
              <a:t>persistence patterns visible even at young ages</a:t>
            </a:r>
          </a:p>
          <a:p>
            <a:pPr marL="85725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Non-linear </a:t>
            </a:r>
            <a:r>
              <a:rPr lang="en-US"/>
              <a:t>relationship — more persistance in the top</a:t>
            </a:r>
          </a:p>
          <a:p>
            <a:pPr marL="85725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mtClean="0"/>
              <a:t>Some </a:t>
            </a:r>
            <a:r>
              <a:rPr lang="en-US"/>
              <a:t>evidence of increasing persistence over time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2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4644"/>
            <a:ext cx="871296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smtClean="0"/>
              <a:t>#2: Inheritance and wealth inequality: </a:t>
            </a:r>
            <a:br>
              <a:rPr lang="en-US" sz="3200" smtClean="0"/>
            </a:br>
            <a:r>
              <a:rPr lang="en-US" sz="3200" smtClean="0"/>
              <a:t>Evidence from register data</a:t>
            </a:r>
            <a:endParaRPr lang="en-US" smtClean="0"/>
          </a:p>
          <a:p>
            <a:pPr marL="0" indent="0" algn="ctr">
              <a:buNone/>
            </a:pPr>
            <a:r>
              <a:rPr lang="en-US" smtClean="0"/>
              <a:t>(</a:t>
            </a:r>
            <a:r>
              <a:rPr lang="en-US"/>
              <a:t>with </a:t>
            </a:r>
            <a:r>
              <a:rPr lang="en-US" smtClean="0"/>
              <a:t>Mikael Elinder and Oscar Erixson, </a:t>
            </a:r>
            <a:r>
              <a:rPr lang="en-US"/>
              <a:t>2015)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5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Starting point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sv-SE" sz="2400">
                <a:cs typeface="Arial" panose="020B0604020202020204" pitchFamily="34" charset="0"/>
              </a:rPr>
              <a:t>Wealth has become </a:t>
            </a:r>
            <a:r>
              <a:rPr lang="sv-SE" sz="2400" smtClean="0">
                <a:cs typeface="Arial" panose="020B0604020202020204" pitchFamily="34" charset="0"/>
              </a:rPr>
              <a:t>(somewhat) more </a:t>
            </a:r>
            <a:r>
              <a:rPr lang="sv-SE" sz="2400">
                <a:cs typeface="Arial" panose="020B0604020202020204" pitchFamily="34" charset="0"/>
              </a:rPr>
              <a:t>unequally distributed </a:t>
            </a:r>
          </a:p>
          <a:p>
            <a:pPr>
              <a:spcBef>
                <a:spcPts val="1800"/>
              </a:spcBef>
            </a:pPr>
            <a:r>
              <a:rPr lang="en-US" sz="2400">
                <a:cs typeface="Arial" panose="020B0604020202020204" pitchFamily="34" charset="0"/>
              </a:rPr>
              <a:t>Flows of inherited wealth has increased</a:t>
            </a:r>
          </a:p>
          <a:p>
            <a:pPr>
              <a:spcBef>
                <a:spcPts val="1800"/>
              </a:spcBef>
            </a:pPr>
            <a:r>
              <a:rPr lang="en-US" sz="2400" b="1">
                <a:cs typeface="Arial" panose="020B0604020202020204" pitchFamily="34" charset="0"/>
              </a:rPr>
              <a:t>How do </a:t>
            </a:r>
            <a:r>
              <a:rPr lang="en-US" sz="2400" b="1" smtClean="0">
                <a:cs typeface="Arial" panose="020B0604020202020204" pitchFamily="34" charset="0"/>
              </a:rPr>
              <a:t>bequests </a:t>
            </a:r>
            <a:r>
              <a:rPr lang="en-US" sz="2400" b="1">
                <a:cs typeface="Arial" panose="020B0604020202020204" pitchFamily="34" charset="0"/>
              </a:rPr>
              <a:t>influence the wealth distribution of heirs? </a:t>
            </a:r>
            <a:endParaRPr lang="en-US" sz="2400"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i="1" smtClean="0">
                <a:cs typeface="Arial" panose="020B0604020202020204" pitchFamily="34" charset="0"/>
              </a:rPr>
              <a:t>“...</a:t>
            </a:r>
            <a:r>
              <a:rPr lang="en-US" sz="2000" i="1">
                <a:cs typeface="Arial" panose="020B0604020202020204" pitchFamily="34" charset="0"/>
              </a:rPr>
              <a:t>Inheritance perpetuates and may intensify inequalities arising originally from other causes. … The extent of its influence on distribution remains an open question, which cannot be decided merely by theoretical reasoning ... but requires in addition something in the nature of a quantitative analysis of the relevant facts.”</a:t>
            </a:r>
            <a:r>
              <a:rPr lang="en-US" sz="1800" i="1"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	Wedgwood, 1929, pp. 60-61.</a:t>
            </a:r>
            <a:endParaRPr lang="sv-SE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38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6"/>
            <a:ext cx="8964488" cy="907494"/>
          </a:xfrm>
        </p:spPr>
        <p:txBody>
          <a:bodyPr>
            <a:normAutofit fontScale="90000"/>
          </a:bodyPr>
          <a:lstStyle/>
          <a:p>
            <a:r>
              <a:rPr lang="sv-SE" smtClean="0"/>
              <a:t>Earlier studies of inheritance and wealth inequality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smtClean="0"/>
              <a:t>Simulation evidence:</a:t>
            </a:r>
          </a:p>
          <a:p>
            <a:pPr lvl="1"/>
            <a:r>
              <a:rPr lang="sv-SE" smtClean="0"/>
              <a:t>Atkinson (1971), Davies &amp; Shorrocks (1978): Real world wealth distribution more skewed than wealth distribution based on life-cycle wealth only. ⇒ Inheritance increases wealth inequality </a:t>
            </a:r>
          </a:p>
          <a:p>
            <a:pPr lvl="1"/>
            <a:r>
              <a:rPr lang="sv-SE" smtClean="0"/>
              <a:t>Blinder (1973): US parameters. </a:t>
            </a:r>
            <a:r>
              <a:rPr lang="sv-SE"/>
              <a:t>⇒ </a:t>
            </a:r>
            <a:r>
              <a:rPr lang="sv-SE" smtClean="0"/>
              <a:t>Ambiguous effect, mostly increasing</a:t>
            </a:r>
          </a:p>
          <a:p>
            <a:pPr lvl="1"/>
            <a:r>
              <a:rPr lang="sv-SE" smtClean="0"/>
              <a:t>Davies (1982): Canadian evidence </a:t>
            </a:r>
            <a:r>
              <a:rPr lang="sv-SE"/>
              <a:t>⇒ </a:t>
            </a:r>
            <a:r>
              <a:rPr lang="sv-SE" smtClean="0"/>
              <a:t>Inheritance major cause of W_ineq</a:t>
            </a:r>
          </a:p>
          <a:p>
            <a:r>
              <a:rPr lang="sv-SE" b="1" smtClean="0"/>
              <a:t>Empirical evidence:</a:t>
            </a:r>
            <a:endParaRPr lang="sv-SE" b="1"/>
          </a:p>
          <a:p>
            <a:pPr lvl="1"/>
            <a:r>
              <a:rPr lang="sv-SE" smtClean="0"/>
              <a:t>Wolff  (2003), Gittleman &amp; Wolff (2014): SCF ⇒ Equalizing</a:t>
            </a:r>
          </a:p>
          <a:p>
            <a:pPr lvl="1"/>
            <a:r>
              <a:rPr lang="sv-SE" smtClean="0"/>
              <a:t>Klevmarken (2004): HUS data. </a:t>
            </a:r>
            <a:r>
              <a:rPr lang="sv-SE"/>
              <a:t>⇒ Equalizing</a:t>
            </a:r>
            <a:endParaRPr lang="sv-SE" smtClean="0"/>
          </a:p>
          <a:p>
            <a:pPr lvl="1"/>
            <a:r>
              <a:rPr lang="sv-SE" smtClean="0"/>
              <a:t>Karagiannaki (2011): UK surveys. </a:t>
            </a:r>
            <a:r>
              <a:rPr lang="sv-SE"/>
              <a:t>⇒ </a:t>
            </a:r>
            <a:r>
              <a:rPr lang="sv-SE" smtClean="0"/>
              <a:t>Small, equalizing effect</a:t>
            </a:r>
          </a:p>
          <a:p>
            <a:pPr lvl="1"/>
            <a:r>
              <a:rPr lang="sv-SE" smtClean="0"/>
              <a:t>Crawford &amp; Hood (2015). UK survey of elderly. </a:t>
            </a:r>
            <a:r>
              <a:rPr lang="sv-SE"/>
              <a:t>⇒ </a:t>
            </a:r>
            <a:r>
              <a:rPr lang="sv-SE" smtClean="0"/>
              <a:t>Equalize or no effect</a:t>
            </a:r>
          </a:p>
          <a:p>
            <a:pPr lvl="1"/>
            <a:r>
              <a:rPr lang="sv-SE" smtClean="0"/>
              <a:t>Boserup et al (2015). Danish register ⇒ Dis-equalizing effect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Population register data on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New Swedish </a:t>
            </a:r>
            <a:r>
              <a:rPr lang="en-US" smtClean="0"/>
              <a:t>database: All </a:t>
            </a:r>
            <a:r>
              <a:rPr lang="en-US"/>
              <a:t>decedents and all their heirs</a:t>
            </a:r>
          </a:p>
          <a:p>
            <a:pPr>
              <a:spcBef>
                <a:spcPts val="2400"/>
              </a:spcBef>
            </a:pPr>
            <a:r>
              <a:rPr lang="en-US"/>
              <a:t>Inheritance years (cohorts):  2002−2005</a:t>
            </a:r>
          </a:p>
          <a:p>
            <a:pPr>
              <a:spcBef>
                <a:spcPts val="2400"/>
              </a:spcBef>
            </a:pPr>
            <a:r>
              <a:rPr lang="en-US"/>
              <a:t>Details about estates, inheritances (incl. 0’s), insurances, taxable </a:t>
            </a:r>
            <a:r>
              <a:rPr lang="en-US" smtClean="0"/>
              <a:t>gifts</a:t>
            </a:r>
          </a:p>
          <a:p>
            <a:pPr lvl="1"/>
            <a:r>
              <a:rPr lang="en-US" smtClean="0"/>
              <a:t>Problem: Undervaluation of some assets (e.g., family firms)</a:t>
            </a:r>
          </a:p>
          <a:p>
            <a:pPr lvl="1"/>
            <a:r>
              <a:rPr lang="en-US"/>
              <a:t>Problem: </a:t>
            </a:r>
            <a:r>
              <a:rPr lang="en-US" smtClean="0"/>
              <a:t>Gifts (we only observe taxable gifts made in last 10 yrs)</a:t>
            </a:r>
            <a:endParaRPr lang="en-US"/>
          </a:p>
          <a:p>
            <a:pPr>
              <a:spcBef>
                <a:spcPts val="2400"/>
              </a:spcBef>
            </a:pPr>
            <a:r>
              <a:rPr lang="en-US" smtClean="0"/>
              <a:t>Panel </a:t>
            </a:r>
            <a:r>
              <a:rPr lang="en-US"/>
              <a:t>data on marketable net </a:t>
            </a:r>
            <a:r>
              <a:rPr lang="en-US" smtClean="0"/>
              <a:t>wealth </a:t>
            </a:r>
            <a:r>
              <a:rPr lang="en-US"/>
              <a:t>of </a:t>
            </a:r>
            <a:r>
              <a:rPr lang="en-US" smtClean="0"/>
              <a:t>heirs</a:t>
            </a:r>
            <a:endParaRPr lang="en-US"/>
          </a:p>
          <a:p>
            <a:pPr lvl="1"/>
            <a:r>
              <a:rPr lang="en-US" smtClean="0"/>
              <a:t>Third party-reported. Excludes pension funds, unlisted firms</a:t>
            </a:r>
          </a:p>
          <a:p>
            <a:pPr>
              <a:spcBef>
                <a:spcPts val="2400"/>
              </a:spcBef>
            </a:pPr>
            <a:r>
              <a:rPr lang="en-US" smtClean="0"/>
              <a:t>⇒ </a:t>
            </a:r>
            <a:r>
              <a:rPr lang="en-US"/>
              <a:t>Leaves us with: 200,000 decedents and 600,000 heirs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3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What we find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/>
                  <a:t>Register evidence confirms unequal dist of inheritances</a:t>
                </a:r>
              </a:p>
              <a:p>
                <a:r>
                  <a:rPr lang="en-US" smtClean="0"/>
                  <a:t>Strong positive correlation between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mtClean="0"/>
                  <a:t> and pre-inheritance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mtClean="0"/>
                  <a:t> of heirs </a:t>
                </a:r>
                <a:endParaRPr lang="en-US"/>
              </a:p>
              <a:p>
                <a:r>
                  <a:rPr lang="en-US" smtClean="0"/>
                  <a:t>But: Inheritances </a:t>
                </a:r>
                <a:r>
                  <a:rPr lang="en-US">
                    <a:solidFill>
                      <a:schemeClr val="tx2"/>
                    </a:solidFill>
                  </a:rPr>
                  <a:t>reduce</a:t>
                </a:r>
                <a:r>
                  <a:rPr lang="en-US"/>
                  <a:t> </a:t>
                </a:r>
                <a:r>
                  <a:rPr lang="en-US" smtClean="0"/>
                  <a:t>cross-sectional wealth inequality among heirs! (</a:t>
                </a:r>
                <a:r>
                  <a:rPr lang="en-US" i="1"/>
                  <a:t>I’ll explain why</a:t>
                </a:r>
                <a:r>
                  <a:rPr lang="en-US"/>
                  <a:t>!)</a:t>
                </a:r>
              </a:p>
              <a:p>
                <a:r>
                  <a:rPr lang="en-US"/>
                  <a:t>Inheritance </a:t>
                </a:r>
                <a:r>
                  <a:rPr lang="en-US" smtClean="0"/>
                  <a:t>taxation played </a:t>
                </a:r>
                <a:r>
                  <a:rPr lang="en-US"/>
                  <a:t>minor </a:t>
                </a:r>
                <a:r>
                  <a:rPr lang="en-US" smtClean="0"/>
                  <a:t>role in Sweden, and may have </a:t>
                </a:r>
                <a:r>
                  <a:rPr lang="en-US" smtClean="0">
                    <a:solidFill>
                      <a:schemeClr val="tx2"/>
                    </a:solidFill>
                  </a:rPr>
                  <a:t>increased </a:t>
                </a:r>
                <a:r>
                  <a:rPr lang="en-US" smtClean="0"/>
                  <a:t>inequality (</a:t>
                </a:r>
                <a:r>
                  <a:rPr lang="en-US" i="1"/>
                  <a:t>I’ll explain why</a:t>
                </a:r>
                <a:r>
                  <a:rPr lang="en-US" smtClean="0"/>
                  <a:t>!)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64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Causal effect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DiD approach: </a:t>
            </a:r>
          </a:p>
          <a:p>
            <a:pPr lvl="1"/>
            <a:r>
              <a:rPr lang="en-US" smtClean="0"/>
              <a:t>Compare </a:t>
            </a:r>
            <a:r>
              <a:rPr lang="en-US"/>
              <a:t>evolution of wealth distributions across cohorts</a:t>
            </a:r>
          </a:p>
          <a:p>
            <a:r>
              <a:rPr lang="en-US" smtClean="0"/>
              <a:t>We analyze </a:t>
            </a:r>
            <a:r>
              <a:rPr lang="en-US" b="1" smtClean="0"/>
              <a:t>cohorts</a:t>
            </a:r>
            <a:r>
              <a:rPr lang="en-US"/>
              <a:t>: </a:t>
            </a:r>
            <a:endParaRPr lang="en-US" smtClean="0"/>
          </a:p>
          <a:p>
            <a:pPr lvl="1"/>
            <a:r>
              <a:rPr lang="en-US" smtClean="0"/>
              <a:t>Presumption: Everybody inherits at some point in life (whether much or nothing)</a:t>
            </a:r>
          </a:p>
          <a:p>
            <a:pPr lvl="1"/>
            <a:r>
              <a:rPr lang="en-US" smtClean="0"/>
              <a:t>Cohorts of those who inherit </a:t>
            </a:r>
            <a:r>
              <a:rPr lang="en-US"/>
              <a:t>vs. </a:t>
            </a:r>
            <a:r>
              <a:rPr lang="en-US" smtClean="0"/>
              <a:t>those who have not </a:t>
            </a:r>
            <a:r>
              <a:rPr lang="en-US"/>
              <a:t>yet inherited</a:t>
            </a:r>
          </a:p>
          <a:p>
            <a:r>
              <a:rPr lang="en-US"/>
              <a:t>Counterfactual is thus not a world without </a:t>
            </a:r>
            <a:r>
              <a:rPr lang="en-US" smtClean="0"/>
              <a:t>inheritances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Descriptives of heirs</a:t>
            </a:r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877934"/>
              </p:ext>
            </p:extLst>
          </p:nvPr>
        </p:nvGraphicFramePr>
        <p:xfrm>
          <a:off x="467544" y="1160748"/>
          <a:ext cx="8172907" cy="417118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162655"/>
                <a:gridCol w="1252563"/>
                <a:gridCol w="1252563"/>
                <a:gridCol w="1252563"/>
                <a:gridCol w="1252563"/>
              </a:tblGrid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Cohort:</a:t>
                      </a:r>
                      <a:endParaRPr lang="sv-SE" sz="17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2002</a:t>
                      </a:r>
                      <a:endParaRPr lang="sv-SE" sz="17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2003</a:t>
                      </a:r>
                      <a:endParaRPr lang="sv-SE" sz="17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2004</a:t>
                      </a:r>
                      <a:endParaRPr lang="sv-SE" sz="17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>
                          <a:effectLst/>
                        </a:rPr>
                        <a:t>2005</a:t>
                      </a:r>
                      <a:endParaRPr lang="sv-SE" sz="17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Gross inheritance, in SEK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82,520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83,430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88,791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na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Net inheritance, in SEK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73,025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73,737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78,131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na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Paying inheritance tax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0.329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0.330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0.342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na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Net worth T-1 in SEK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638,967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590,612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625,364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691,191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Taxable labor income T-1, in SEK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220,041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224,993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227,687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234,903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Age at inheritance, years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54.5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54.6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54.9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55.1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Woman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0.507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0.505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0.507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0.506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Marital status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  Married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0.538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0.532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0.527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0.523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Education level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  Primary 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0.308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0.295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0.290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0.280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  Lower secondary 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0.436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0.441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0.444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0.449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6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  Upper secondary or post- </a:t>
                      </a:r>
                      <a:r>
                        <a:rPr lang="en-US" sz="1700" smtClean="0">
                          <a:effectLst/>
                        </a:rPr>
                        <a:t>grad. 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0.246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0.254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0.257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0.262</a:t>
                      </a:r>
                      <a:endParaRPr lang="sv-SE" sz="17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Who inherits?</a:t>
            </a:r>
            <a:endParaRPr lang="sv-SE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098954"/>
              </p:ext>
            </p:extLst>
          </p:nvPr>
        </p:nvGraphicFramePr>
        <p:xfrm>
          <a:off x="683569" y="1124744"/>
          <a:ext cx="7452826" cy="430986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763350"/>
                <a:gridCol w="966028"/>
                <a:gridCol w="1321087"/>
                <a:gridCol w="1081274"/>
                <a:gridCol w="1321087"/>
              </a:tblGrid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+mj-lt"/>
                        </a:rPr>
                        <a:t>Cohort (% of heirs) 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2002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2003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2004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2005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+mj-lt"/>
                        </a:rPr>
                        <a:t>Total class 1</a:t>
                      </a:r>
                      <a:endParaRPr lang="sv-SE" sz="1600" i="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Child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59.4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Grandchild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Great grandchild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+mj-lt"/>
                        </a:rPr>
                        <a:t>Total class 2</a:t>
                      </a:r>
                      <a:endParaRPr lang="sv-SE" sz="1600" i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32.6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Father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Mother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Sibling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Nephew/niece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Grandchild of sibling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</a:tr>
              <a:tr h="259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+mj-lt"/>
                        </a:rPr>
                        <a:t>Total class 3</a:t>
                      </a:r>
                      <a:endParaRPr lang="sv-SE" sz="1600" i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  Grandparents, uncles, aunts </a:t>
                      </a:r>
                      <a:endParaRPr lang="sv-SE" sz="1600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6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smtClean="0">
                          <a:effectLst/>
                          <a:latin typeface="+mj-lt"/>
                        </a:rPr>
                        <a:t>Others (foster child, stepchild)</a:t>
                      </a:r>
                      <a:endParaRPr lang="sv-SE" sz="1600" i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1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Number of observations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162,207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159,292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150,914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150,414</a:t>
                      </a:r>
                      <a:endParaRPr lang="sv-SE" sz="1600" b="1"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Distribution of inheritances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 descr="C:\Users\oscer983\Dropbox\Inheritance inequality\Descriptives\Grafer\Kdens_Arv_nett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9" y="944563"/>
            <a:ext cx="7377785" cy="536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4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concept of wealth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Marketable net wealth</a:t>
            </a:r>
          </a:p>
          <a:p>
            <a:pPr lvl="1"/>
            <a:r>
              <a:rPr lang="sv-SE" smtClean="0"/>
              <a:t>Sum of non-financial and financial assets less debts</a:t>
            </a:r>
          </a:p>
          <a:p>
            <a:pPr lvl="1"/>
            <a:r>
              <a:rPr lang="sv-SE" smtClean="0"/>
              <a:t>Mostly observed in tax-assessments (adj. to market values)</a:t>
            </a:r>
          </a:p>
          <a:p>
            <a:pPr lvl="1"/>
            <a:r>
              <a:rPr lang="sv-SE" smtClean="0"/>
              <a:t>Sometimes estate inventory reports</a:t>
            </a:r>
          </a:p>
          <a:p>
            <a:r>
              <a:rPr lang="sv-SE" smtClean="0"/>
              <a:t>This wealth concept does not include...</a:t>
            </a:r>
          </a:p>
          <a:p>
            <a:pPr lvl="1"/>
            <a:r>
              <a:rPr lang="sv-SE" smtClean="0"/>
              <a:t>Unfunded pension assets (Defined Benefit)</a:t>
            </a:r>
          </a:p>
          <a:p>
            <a:pPr lvl="1"/>
            <a:r>
              <a:rPr lang="sv-SE" smtClean="0"/>
              <a:t>Tax-evaded wealth</a:t>
            </a:r>
          </a:p>
          <a:p>
            <a:pPr lvl="1"/>
            <a:r>
              <a:rPr lang="sv-SE" smtClean="0"/>
              <a:t>Human capital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Distribution of wealth among heirs in t-1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C:\Users\oscer983\Dropbox\Inheritance inequality\Descriptives\Grafer\Form_dens_bycohor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052736"/>
            <a:ext cx="781286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5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Identification</a:t>
            </a:r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sv-SE" smtClean="0"/>
                  <a:t>Difference-in-difference: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𝑐</m:t>
                          </m:r>
                          <m:r>
                            <a:rPr lang="sv-SE" i="1">
                              <a:latin typeface="Cambria Math"/>
                            </a:rPr>
                            <m:t>,</m:t>
                          </m:r>
                          <m:r>
                            <a:rPr lang="sv-SE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=</m:t>
                      </m:r>
                      <m:r>
                        <a:rPr lang="sv-SE" i="1">
                          <a:latin typeface="Cambria Math"/>
                        </a:rPr>
                        <m:t>𝛽</m:t>
                      </m:r>
                      <m:r>
                        <a:rPr lang="sv-SE" i="1"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𝑃𝑜𝑠𝑡𝐼𝑛h𝑒𝑟𝑖𝑡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𝑐</m:t>
                          </m:r>
                          <m:r>
                            <a:rPr lang="sv-SE" i="1">
                              <a:latin typeface="Cambria Math"/>
                            </a:rPr>
                            <m:t>,</m:t>
                          </m:r>
                          <m:r>
                            <a:rPr lang="sv-SE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sv-S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sv-SE" i="1">
                              <a:latin typeface="Cambria Math"/>
                            </a:rPr>
                            <m:t>𝑐</m:t>
                          </m:r>
                          <m:r>
                            <a:rPr lang="sv-SE" i="1">
                              <a:latin typeface="Cambria Math"/>
                            </a:rPr>
                            <m:t>,</m:t>
                          </m:r>
                          <m:r>
                            <a:rPr lang="sv-SE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v-SE" smtClean="0"/>
              </a:p>
              <a:p>
                <a:pPr lvl="1">
                  <a:spcBef>
                    <a:spcPts val="1800"/>
                  </a:spcBef>
                </a:pPr>
                <a:r>
                  <a:rPr lang="sv-SE" smtClean="0"/>
                  <a:t>We interpret 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v-SE" smtClean="0"/>
                  <a:t> as the </a:t>
                </a:r>
                <a:r>
                  <a:rPr lang="sv-SE" b="1" smtClean="0"/>
                  <a:t>causal effect</a:t>
                </a:r>
                <a:r>
                  <a:rPr lang="sv-SE" smtClean="0"/>
                  <a:t> of inheritances on wealth ineqaulity</a:t>
                </a:r>
              </a:p>
              <a:p>
                <a:r>
                  <a:rPr lang="sv-SE" smtClean="0"/>
                  <a:t>Measures of inequality:</a:t>
                </a:r>
              </a:p>
              <a:p>
                <a:pPr lvl="1"/>
                <a:r>
                  <a:rPr lang="sv-SE" smtClean="0"/>
                  <a:t>Gini coefficient; CV; Percentile ratios; Top shares; Range</a:t>
                </a:r>
              </a:p>
              <a:p>
                <a:pPr>
                  <a:spcBef>
                    <a:spcPts val="3000"/>
                  </a:spcBef>
                </a:pPr>
                <a:r>
                  <a:rPr lang="sv-SE" smtClean="0"/>
                  <a:t>Anticipation effects:</a:t>
                </a:r>
              </a:p>
              <a:p>
                <a:pPr lvl="1"/>
                <a:r>
                  <a:rPr lang="sv-SE" smtClean="0"/>
                  <a:t>Previous literature suggests small behavioral responses</a:t>
                </a:r>
              </a:p>
              <a:p>
                <a:pPr lvl="1"/>
                <a:r>
                  <a:rPr lang="sv-SE" smtClean="0"/>
                  <a:t>Do parental and child wealth covary? (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v-SE" smtClean="0"/>
              </a:p>
              <a:p>
                <a:pPr lvl="1"/>
                <a:r>
                  <a:rPr lang="sv-SE" smtClean="0"/>
                  <a:t>Do children fully offset expected inheritance through less saving?</a:t>
                </a:r>
              </a:p>
              <a:p>
                <a:pPr lvl="1"/>
                <a:r>
                  <a:rPr lang="sv-SE" smtClean="0"/>
                  <a:t>Unexpected inheritances (sudden deaths among elderly, younger)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9" t="-343" r="-629" b="-148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Results: Distributional graphical analysis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Bildobjekt 1" descr="C:\Users\Oscar\Dropbox\Inheritance inequality\Descriptives\Grafer\Dists_tr_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2756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objekt 2" descr="C:\Users\Oscar\Dropbox\Inheritance inequality\Descriptives\Grafer\Dists_tr_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47585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3" descr="C:\Users\Oscar\Dropbox\Inheritance inequality\Descriptives\Grafer\Dists_pl_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2447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objekt 4" descr="C:\Users\Oscar\Dropbox\Inheritance inequality\Descriptives\Grafer\Dists_pl_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00219"/>
            <a:ext cx="3453938" cy="2513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57208" y="960983"/>
            <a:ext cx="2858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/>
              <a:t>Inheritance + Macro + Cohort effects</a:t>
            </a:r>
            <a:endParaRPr lang="sv-SE" sz="1400"/>
          </a:p>
        </p:txBody>
      </p:sp>
      <p:sp>
        <p:nvSpPr>
          <p:cNvPr id="10" name="TextBox 9"/>
          <p:cNvSpPr txBox="1"/>
          <p:nvPr/>
        </p:nvSpPr>
        <p:spPr>
          <a:xfrm>
            <a:off x="4213865" y="960983"/>
            <a:ext cx="397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/>
              <a:t>No inheritance: Cohort 2004 in same years (t-3, t-1)</a:t>
            </a:r>
            <a:endParaRPr lang="sv-SE" sz="1400"/>
          </a:p>
        </p:txBody>
      </p:sp>
      <p:sp>
        <p:nvSpPr>
          <p:cNvPr id="11" name="TextBox 10"/>
          <p:cNvSpPr txBox="1"/>
          <p:nvPr/>
        </p:nvSpPr>
        <p:spPr>
          <a:xfrm>
            <a:off x="948643" y="3825044"/>
            <a:ext cx="2875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/>
              <a:t>No inheritance: Cohort 2002 t-3, t-1</a:t>
            </a:r>
            <a:endParaRPr lang="sv-SE" sz="1400"/>
          </a:p>
        </p:txBody>
      </p:sp>
      <p:sp>
        <p:nvSpPr>
          <p:cNvPr id="12" name="TextBox 11"/>
          <p:cNvSpPr txBox="1"/>
          <p:nvPr/>
        </p:nvSpPr>
        <p:spPr>
          <a:xfrm>
            <a:off x="4232299" y="3825044"/>
            <a:ext cx="39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/>
              <a:t>No inheritance: Cohort 2002 in same years (t-5, t-3)</a:t>
            </a:r>
            <a:endParaRPr lang="sv-SE" sz="1400"/>
          </a:p>
        </p:txBody>
      </p:sp>
      <p:sp>
        <p:nvSpPr>
          <p:cNvPr id="13" name="Oval 12"/>
          <p:cNvSpPr/>
          <p:nvPr/>
        </p:nvSpPr>
        <p:spPr>
          <a:xfrm>
            <a:off x="1331640" y="1664804"/>
            <a:ext cx="432048" cy="468052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1691680" y="2456892"/>
            <a:ext cx="1080120" cy="540060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6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Distributional graphical analysis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312" y="960983"/>
            <a:ext cx="3984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Inheritance + Cohort effects (Macro removed)</a:t>
            </a:r>
            <a:endParaRPr lang="sv-SE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801" y="960983"/>
            <a:ext cx="349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inheritance: DiD (placebo vs control)</a:t>
            </a:r>
            <a:endParaRPr lang="sv-SE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100" y="3825044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Inheritance effect</a:t>
            </a:r>
            <a:endParaRPr lang="sv-SE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4470" y="3825044"/>
            <a:ext cx="2136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inheritance: Control</a:t>
            </a:r>
            <a:endParaRPr lang="sv-SE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Bildobjekt 5" descr="C:\Users\Oscar\Dropbox\Inheritance inequality\Descriptives\Grafer\Dists_diff_tr_02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2" y="1232756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objekt 6" descr="C:\Users\Oscar\Dropbox\Inheritance inequality\Descriptives\Grafer\Dists_diff_pl_02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23" y="1232755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objekt 7" descr="C:\Users\Oscar\Dropbox\Inheritance inequality\Descriptives\Grafer\DID_tr_02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1" y="4100219"/>
            <a:ext cx="3453938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dobjekt 8" descr="C:\Users\Oscar\Dropbox\Inheritance inequality\Descriptives\Grafer\DID_pl_02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23" y="4100218"/>
            <a:ext cx="3453938" cy="251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/>
          <p:cNvSpPr/>
          <p:nvPr/>
        </p:nvSpPr>
        <p:spPr>
          <a:xfrm>
            <a:off x="1655676" y="1592796"/>
            <a:ext cx="1296144" cy="540060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1291476" y="1936200"/>
            <a:ext cx="472212" cy="80872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Oval 20"/>
          <p:cNvSpPr/>
          <p:nvPr/>
        </p:nvSpPr>
        <p:spPr>
          <a:xfrm>
            <a:off x="1551824" y="4185084"/>
            <a:ext cx="1652024" cy="54006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1223628" y="4581128"/>
            <a:ext cx="472212" cy="1260140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8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9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Wealth inequality effects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Content Placeholder 5" descr="C:\Users\oscer983\Dropbox\Inheritance inequality\Descriptives\Grafer\Gini_dynamics_2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24744"/>
            <a:ext cx="6976872" cy="50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34752" y="755412"/>
            <a:ext cx="411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 gini of heirs in 2002-cohort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Wealth inequality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1505" y="764704"/>
            <a:ext cx="485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 gini of heirs in 2002/2004-cohorts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C:\Users\oscer983\Dropbox\Inheritance inequality\Descriptives\Grafer\Gini_dyn_02_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57763"/>
            <a:ext cx="7529669" cy="547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9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DiD regression estimates: Main model</a:t>
            </a:r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907081"/>
              </p:ext>
            </p:extLst>
          </p:nvPr>
        </p:nvGraphicFramePr>
        <p:xfrm>
          <a:off x="183357" y="1664801"/>
          <a:ext cx="8705849" cy="3534291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957999"/>
                <a:gridCol w="859531"/>
                <a:gridCol w="802356"/>
                <a:gridCol w="796649"/>
                <a:gridCol w="863333"/>
                <a:gridCol w="987857"/>
                <a:gridCol w="902730"/>
                <a:gridCol w="864613"/>
                <a:gridCol w="964352"/>
                <a:gridCol w="706429"/>
              </a:tblGrid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 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(1)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(2)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(3)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(4)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(5)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(6)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(7)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(8)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(9)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Outcome: 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Gini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P90/P50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P99/P50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Top1%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Top10%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smtClean="0">
                          <a:effectLst/>
                        </a:rPr>
                        <a:t>Bot. </a:t>
                      </a:r>
                      <a:r>
                        <a:rPr lang="sv-SE" sz="1400">
                          <a:effectLst/>
                        </a:rPr>
                        <a:t>50%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P75-P25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P99-P1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CV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Treatment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-0.035***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-0.601***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-1.876**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-0.023**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-0.029***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0.018***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64,998***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259,586*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-4.320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 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(0.008)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(0.163)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(0.831)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(0.010)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(0.004)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(0.005)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(15,484)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(128,255)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(3.007)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smtClean="0">
                          <a:effectLst/>
                        </a:rPr>
                        <a:t>Ave in t-1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0.802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6.609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20.618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0.189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0.556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-0.015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765,926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5,545,335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6.79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Effect in %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-4.36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-9.10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-9.10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-12.70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-5.21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120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8.49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4.68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-63.62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R-squared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0.992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0.992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0.988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0.947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0.996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0.987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0.999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0.998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0.647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567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Number of heirs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472,413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339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smtClean="0">
                          <a:effectLst/>
                        </a:rPr>
                        <a:t>Cohorts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3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35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smtClean="0">
                          <a:effectLst/>
                        </a:rPr>
                        <a:t>Obs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effectLst/>
                        </a:rPr>
                        <a:t>24</a:t>
                      </a:r>
                      <a:endParaRPr lang="sv-SE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Robustness checks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 descr="C:\Users\DanielW\Dropbox\Delade\Inheritance inequality\Descriptives\Grafer\Gini_dyn_02_05_ba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8" y="908720"/>
            <a:ext cx="3831908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nielW\Dropbox\Delade\Inheritance inequality\Descriptives\Grafer\Gini_dyn_02_04_ad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831908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nielW\Dropbox\Delade\Inheritance inequality\Descriptives\Grafer\Gini_dyn_02_04_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8" y="3811289"/>
            <a:ext cx="3831908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nielW\Dropbox\Delade\Inheritance inequality\Descriptives\Grafer\Gini_dyn_02_04_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1289"/>
            <a:ext cx="3831908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7727" y="899428"/>
            <a:ext cx="2368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Children-heirs only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705" y="908720"/>
            <a:ext cx="29067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consumer durables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219" y="3753036"/>
            <a:ext cx="33337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”expected” inheritance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7164" y="3753036"/>
            <a:ext cx="2409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Unexpected deaths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Robustness DiD regressions</a:t>
            </a:r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05325"/>
              </p:ext>
            </p:extLst>
          </p:nvPr>
        </p:nvGraphicFramePr>
        <p:xfrm>
          <a:off x="359532" y="1376770"/>
          <a:ext cx="8385087" cy="353932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16335"/>
                <a:gridCol w="1276783"/>
                <a:gridCol w="1277178"/>
                <a:gridCol w="1268094"/>
                <a:gridCol w="1374241"/>
                <a:gridCol w="1572456"/>
              </a:tblGrid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 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(1)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(2)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(3)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(4)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(5)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508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Outcome: 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Main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Children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Cons.dur.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Adding future inh.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Unexp. death (”younger”)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Treatment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‒0.035</a:t>
                      </a:r>
                      <a:r>
                        <a:rPr lang="sv-SE" sz="1800">
                          <a:effectLst/>
                        </a:rPr>
                        <a:t>***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‒0.039</a:t>
                      </a:r>
                      <a:r>
                        <a:rPr lang="sv-SE" sz="1800">
                          <a:effectLst/>
                        </a:rPr>
                        <a:t>***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‒0.031</a:t>
                      </a:r>
                      <a:r>
                        <a:rPr lang="sv-SE" sz="1800">
                          <a:effectLst/>
                        </a:rPr>
                        <a:t>***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‒0.021</a:t>
                      </a:r>
                      <a:r>
                        <a:rPr lang="sv-SE" sz="1800">
                          <a:effectLst/>
                        </a:rPr>
                        <a:t>***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‒0.067</a:t>
                      </a:r>
                      <a:r>
                        <a:rPr lang="sv-SE" sz="1800">
                          <a:effectLst/>
                        </a:rPr>
                        <a:t>*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 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(0.008)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(0.010)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(0.006)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(0.005)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(0.036)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508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Mean of outcome </a:t>
                      </a:r>
                      <a:r>
                        <a:rPr lang="sv-SE" sz="1800" smtClean="0">
                          <a:effectLst/>
                        </a:rPr>
                        <a:t>t-1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0.802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0.819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0.769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0.754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Effect in %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-</a:t>
                      </a:r>
                      <a:r>
                        <a:rPr lang="sv-SE" sz="1800" smtClean="0">
                          <a:effectLst/>
                        </a:rPr>
                        <a:t>4.4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-4.7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-4.0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-2.9</a:t>
                      </a:r>
                      <a:r>
                        <a:rPr lang="sv-SE" sz="1800">
                          <a:effectLst/>
                        </a:rPr>
                        <a:t> 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-7.3</a:t>
                      </a:r>
                      <a:r>
                        <a:rPr lang="sv-SE" sz="1800">
                          <a:effectLst/>
                        </a:rPr>
                        <a:t> 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R-squared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0.992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0.991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0.993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0.993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0.950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310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Number of heirs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472,413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266,917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472,413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472,413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22,129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 smtClean="0">
                          <a:effectLst/>
                        </a:rPr>
                        <a:t>Cohorts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3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  <a:tr h="254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Observations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800">
                          <a:effectLst/>
                        </a:rPr>
                        <a:t>24</a:t>
                      </a:r>
                      <a:endParaRPr lang="sv-SE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Mechanism analysis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What explains the finding that inheritances </a:t>
            </a:r>
            <a:r>
              <a:rPr lang="sv-SE" i="1" smtClean="0"/>
              <a:t>reduce </a:t>
            </a:r>
            <a:r>
              <a:rPr lang="sv-SE" smtClean="0"/>
              <a:t>wealth inequality?</a:t>
            </a:r>
          </a:p>
          <a:p>
            <a:r>
              <a:rPr lang="sv-SE" smtClean="0"/>
              <a:t>Two candidates:</a:t>
            </a:r>
          </a:p>
          <a:p>
            <a:pPr lvl="1"/>
            <a:r>
              <a:rPr lang="sv-SE" smtClean="0"/>
              <a:t>The rich have more children</a:t>
            </a:r>
          </a:p>
          <a:p>
            <a:pPr lvl="1"/>
            <a:r>
              <a:rPr lang="sv-SE" smtClean="0"/>
              <a:t>Inheritances are relatively more important lower down the distribution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concept of inheritance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We focus on </a:t>
            </a:r>
            <a:r>
              <a:rPr lang="sv-SE" b="1"/>
              <a:t>material transfers</a:t>
            </a:r>
          </a:p>
          <a:p>
            <a:pPr lvl="1"/>
            <a:r>
              <a:rPr lang="sv-SE"/>
              <a:t>Excludes genes, networks, attitudes etc.</a:t>
            </a:r>
          </a:p>
          <a:p>
            <a:pPr lvl="1"/>
            <a:r>
              <a:rPr lang="sv-SE"/>
              <a:t>Measurement is not trivial (neither conceptually nor empirically)</a:t>
            </a:r>
          </a:p>
          <a:p>
            <a:r>
              <a:rPr lang="sv-SE" smtClean="0"/>
              <a:t>Two channels of intergenerational transfers</a:t>
            </a:r>
          </a:p>
          <a:p>
            <a:pPr lvl="1"/>
            <a:r>
              <a:rPr lang="sv-SE" smtClean="0"/>
              <a:t>Bequests (at death)</a:t>
            </a:r>
          </a:p>
          <a:p>
            <a:pPr lvl="1"/>
            <a:r>
              <a:rPr lang="sv-SE" smtClean="0"/>
              <a:t>Gifts during life (</a:t>
            </a:r>
            <a:r>
              <a:rPr lang="sv-SE" i="1" smtClean="0"/>
              <a:t>inter vivos</a:t>
            </a:r>
            <a:r>
              <a:rPr lang="sv-SE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Do the rich have more children?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Content Placeholder 4" descr="C:\Users\oscer983\Dropbox\Inheritance inequality\Descriptives\Grafer\Children_by_estat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54" y="1737576"/>
            <a:ext cx="5195455" cy="377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24655" y="1059123"/>
            <a:ext cx="533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children by estate size</a:t>
            </a:r>
            <a:endParaRPr lang="sv-SE" sz="2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63388"/>
            <a:ext cx="8964488" cy="907494"/>
          </a:xfrm>
        </p:spPr>
        <p:txBody>
          <a:bodyPr>
            <a:noAutofit/>
          </a:bodyPr>
          <a:lstStyle/>
          <a:p>
            <a:r>
              <a:rPr lang="sv-SE" smtClean="0"/>
              <a:t>Bequests </a:t>
            </a:r>
            <a:r>
              <a:rPr lang="sv-SE" i="1" smtClean="0"/>
              <a:t>relatively </a:t>
            </a:r>
            <a:r>
              <a:rPr lang="sv-SE" smtClean="0"/>
              <a:t>more important in the bottom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Content Placeholder 4" descr="C:\Users\oscer983\Dropbox\Inheritance inequality\Descriptives\Grafer\Arv_form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05" y="1536467"/>
            <a:ext cx="5722679" cy="41607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2204" y="1167135"/>
            <a:ext cx="814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 inheritance and inheritance/wealth across heirs wealth deciles</a:t>
            </a:r>
            <a:endParaRPr lang="sv-SE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609636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i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Absolutely</a:t>
            </a:r>
            <a:r>
              <a:rPr lang="sv-SE" sz="1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</a:p>
          <a:p>
            <a:r>
              <a:rPr lang="sv-SE" sz="1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in the top</a:t>
            </a:r>
            <a:endParaRPr lang="sv-SE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602" y="1609636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i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Relatively</a:t>
            </a:r>
            <a:r>
              <a:rPr lang="sv-SE" sz="1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</a:p>
          <a:p>
            <a:r>
              <a:rPr lang="sv-SE" sz="14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in the bottom</a:t>
            </a:r>
            <a:endParaRPr lang="sv-SE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35796" y="2132856"/>
            <a:ext cx="360040" cy="52960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44850" y="2096852"/>
            <a:ext cx="375322" cy="5551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mtClean="0"/>
              <a:t>Inheritance taxation: Did it matter in Sweden?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Progressive </a:t>
            </a:r>
            <a:r>
              <a:rPr lang="en-US" smtClean="0"/>
              <a:t>tax rate: </a:t>
            </a:r>
            <a:r>
              <a:rPr lang="en-US"/>
              <a:t>0, 10, 20, and 30 percent</a:t>
            </a:r>
          </a:p>
          <a:p>
            <a:pPr lvl="1"/>
            <a:r>
              <a:rPr lang="en-US"/>
              <a:t>But, the average, effective tax rate was rarely above 20 percent</a:t>
            </a:r>
          </a:p>
          <a:p>
            <a:r>
              <a:rPr lang="en-US" b="1"/>
              <a:t>Finding: The tax may actually have contributed to increased wealth inequality among </a:t>
            </a:r>
            <a:r>
              <a:rPr lang="en-US" b="1" smtClean="0"/>
              <a:t>heirs</a:t>
            </a:r>
            <a:endParaRPr lang="en-US" b="1"/>
          </a:p>
          <a:p>
            <a:r>
              <a:rPr lang="en-US"/>
              <a:t>Caveats: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A </a:t>
            </a:r>
            <a:r>
              <a:rPr lang="en-US"/>
              <a:t>more progressive tax may yield a different result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Does </a:t>
            </a:r>
            <a:r>
              <a:rPr lang="en-US"/>
              <a:t>not account for redistribution of inheritance tax revenues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Does </a:t>
            </a:r>
            <a:r>
              <a:rPr lang="en-US"/>
              <a:t>not account for popular sentiments towards </a:t>
            </a:r>
            <a:r>
              <a:rPr lang="en-US" smtClean="0"/>
              <a:t>equalization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can a progressive inheritance tax increase wealth inequality?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4" descr="C:\Users\oscer983\Dropbox\Inheritance inequality\Descriptives\Grafer\Inheritance_tax_for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497172"/>
            <a:ext cx="6552728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52117" y="1016732"/>
            <a:ext cx="726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Figure: Inheritance </a:t>
            </a:r>
            <a:r>
              <a:rPr lang="sv-S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payments</a:t>
            </a:r>
            <a:r>
              <a:rPr lang="sv-S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</a:t>
            </a:r>
            <a:r>
              <a:rPr lang="sv-S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decile</a:t>
            </a:r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3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Extensions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Alternative counterfactuals</a:t>
            </a:r>
          </a:p>
          <a:p>
            <a:pPr lvl="1"/>
            <a:r>
              <a:rPr lang="sv-SE" smtClean="0"/>
              <a:t>100% inheritance tax</a:t>
            </a:r>
          </a:p>
          <a:p>
            <a:pPr lvl="1"/>
            <a:r>
              <a:rPr lang="sv-SE" smtClean="0"/>
              <a:t>Progressive redistributions of the inheritance tax</a:t>
            </a:r>
          </a:p>
          <a:p>
            <a:pPr lvl="1"/>
            <a:r>
              <a:rPr lang="sv-SE" smtClean="0"/>
              <a:t>Look at full population (incl not year heirs and previous heirs)</a:t>
            </a:r>
          </a:p>
          <a:p>
            <a:pPr lvl="2"/>
            <a:r>
              <a:rPr lang="sv-SE" smtClean="0"/>
              <a:t>Similar to survey evidence</a:t>
            </a:r>
          </a:p>
          <a:p>
            <a:r>
              <a:rPr lang="sv-SE" smtClean="0"/>
              <a:t>Lifetime resources</a:t>
            </a:r>
          </a:p>
          <a:p>
            <a:pPr lvl="1"/>
            <a:r>
              <a:rPr lang="sv-SE" smtClean="0"/>
              <a:t>Inequality of material wealth is just one distributional outcome</a:t>
            </a:r>
          </a:p>
          <a:p>
            <a:pPr lvl="1"/>
            <a:r>
              <a:rPr lang="sv-SE" smtClean="0"/>
              <a:t>Lifetime Resources = Lifetime earnings + Bequests and gifts</a:t>
            </a:r>
          </a:p>
          <a:p>
            <a:pPr lvl="2"/>
            <a:r>
              <a:rPr lang="sv-SE" smtClean="0"/>
              <a:t>Estimate lifetime earnings and add 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1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err="1" smtClean="0"/>
              <a:t>Concluding</a:t>
            </a:r>
            <a:r>
              <a:rPr lang="sv-SE" smtClean="0"/>
              <a:t> ”Inheritance and wealth inequality”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Positive correlation between bequests and wealth of heirs</a:t>
            </a:r>
          </a:p>
          <a:p>
            <a:pPr lvl="1"/>
            <a:r>
              <a:rPr lang="sv-SE" smtClean="0"/>
              <a:t>Richer heirs inherit more, absolute variation increases</a:t>
            </a:r>
          </a:p>
          <a:p>
            <a:r>
              <a:rPr lang="sv-SE" smtClean="0"/>
              <a:t>But inheritances reduce wealth inequality</a:t>
            </a:r>
            <a:endParaRPr lang="sv-SE" sz="2800" dirty="0" smtClean="0"/>
          </a:p>
          <a:p>
            <a:pPr lvl="1"/>
            <a:r>
              <a:rPr lang="sv-SE"/>
              <a:t>Confirms results in survey data </a:t>
            </a:r>
          </a:p>
          <a:p>
            <a:pPr lvl="1"/>
            <a:r>
              <a:rPr lang="sv-SE" smtClean="0"/>
              <a:t>Results robust to tests for undervalued wealth, gifts, expectations </a:t>
            </a:r>
          </a:p>
          <a:p>
            <a:r>
              <a:rPr lang="sv-SE" smtClean="0"/>
              <a:t>Limitations/Need for more analysis:</a:t>
            </a:r>
            <a:endParaRPr lang="sv-SE" sz="2000" dirty="0" smtClean="0"/>
          </a:p>
          <a:p>
            <a:pPr lvl="1"/>
            <a:r>
              <a:rPr lang="sv-SE" dirty="0" err="1"/>
              <a:t>C</a:t>
            </a:r>
            <a:r>
              <a:rPr lang="sv-SE" dirty="0" err="1" smtClean="0"/>
              <a:t>annot</a:t>
            </a:r>
            <a:r>
              <a:rPr lang="sv-SE" dirty="0" smtClean="0"/>
              <a:t> </a:t>
            </a:r>
            <a:r>
              <a:rPr lang="sv-SE" dirty="0" err="1" smtClean="0"/>
              <a:t>perfectly</a:t>
            </a:r>
            <a:r>
              <a:rPr lang="sv-SE" dirty="0" smtClean="0"/>
              <a:t> </a:t>
            </a:r>
            <a:r>
              <a:rPr lang="sv-SE" dirty="0" err="1" smtClean="0"/>
              <a:t>account</a:t>
            </a:r>
            <a:r>
              <a:rPr lang="sv-SE" dirty="0" smtClean="0"/>
              <a:t> </a:t>
            </a:r>
            <a:r>
              <a:rPr lang="sv-SE" smtClean="0"/>
              <a:t>for pre-inheritance </a:t>
            </a:r>
            <a:r>
              <a:rPr lang="sv-SE" dirty="0" err="1" smtClean="0"/>
              <a:t>responses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…or the </a:t>
            </a:r>
            <a:r>
              <a:rPr lang="sv-SE" dirty="0" err="1" smtClean="0"/>
              <a:t>impact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all inter </a:t>
            </a:r>
            <a:r>
              <a:rPr lang="sv-SE" err="1" smtClean="0"/>
              <a:t>vivos</a:t>
            </a:r>
            <a:r>
              <a:rPr lang="sv-SE" smtClean="0"/>
              <a:t> gifts</a:t>
            </a:r>
          </a:p>
          <a:p>
            <a:pPr lvl="1"/>
            <a:r>
              <a:rPr lang="sv-SE" smtClean="0"/>
              <a:t>Distinguish between lifecycle and inherited wealth of donees?</a:t>
            </a:r>
          </a:p>
          <a:p>
            <a:pPr lvl="1"/>
            <a:r>
              <a:rPr lang="sv-SE" smtClean="0"/>
              <a:t>Normative inheritance tax analysis?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Extra slides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0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Wealth regressions</a:t>
            </a:r>
            <a:r>
              <a:rPr lang="sv-SE" smtClean="0"/>
              <a:t>: IHS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790913"/>
            <a:ext cx="7047167" cy="56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10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Wealth regressions: </a:t>
            </a:r>
            <a:r>
              <a:rPr lang="sv-SE" smtClean="0"/>
              <a:t>log Wealth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849584"/>
            <a:ext cx="6979730" cy="585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54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" y="224644"/>
            <a:ext cx="8712968" cy="907494"/>
          </a:xfrm>
        </p:spPr>
        <p:txBody>
          <a:bodyPr>
            <a:normAutofit/>
          </a:bodyPr>
          <a:lstStyle/>
          <a:p>
            <a:pPr algn="ctr"/>
            <a:r>
              <a:rPr lang="sv-SE" sz="3600" b="0" dirty="0" err="1">
                <a:latin typeface="+mn-lt"/>
              </a:rPr>
              <a:t>Mobility</a:t>
            </a:r>
            <a:r>
              <a:rPr lang="sv-SE" sz="3600" b="0" dirty="0">
                <a:latin typeface="+mn-lt"/>
              </a:rPr>
              <a:t> </a:t>
            </a:r>
            <a:r>
              <a:rPr lang="sv-SE" sz="3600" b="0" dirty="0" err="1">
                <a:latin typeface="+mn-lt"/>
              </a:rPr>
              <a:t>effects</a:t>
            </a:r>
            <a:endParaRPr lang="sv-SE" sz="36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Content Placeholder 5" descr="C:\Users\oscer983\Dropbox\Inheritance inequality\Descriptives\Grafer\Prais_nq5_2yea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08712" cy="46613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72561" y="1122796"/>
            <a:ext cx="7002109" cy="48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v-SE" sz="2400" dirty="0"/>
              <a:t>Evolution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en-US" sz="240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Shorrocks-Prais</a:t>
            </a:r>
            <a:r>
              <a:rPr lang="en-US" sz="2400" smtClean="0">
                <a:ea typeface="Calibri" panose="020F0502020204030204" pitchFamily="34" charset="0"/>
                <a:cs typeface="Times New Roman" panose="02020603050405020304" pitchFamily="18" charset="0"/>
              </a:rPr>
              <a:t> index (trace in tr.matrices)</a:t>
            </a:r>
            <a:endParaRPr lang="sv-S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wn Arrow 61"/>
          <p:cNvSpPr/>
          <p:nvPr/>
        </p:nvSpPr>
        <p:spPr>
          <a:xfrm>
            <a:off x="4987368" y="2744924"/>
            <a:ext cx="124692" cy="1624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Sketch of wealth (W) and transfers (gifts, B) over life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43608" y="2708920"/>
            <a:ext cx="5472608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608" y="2276872"/>
            <a:ext cx="3996444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43808" y="4401108"/>
            <a:ext cx="5472608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496" y="22768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Gen1</a:t>
            </a:r>
            <a:endParaRPr lang="sv-SE" b="1"/>
          </a:p>
        </p:txBody>
      </p:sp>
      <p:sp>
        <p:nvSpPr>
          <p:cNvPr id="13" name="TextBox 12"/>
          <p:cNvSpPr txBox="1"/>
          <p:nvPr/>
        </p:nvSpPr>
        <p:spPr>
          <a:xfrm>
            <a:off x="35496" y="41850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Gen2</a:t>
            </a:r>
            <a:endParaRPr lang="sv-SE" b="1"/>
          </a:p>
        </p:txBody>
      </p:sp>
      <p:sp>
        <p:nvSpPr>
          <p:cNvPr id="14" name="TextBox 13"/>
          <p:cNvSpPr txBox="1"/>
          <p:nvPr/>
        </p:nvSpPr>
        <p:spPr>
          <a:xfrm>
            <a:off x="717140" y="209685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mtClean="0"/>
              <a:t>F</a:t>
            </a:r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684295" y="251960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mtClean="0"/>
              <a:t>M</a:t>
            </a:r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23476" y="2096852"/>
            <a:ext cx="0" cy="612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40052" y="2168860"/>
            <a:ext cx="0" cy="256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16216" y="2560258"/>
            <a:ext cx="0" cy="256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16416" y="4252446"/>
            <a:ext cx="0" cy="256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67744" y="1772816"/>
            <a:ext cx="942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smtClean="0">
                <a:solidFill>
                  <a:srgbClr val="FF0000"/>
                </a:solidFill>
              </a:rPr>
              <a:t>Marriage</a:t>
            </a:r>
            <a:endParaRPr lang="sv-SE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8385" y="1736812"/>
                <a:ext cx="499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385" y="1736812"/>
                <a:ext cx="49955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4704" y="1736812"/>
                <a:ext cx="547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04" y="1736812"/>
                <a:ext cx="54720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57047" y="2132856"/>
                <a:ext cx="547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047" y="2132856"/>
                <a:ext cx="54720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57247" y="3861048"/>
                <a:ext cx="547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247" y="3861048"/>
                <a:ext cx="54720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2951820" y="2276872"/>
            <a:ext cx="0" cy="10708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15816" y="3347700"/>
            <a:ext cx="3271048" cy="29929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tIns="108000" bIns="3600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sv-SE" smtClean="0">
                <a:solidFill>
                  <a:schemeClr val="tx2"/>
                </a:solidFill>
              </a:rPr>
              <a:t>Inter vivos gifts</a:t>
            </a:r>
            <a:endParaRPr lang="sv-SE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951820" y="3656462"/>
            <a:ext cx="0" cy="70864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743908" y="2276872"/>
            <a:ext cx="0" cy="10708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499992" y="2276872"/>
            <a:ext cx="0" cy="107082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012160" y="2708920"/>
            <a:ext cx="0" cy="63878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743908" y="3645024"/>
            <a:ext cx="0" cy="70864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499992" y="3656462"/>
            <a:ext cx="0" cy="70864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012160" y="3645024"/>
            <a:ext cx="0" cy="708642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Down Arrow 60"/>
              <p:cNvSpPr/>
              <p:nvPr/>
            </p:nvSpPr>
            <p:spPr>
              <a:xfrm>
                <a:off x="4608004" y="2461538"/>
                <a:ext cx="900100" cy="24273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 </m:t>
                      </m:r>
                      <m:r>
                        <a:rPr lang="sv-SE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sv-SE"/>
              </a:p>
            </p:txBody>
          </p:sp>
        </mc:Choice>
        <mc:Fallback xmlns="">
          <p:sp>
            <p:nvSpPr>
              <p:cNvPr id="61" name="Down Arrow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2461538"/>
                <a:ext cx="900100" cy="242736"/>
              </a:xfrm>
              <a:prstGeom prst="downArrow">
                <a:avLst/>
              </a:prstGeom>
              <a:blipFill rotWithShape="1">
                <a:blip r:embed="rId6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Down Arrow 62"/>
              <p:cNvSpPr/>
              <p:nvPr/>
            </p:nvSpPr>
            <p:spPr>
              <a:xfrm>
                <a:off x="6048164" y="2862228"/>
                <a:ext cx="900100" cy="150287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3200" b="1" i="1" smtClean="0">
                          <a:latin typeface="Cambria Math"/>
                        </a:rPr>
                        <m:t> </m:t>
                      </m:r>
                      <m:r>
                        <a:rPr lang="sv-SE" sz="32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sv-SE" b="1"/>
              </a:p>
            </p:txBody>
          </p:sp>
        </mc:Choice>
        <mc:Fallback xmlns="">
          <p:sp>
            <p:nvSpPr>
              <p:cNvPr id="63" name="Down Arrow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2862228"/>
                <a:ext cx="900100" cy="1502876"/>
              </a:xfrm>
              <a:prstGeom prst="downArrow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832140" y="4895872"/>
                <a:ext cx="4995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4895872"/>
                <a:ext cx="49955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 flipH="1" flipV="1">
            <a:off x="4804705" y="4404944"/>
            <a:ext cx="1027435" cy="4909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688124" y="4401108"/>
            <a:ext cx="296418" cy="503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4" idx="0"/>
          </p:cNvCxnSpPr>
          <p:nvPr/>
        </p:nvCxnSpPr>
        <p:spPr>
          <a:xfrm flipV="1">
            <a:off x="6081920" y="4401108"/>
            <a:ext cx="209888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6270324" y="4404944"/>
            <a:ext cx="533924" cy="572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40052" y="2096852"/>
            <a:ext cx="68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smtClean="0"/>
              <a:t>Death</a:t>
            </a:r>
            <a:endParaRPr lang="sv-SE"/>
          </a:p>
        </p:txBody>
      </p:sp>
      <p:sp>
        <p:nvSpPr>
          <p:cNvPr id="75" name="TextBox 74"/>
          <p:cNvSpPr txBox="1"/>
          <p:nvPr/>
        </p:nvSpPr>
        <p:spPr>
          <a:xfrm>
            <a:off x="6478202" y="2492896"/>
            <a:ext cx="68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smtClean="0"/>
              <a:t>Death</a:t>
            </a:r>
            <a:endParaRPr lang="sv-SE"/>
          </a:p>
        </p:txBody>
      </p:sp>
      <p:sp>
        <p:nvSpPr>
          <p:cNvPr id="76" name="TextBox 75"/>
          <p:cNvSpPr txBox="1"/>
          <p:nvPr/>
        </p:nvSpPr>
        <p:spPr>
          <a:xfrm>
            <a:off x="8278402" y="4206570"/>
            <a:ext cx="68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smtClean="0"/>
              <a:t>Death</a:t>
            </a:r>
            <a:endParaRPr lang="sv-S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298020" y="1126485"/>
                <a:ext cx="10313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𝑀𝑖𝑑𝑙𝑖𝑓𝑒</m:t>
                      </m:r>
                    </m:oMath>
                  </m:oMathPara>
                </a14:m>
                <a:endParaRPr lang="sv-SE" b="0" i="1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𝑤𝑒𝑎𝑙𝑡h</m:t>
                      </m:r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020" y="1126485"/>
                <a:ext cx="103130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389914" y="1126485"/>
                <a:ext cx="12050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𝑇𝑒𝑟𝑚𝑖𝑛𝑎𝑙</m:t>
                      </m:r>
                    </m:oMath>
                  </m:oMathPara>
                </a14:m>
                <a:endParaRPr lang="sv-SE" b="0" i="1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0" i="1" smtClean="0">
                          <a:latin typeface="Cambria Math"/>
                        </a:rPr>
                        <m:t>𝑤𝑒𝑎𝑙𝑡h</m:t>
                      </m:r>
                    </m:oMath>
                  </m:oMathPara>
                </a14:m>
                <a:endParaRPr lang="sv-SE" i="1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14" y="1126485"/>
                <a:ext cx="1205073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1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3" grpId="0"/>
      <p:bldP spid="25" grpId="0"/>
      <p:bldP spid="26" grpId="0"/>
      <p:bldP spid="27" grpId="0"/>
      <p:bldP spid="28" grpId="0"/>
      <p:bldP spid="29" grpId="0"/>
      <p:bldP spid="36" grpId="0" animBg="1"/>
      <p:bldP spid="61" grpId="0" animBg="1"/>
      <p:bldP spid="63" grpId="0" animBg="1"/>
      <p:bldP spid="64" grpId="0"/>
      <p:bldP spid="74" grpId="0"/>
      <p:bldP spid="75" grpId="0"/>
      <p:bldP spid="76" grpId="0"/>
      <p:bldP spid="40" grpId="0"/>
      <p:bldP spid="4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err="1" smtClean="0">
                <a:latin typeface="+mn-lt"/>
              </a:rPr>
              <a:t>Descriptives</a:t>
            </a:r>
            <a:r>
              <a:rPr lang="sv-SE" b="0" dirty="0" smtClean="0">
                <a:latin typeface="+mn-lt"/>
              </a:rPr>
              <a:t> </a:t>
            </a:r>
            <a:r>
              <a:rPr lang="sv-SE" b="0" dirty="0" err="1" smtClean="0">
                <a:latin typeface="+mn-lt"/>
              </a:rPr>
              <a:t>of</a:t>
            </a:r>
            <a:r>
              <a:rPr lang="sv-SE" b="0" dirty="0" smtClean="0">
                <a:latin typeface="+mn-lt"/>
              </a:rPr>
              <a:t> </a:t>
            </a:r>
            <a:r>
              <a:rPr lang="sv-SE" b="0" dirty="0" err="1" smtClean="0">
                <a:latin typeface="+mn-lt"/>
              </a:rPr>
              <a:t>heirs</a:t>
            </a:r>
            <a:endParaRPr lang="sv-SE" b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5486563"/>
                  </p:ext>
                </p:extLst>
              </p:nvPr>
            </p:nvGraphicFramePr>
            <p:xfrm>
              <a:off x="179512" y="1382047"/>
              <a:ext cx="8712967" cy="4369308"/>
            </p:xfrm>
            <a:graphic>
              <a:graphicData uri="http://schemas.openxmlformats.org/drawingml/2006/table">
                <a:tbl>
                  <a:tblPr>
                    <a:tableStyleId>{2A488322-F2BA-4B5B-9748-0D474271808F}</a:tableStyleId>
                  </a:tblPr>
                  <a:tblGrid>
                    <a:gridCol w="3702715"/>
                    <a:gridCol w="1252563"/>
                    <a:gridCol w="1252563"/>
                    <a:gridCol w="1252563"/>
                    <a:gridCol w="1252563"/>
                  </a:tblGrid>
                  <a:tr h="3004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Cohort:</a:t>
                          </a:r>
                          <a:endParaRPr lang="sv-SE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2002</a:t>
                          </a:r>
                          <a:endParaRPr lang="sv-SE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2003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2004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2005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Age at inheritance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55.1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Child of the decedent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56.7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57.1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55.6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59.4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Woman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Married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53.8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53.2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52.7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52.3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Upper secondary or post-graduate degree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24.6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25.4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25.7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26.2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Taxable labor income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220,041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224,993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227,687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234,903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Wealth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638,967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590,612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625,364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691,191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Gross inheritance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82,520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83,430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88,791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n.a.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Net inheritance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73,025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73,737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78,131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n.a.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Paying inheritance tax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32.9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33.0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34.2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Have received taxable gifts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1.9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1.9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2.0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6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Taxable gifts (SEK) 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2,683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2,796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2,866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5486563"/>
                  </p:ext>
                </p:extLst>
              </p:nvPr>
            </p:nvGraphicFramePr>
            <p:xfrm>
              <a:off x="179512" y="1382047"/>
              <a:ext cx="8712967" cy="4369308"/>
            </p:xfrm>
            <a:graphic>
              <a:graphicData uri="http://schemas.openxmlformats.org/drawingml/2006/table">
                <a:tbl>
                  <a:tblPr>
                    <a:tableStyleId>{2A488322-F2BA-4B5B-9748-0D474271808F}</a:tableStyleId>
                  </a:tblPr>
                  <a:tblGrid>
                    <a:gridCol w="3702715"/>
                    <a:gridCol w="1252563"/>
                    <a:gridCol w="1252563"/>
                    <a:gridCol w="1252563"/>
                    <a:gridCol w="1252563"/>
                  </a:tblGrid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Cohort:</a:t>
                          </a:r>
                          <a:endParaRPr lang="sv-SE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2002</a:t>
                          </a:r>
                          <a:endParaRPr lang="sv-SE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2003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2004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effectLst/>
                            </a:rPr>
                            <a:t>2005</a:t>
                          </a:r>
                          <a:endParaRPr lang="sv-SE" sz="2000" b="1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Age at inheritance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54.9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55.1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Child of the decedent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56.7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57.1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55.6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59.4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Woman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50.6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Married (%)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53.8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53.2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52.7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52.3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Upper secondary or post-graduate degree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24.6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25.4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25.7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26.2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698077" r="-135197" b="-6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220,041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224,993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227,687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234,903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798077" r="-135197" b="-5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638,967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590,612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625,364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691,191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Gross inheritance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82,520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83,430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88,791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n.a.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Net inheritance (SEK)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73,025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73,737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78,131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n.a.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Paying inheritance tax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32.9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33.0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34.2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Have received taxable gifts (%)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1.9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1.9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2.0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Taxable gifts (SEK) 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2,683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2,796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2,866</a:t>
                          </a:r>
                          <a:endParaRPr lang="sv-SE" sz="18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n.a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Calibri" panose="020F0502020204030204" pitchFamily="34" charset="0"/>
                            </a:rPr>
                            <a:t>.</a:t>
                          </a:r>
                          <a:endParaRPr lang="sv-SE" sz="18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1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Inheritance</a:t>
            </a:r>
            <a:r>
              <a:rPr lang="sv-SE" dirty="0" smtClean="0"/>
              <a:t> </a:t>
            </a:r>
            <a:r>
              <a:rPr lang="sv-SE" dirty="0" err="1"/>
              <a:t>effects</a:t>
            </a:r>
            <a:r>
              <a:rPr lang="sv-SE" dirty="0"/>
              <a:t> on </a:t>
            </a:r>
            <a:r>
              <a:rPr lang="sv-SE" dirty="0" err="1"/>
              <a:t>wealth</a:t>
            </a:r>
            <a:r>
              <a:rPr lang="sv-SE" dirty="0"/>
              <a:t> </a:t>
            </a:r>
            <a:r>
              <a:rPr lang="sv-SE" dirty="0" err="1"/>
              <a:t>inequality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7382980"/>
                  </p:ext>
                </p:extLst>
              </p:nvPr>
            </p:nvGraphicFramePr>
            <p:xfrm>
              <a:off x="71500" y="1664801"/>
              <a:ext cx="8964997" cy="1653208"/>
            </p:xfrm>
            <a:graphic>
              <a:graphicData uri="http://schemas.openxmlformats.org/drawingml/2006/table">
                <a:tbl>
                  <a:tblPr>
                    <a:tableStyleId>{2A488322-F2BA-4B5B-9748-0D474271808F}</a:tableStyleId>
                  </a:tblPr>
                  <a:tblGrid>
                    <a:gridCol w="1044116"/>
                    <a:gridCol w="900100"/>
                    <a:gridCol w="936104"/>
                    <a:gridCol w="828092"/>
                    <a:gridCol w="828092"/>
                    <a:gridCol w="936104"/>
                    <a:gridCol w="972108"/>
                    <a:gridCol w="781093"/>
                    <a:gridCol w="900633"/>
                    <a:gridCol w="838555"/>
                  </a:tblGrid>
                  <a:tr h="2727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err="1">
                              <a:effectLst/>
                            </a:rPr>
                            <a:t>Outcome</a:t>
                          </a:r>
                          <a:r>
                            <a:rPr lang="sv-SE" sz="1400" dirty="0">
                              <a:effectLst/>
                            </a:rPr>
                            <a:t>: 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err="1">
                              <a:effectLst/>
                            </a:rPr>
                            <a:t>Gini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P90/P50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P99/P50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Top1%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>
                              <a:effectLst/>
                            </a:rPr>
                            <a:t>Top10%</a:t>
                          </a:r>
                          <a:endParaRPr lang="sv-SE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smtClean="0">
                              <a:effectLst/>
                            </a:rPr>
                            <a:t>Bot. </a:t>
                          </a:r>
                          <a:r>
                            <a:rPr lang="sv-SE" sz="1400" dirty="0">
                              <a:effectLst/>
                            </a:rPr>
                            <a:t>50%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sz="1400" dirty="0" smtClean="0"/>
                            <a:t>CV</a:t>
                          </a:r>
                          <a:endParaRPr lang="sv-SE" sz="1400" dirty="0"/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P75-P25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P99-P1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53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Treatment effect (</a:t>
                          </a:r>
                          <a14:m>
                            <m:oMath xmlns:m="http://schemas.openxmlformats.org/officeDocument/2006/math">
                              <m:r>
                                <a:rPr lang="sv-SE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sv-SE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–0.035***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–0.601***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–1.876**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–0.023**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–0.029***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–4.320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64,998***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259,586*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210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(0.008)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(0.163)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(0.831)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(0.004)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(0.005)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(3.007)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(15,484)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(128,255)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1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 of 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0.802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6.609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20.618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0.189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0.556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–0.015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6.79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765,926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5,545,335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210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Effect in %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–4.36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–9.10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–9.10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–12.70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–5.21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–63.62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8.49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4.68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0820518"/>
                  </p:ext>
                </p:extLst>
              </p:nvPr>
            </p:nvGraphicFramePr>
            <p:xfrm>
              <a:off x="71500" y="1664801"/>
              <a:ext cx="8964997" cy="1642540"/>
            </p:xfrm>
            <a:graphic>
              <a:graphicData uri="http://schemas.openxmlformats.org/drawingml/2006/table">
                <a:tbl>
                  <a:tblPr>
                    <a:tableStyleId>{2A488322-F2BA-4B5B-9748-0D474271808F}</a:tableStyleId>
                  </a:tblPr>
                  <a:tblGrid>
                    <a:gridCol w="1044116"/>
                    <a:gridCol w="900100"/>
                    <a:gridCol w="936104"/>
                    <a:gridCol w="828092"/>
                    <a:gridCol w="828092"/>
                    <a:gridCol w="936104"/>
                    <a:gridCol w="972108"/>
                    <a:gridCol w="781093"/>
                    <a:gridCol w="900633"/>
                    <a:gridCol w="838555"/>
                  </a:tblGrid>
                  <a:tr h="2727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err="1">
                              <a:effectLst/>
                            </a:rPr>
                            <a:t>Outcome</a:t>
                          </a:r>
                          <a:r>
                            <a:rPr lang="sv-SE" sz="1400" dirty="0">
                              <a:effectLst/>
                            </a:rPr>
                            <a:t>: 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err="1">
                              <a:effectLst/>
                            </a:rPr>
                            <a:t>Gini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P90/P50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P99/P50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Top1%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>
                              <a:effectLst/>
                            </a:rPr>
                            <a:t>Top10%</a:t>
                          </a:r>
                          <a:endParaRPr lang="sv-SE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 smtClean="0">
                              <a:effectLst/>
                            </a:rPr>
                            <a:t>Bot. </a:t>
                          </a:r>
                          <a:r>
                            <a:rPr lang="sv-SE" sz="1400" dirty="0">
                              <a:effectLst/>
                            </a:rPr>
                            <a:t>50%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v-SE" sz="1400" dirty="0" smtClean="0"/>
                            <a:t>CV</a:t>
                          </a:r>
                          <a:endParaRPr lang="sv-SE" sz="1400" dirty="0"/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P75-P25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v-SE" sz="1400" dirty="0">
                              <a:effectLst/>
                            </a:rPr>
                            <a:t>P99-P1</a:t>
                          </a:r>
                          <a:endParaRPr lang="sv-SE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36000" marR="36000" marT="0" marB="0" anchor="ctr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45897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t="-67123" r="-761988" b="-210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–0.035***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–0.601***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–1.876**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–0.023**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–0.029***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–4.320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64,998***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259,586*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210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(0.008)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(0.163)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(0.831)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(0.010)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(0.004)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(0.005)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(3.007)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(15,484)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(128,255)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18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Mean of </a:t>
                          </a:r>
                          <a:r>
                            <a:rPr lang="en-US" sz="1400" dirty="0" smtClean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0.802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6.609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20.618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0.189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0.556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–0.015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6.79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765,926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5,545,335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210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Effect in %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–4.36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–9.10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–9.10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–12.70</a:t>
                          </a:r>
                          <a:endParaRPr lang="sv-SE" sz="14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–5.21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–63.62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8.49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4.68</a:t>
                          </a:r>
                          <a:endParaRPr lang="sv-SE" sz="1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7625" marR="47625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4113076"/>
            <a:ext cx="744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sv-SE" sz="2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sv-SE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mechanical</a:t>
            </a:r>
            <a:r>
              <a:rPr lang="sv-SE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</a:t>
            </a:r>
            <a:r>
              <a:rPr lang="sv-SE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sv-SE" sz="20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Gini</a:t>
            </a:r>
            <a:r>
              <a:rPr lang="sv-SE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sv-SE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lang="sv-SE" sz="20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</a:t>
            </a:r>
            <a:r>
              <a:rPr lang="sv-SE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</a:t>
            </a:r>
            <a:endParaRPr lang="sv-SE" sz="2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Development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Gini</a:t>
            </a:r>
            <a:r>
              <a:rPr lang="sv-SE" dirty="0"/>
              <a:t> </a:t>
            </a:r>
            <a:r>
              <a:rPr lang="sv-SE" dirty="0" err="1" smtClean="0"/>
              <a:t>coefficient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1560" y="1016732"/>
            <a:ext cx="8028892" cy="5616624"/>
            <a:chOff x="0" y="0"/>
            <a:chExt cx="5372100" cy="3905885"/>
          </a:xfrm>
        </p:grpSpPr>
        <p:pic>
          <p:nvPicPr>
            <p:cNvPr id="8" name="Picture 7" descr="C:\Users\oscer983\Dropbox\Inheritance inequality\Descriptives\Grafer\Gini_dyn_02_0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72100" cy="39058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76022" y="207749"/>
              <a:ext cx="0" cy="25290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/>
            <p:nvPr/>
          </p:nvSpPr>
          <p:spPr>
            <a:xfrm>
              <a:off x="1794684" y="207749"/>
              <a:ext cx="4926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2002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cohort</a:t>
              </a: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inherits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2351705" y="207749"/>
              <a:ext cx="4926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2003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cohort</a:t>
              </a: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inherits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2908726" y="207749"/>
              <a:ext cx="4926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2004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cohort</a:t>
              </a:r>
              <a:r>
                <a:rPr lang="sv-SE" sz="12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2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inherits</a:t>
              </a:r>
              <a:endPara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Arc 2"/>
          <p:cNvSpPr/>
          <p:nvPr/>
        </p:nvSpPr>
        <p:spPr>
          <a:xfrm rot="10353447">
            <a:off x="3928930" y="1547975"/>
            <a:ext cx="759917" cy="682555"/>
          </a:xfrm>
          <a:prstGeom prst="arc">
            <a:avLst>
              <a:gd name="adj1" fmla="val 15976307"/>
              <a:gd name="adj2" fmla="val 17648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Arc 12"/>
          <p:cNvSpPr/>
          <p:nvPr/>
        </p:nvSpPr>
        <p:spPr>
          <a:xfrm rot="10353447">
            <a:off x="4779189" y="1547975"/>
            <a:ext cx="759917" cy="682555"/>
          </a:xfrm>
          <a:prstGeom prst="arc">
            <a:avLst>
              <a:gd name="adj1" fmla="val 15976307"/>
              <a:gd name="adj2" fmla="val 17648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Arc 13"/>
          <p:cNvSpPr/>
          <p:nvPr/>
        </p:nvSpPr>
        <p:spPr>
          <a:xfrm rot="10353447">
            <a:off x="5607281" y="1547975"/>
            <a:ext cx="759917" cy="682555"/>
          </a:xfrm>
          <a:prstGeom prst="arc">
            <a:avLst>
              <a:gd name="adj1" fmla="val 15976307"/>
              <a:gd name="adj2" fmla="val 176484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7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54107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sv-SE" i="1" dirty="0" err="1"/>
              <a:t>Why</a:t>
            </a:r>
            <a:r>
              <a:rPr lang="sv-SE" dirty="0"/>
              <a:t> do </a:t>
            </a:r>
            <a:r>
              <a:rPr lang="sv-SE" dirty="0" err="1"/>
              <a:t>inheritances</a:t>
            </a:r>
            <a:r>
              <a:rPr lang="sv-SE" dirty="0"/>
              <a:t> </a:t>
            </a:r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wealth</a:t>
            </a:r>
            <a:r>
              <a:rPr lang="sv-SE" dirty="0"/>
              <a:t> </a:t>
            </a:r>
            <a:r>
              <a:rPr lang="sv-SE" dirty="0" err="1"/>
              <a:t>inequality</a:t>
            </a:r>
            <a:r>
              <a:rPr lang="sv-SE" dirty="0" smtClean="0"/>
              <a:t>?</a:t>
            </a:r>
            <a:r>
              <a:rPr lang="sv-SE" smtClean="0"/>
              <a:t/>
            </a:r>
            <a:br>
              <a:rPr lang="sv-SE" smtClean="0"/>
            </a:br>
            <a:r>
              <a:rPr lang="sv-SE" smtClean="0">
                <a:solidFill>
                  <a:schemeClr val="tx1"/>
                </a:solidFill>
              </a:rPr>
              <a:t>‒ </a:t>
            </a:r>
            <a:r>
              <a:rPr lang="sv-SE" i="1" smtClean="0">
                <a:solidFill>
                  <a:schemeClr val="tx1"/>
                </a:solidFill>
              </a:rPr>
              <a:t>Relatively </a:t>
            </a:r>
            <a:r>
              <a:rPr lang="sv-SE" dirty="0" err="1" smtClean="0">
                <a:solidFill>
                  <a:schemeClr val="tx1"/>
                </a:solidFill>
              </a:rPr>
              <a:t>more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important</a:t>
            </a:r>
            <a:r>
              <a:rPr lang="sv-SE" dirty="0" smtClean="0">
                <a:solidFill>
                  <a:schemeClr val="tx1"/>
                </a:solidFill>
              </a:rPr>
              <a:t> for the less </a:t>
            </a:r>
            <a:r>
              <a:rPr lang="sv-SE" dirty="0" err="1" smtClean="0">
                <a:solidFill>
                  <a:schemeClr val="tx1"/>
                </a:solidFill>
              </a:rPr>
              <a:t>wealthy</a:t>
            </a:r>
            <a:r>
              <a:rPr lang="sv-SE" dirty="0" smtClean="0">
                <a:solidFill>
                  <a:schemeClr val="tx1"/>
                </a:solidFill>
              </a:rPr>
              <a:t>!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Content Placeholder 4" descr="C:\Users\oscer983\Dropbox\Inheritance inequality\Descriptives\Grafer\Arv_for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0" y="1844824"/>
            <a:ext cx="594232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41583" y="1871293"/>
            <a:ext cx="1918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 err="1">
                <a:solidFill>
                  <a:schemeClr val="accent1"/>
                </a:solidFill>
              </a:rPr>
              <a:t>Absolutely</a:t>
            </a:r>
            <a:r>
              <a:rPr lang="sv-SE" sz="1600" dirty="0" smtClean="0"/>
              <a:t> </a:t>
            </a:r>
            <a:r>
              <a:rPr lang="sv-SE" sz="1600" dirty="0" err="1" smtClean="0"/>
              <a:t>more</a:t>
            </a:r>
            <a:r>
              <a:rPr lang="sv-SE" sz="1600" dirty="0" smtClean="0"/>
              <a:t> </a:t>
            </a:r>
          </a:p>
          <a:p>
            <a:r>
              <a:rPr lang="sv-SE" sz="1600" dirty="0" err="1" smtClean="0"/>
              <a:t>important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top</a:t>
            </a:r>
            <a:endParaRPr lang="sv-S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78143" y="1872992"/>
            <a:ext cx="2263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 err="1" smtClean="0">
                <a:solidFill>
                  <a:srgbClr val="C00000"/>
                </a:solidFill>
              </a:rPr>
              <a:t>Relatively</a:t>
            </a:r>
            <a:r>
              <a:rPr lang="sv-SE" sz="1600" dirty="0" smtClean="0"/>
              <a:t> </a:t>
            </a:r>
            <a:r>
              <a:rPr lang="sv-SE" sz="1600" dirty="0" err="1" smtClean="0"/>
              <a:t>more</a:t>
            </a:r>
            <a:r>
              <a:rPr lang="sv-SE" sz="1600" dirty="0" smtClean="0"/>
              <a:t> </a:t>
            </a:r>
          </a:p>
          <a:p>
            <a:r>
              <a:rPr lang="sv-SE" sz="1600" dirty="0" err="1" smtClean="0"/>
              <a:t>important</a:t>
            </a:r>
            <a:r>
              <a:rPr lang="sv-SE" sz="1600" dirty="0" smtClean="0"/>
              <a:t> in the </a:t>
            </a:r>
            <a:r>
              <a:rPr lang="sv-SE" sz="1600" dirty="0" err="1" smtClean="0"/>
              <a:t>bottom</a:t>
            </a:r>
            <a:endParaRPr lang="sv-SE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28917" y="2451098"/>
            <a:ext cx="360040" cy="9058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00596" y="2456068"/>
            <a:ext cx="571604" cy="9009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0810" y="1366395"/>
            <a:ext cx="5388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Figure: Inheritance by </a:t>
            </a:r>
            <a:r>
              <a:rPr lang="sv-SE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</a:t>
            </a:r>
            <a:r>
              <a:rPr lang="sv-SE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deciles</a:t>
            </a:r>
            <a:endParaRPr lang="sv-S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Sensitivity analysis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Different inequality measures (CV, Top shares, Percentile ratios): </a:t>
            </a:r>
          </a:p>
          <a:p>
            <a:pPr lvl="1"/>
            <a:r>
              <a:rPr lang="en-US" smtClean="0"/>
              <a:t>Ineq</a:t>
            </a:r>
            <a:r>
              <a:rPr lang="en-US"/>
              <a:t>. effect decreases, but dispersion increases</a:t>
            </a:r>
          </a:p>
          <a:p>
            <a:r>
              <a:rPr lang="en-US"/>
              <a:t>Adjusting for (potential) undervaluation of </a:t>
            </a:r>
            <a:r>
              <a:rPr lang="en-US" smtClean="0"/>
              <a:t>assets (e.g., tax-assessed values of housing, consumer durables)</a:t>
            </a:r>
          </a:p>
          <a:p>
            <a:r>
              <a:rPr lang="en-US" smtClean="0"/>
              <a:t>Restricting analysis to children-heirs</a:t>
            </a:r>
            <a:endParaRPr lang="en-US"/>
          </a:p>
          <a:p>
            <a:r>
              <a:rPr lang="en-US" smtClean="0"/>
              <a:t>Adding estimated (unobserved) gifts: </a:t>
            </a:r>
            <a:r>
              <a:rPr lang="en-US" i="1" smtClean="0"/>
              <a:t>Larger </a:t>
            </a:r>
            <a:r>
              <a:rPr lang="en-US"/>
              <a:t>effect</a:t>
            </a:r>
          </a:p>
          <a:p>
            <a:r>
              <a:rPr lang="en-US" smtClean="0"/>
              <a:t>Expectations on </a:t>
            </a:r>
            <a:r>
              <a:rPr lang="en-US"/>
              <a:t>pre-inheritance wealth </a:t>
            </a:r>
            <a:r>
              <a:rPr lang="en-US" smtClean="0"/>
              <a:t>accumulation</a:t>
            </a:r>
            <a:endParaRPr lang="en-US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0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What was the role of the Swedish inheritance tax?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Progressive tax: </a:t>
            </a:r>
            <a:r>
              <a:rPr lang="en-US"/>
              <a:t>0, 10, 20, and </a:t>
            </a:r>
            <a:r>
              <a:rPr lang="en-US" smtClean="0"/>
              <a:t>30%.</a:t>
            </a:r>
            <a:endParaRPr lang="en-US"/>
          </a:p>
          <a:p>
            <a:pPr lvl="1"/>
            <a:r>
              <a:rPr lang="en-US"/>
              <a:t>But, the average, effective tax rate was rarely above 20 percent</a:t>
            </a:r>
          </a:p>
          <a:p>
            <a:r>
              <a:rPr lang="en-US"/>
              <a:t>Finding: The tax may actually have contributed to increased wealth inequality among heirs</a:t>
            </a:r>
            <a:r>
              <a:rPr lang="en-US" smtClean="0"/>
              <a:t>!</a:t>
            </a:r>
            <a:endParaRPr lang="en-US"/>
          </a:p>
          <a:p>
            <a:pPr marL="0" indent="0">
              <a:buNone/>
            </a:pPr>
            <a:r>
              <a:rPr lang="en-US"/>
              <a:t>Caveats: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A </a:t>
            </a:r>
            <a:r>
              <a:rPr lang="en-US"/>
              <a:t>more progressive tax may yield a different result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Does </a:t>
            </a:r>
            <a:r>
              <a:rPr lang="en-US"/>
              <a:t>not account for redistribution of inheritance tax revenues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mtClean="0"/>
              <a:t>Does </a:t>
            </a:r>
            <a:r>
              <a:rPr lang="en-US"/>
              <a:t>not account for popular sentiments towards </a:t>
            </a:r>
            <a:r>
              <a:rPr lang="en-US" smtClean="0"/>
              <a:t>equalization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08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907494"/>
          </a:xfrm>
        </p:spPr>
        <p:txBody>
          <a:bodyPr>
            <a:noAutofit/>
          </a:bodyPr>
          <a:lstStyle/>
          <a:p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a progressive </a:t>
            </a:r>
            <a:r>
              <a:rPr lang="sv-SE" dirty="0" err="1"/>
              <a:t>inheritance</a:t>
            </a:r>
            <a:r>
              <a:rPr lang="sv-SE" dirty="0"/>
              <a:t> tax </a:t>
            </a:r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dirty="0" err="1"/>
              <a:t>wealth</a:t>
            </a:r>
            <a:r>
              <a:rPr lang="sv-SE" dirty="0"/>
              <a:t> </a:t>
            </a:r>
            <a:r>
              <a:rPr lang="sv-SE" dirty="0" err="1" smtClean="0"/>
              <a:t>inequality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0" name="Picture 9" descr="C:\Users\oscer983\Dropbox\Inheritance inequality\Descriptives\Grafer\Inheritance_tax_for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876764" cy="4369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52117" y="1207241"/>
            <a:ext cx="7265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Figure: Inheritance </a:t>
            </a:r>
            <a:r>
              <a:rPr lang="sv-S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payments</a:t>
            </a:r>
            <a:r>
              <a:rPr lang="sv-S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wealth</a:t>
            </a:r>
            <a:r>
              <a:rPr lang="sv-SE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decile</a:t>
            </a:r>
            <a:endParaRPr lang="sv-S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Role of inheritance taxation</a:t>
            </a:r>
            <a:endParaRPr lang="sv-SE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038619"/>
              </p:ext>
            </p:extLst>
          </p:nvPr>
        </p:nvGraphicFramePr>
        <p:xfrm>
          <a:off x="611560" y="2956870"/>
          <a:ext cx="7740859" cy="1881858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987379"/>
                <a:gridCol w="855306"/>
                <a:gridCol w="982912"/>
                <a:gridCol w="982912"/>
                <a:gridCol w="855306"/>
                <a:gridCol w="610439"/>
                <a:gridCol w="566506"/>
                <a:gridCol w="900099"/>
              </a:tblGrid>
              <a:tr h="524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Mean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P99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P90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P50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P25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P1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Gini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Gross inheritance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82,872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889,826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212,927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14,873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0.789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4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 inheritance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73,558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750,107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195,628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14,864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0.774</a:t>
                      </a:r>
                      <a:endParaRPr lang="sv-SE" sz="18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944724"/>
            <a:ext cx="8712968" cy="2772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Sweden's inheritance tax quite modest in the 2000s</a:t>
            </a:r>
          </a:p>
          <a:p>
            <a:pPr lvl="1"/>
            <a:r>
              <a:rPr lang="sv-S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marginal tax rate at 30 percent</a:t>
            </a:r>
          </a:p>
          <a:p>
            <a:pPr lvl="1"/>
            <a:r>
              <a:rPr lang="sv-SE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large discounts on inherited business equity (family firms)</a:t>
            </a:r>
            <a:endParaRPr lang="sv-SE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396" y="2420888"/>
            <a:ext cx="788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of inheritances gross and net of inheritance tax</a:t>
            </a:r>
            <a:endParaRPr lang="sv-SE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4644"/>
            <a:ext cx="871296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smtClean="0"/>
              <a:t>#1: Intergenerational </a:t>
            </a:r>
            <a:r>
              <a:rPr lang="en-US" sz="3200"/>
              <a:t>wealth mobility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and </a:t>
            </a:r>
            <a:r>
              <a:rPr lang="en-US" sz="3200"/>
              <a:t>the role of inheritance </a:t>
            </a:r>
            <a:endParaRPr lang="en-US" smtClean="0"/>
          </a:p>
          <a:p>
            <a:pPr marL="0" indent="0" algn="ctr">
              <a:buNone/>
            </a:pPr>
            <a:r>
              <a:rPr lang="en-US" smtClean="0"/>
              <a:t>(</a:t>
            </a:r>
            <a:r>
              <a:rPr lang="en-US"/>
              <a:t>with Adrian Adermon and Mikael Lindahl, 2015)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Starting point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Does personal wealth status persist over more than two generations</a:t>
            </a:r>
            <a:r>
              <a:rPr lang="en-US" smtClean="0"/>
              <a:t>?</a:t>
            </a:r>
          </a:p>
          <a:p>
            <a:r>
              <a:rPr lang="en-US"/>
              <a:t>How important is inheritance as a driver of this persistence?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Previous literature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Wealth </a:t>
            </a:r>
            <a:r>
              <a:rPr lang="sv-SE"/>
              <a:t>mobility</a:t>
            </a:r>
          </a:p>
          <a:p>
            <a:pPr lvl="1"/>
            <a:r>
              <a:rPr lang="sv-SE"/>
              <a:t>Two-generational </a:t>
            </a:r>
            <a:r>
              <a:rPr lang="sv-SE" smtClean="0"/>
              <a:t>IGEs: </a:t>
            </a:r>
            <a:r>
              <a:rPr lang="en-US" smtClean="0"/>
              <a:t>Menchik </a:t>
            </a:r>
            <a:r>
              <a:rPr lang="en-US"/>
              <a:t>1979; Charles and Hurst 2003; Wahl </a:t>
            </a:r>
            <a:r>
              <a:rPr lang="en-US" smtClean="0"/>
              <a:t>2002; Britain</a:t>
            </a:r>
            <a:r>
              <a:rPr lang="en-US"/>
              <a:t>: </a:t>
            </a:r>
            <a:r>
              <a:rPr lang="en-US" smtClean="0"/>
              <a:t>(Harbury </a:t>
            </a:r>
            <a:r>
              <a:rPr lang="en-US"/>
              <a:t>and Hitchens 1979)</a:t>
            </a:r>
          </a:p>
          <a:p>
            <a:pPr lvl="1"/>
            <a:r>
              <a:rPr lang="de-DE" smtClean="0"/>
              <a:t>Three-gen </a:t>
            </a:r>
            <a:r>
              <a:rPr lang="de-DE"/>
              <a:t>0.1–0.3 (Wahl 2002; Arrondel and </a:t>
            </a:r>
            <a:r>
              <a:rPr lang="de-DE" smtClean="0"/>
              <a:t>Grange </a:t>
            </a:r>
            <a:r>
              <a:rPr lang="da-DK" smtClean="0"/>
              <a:t>2006</a:t>
            </a:r>
            <a:r>
              <a:rPr lang="da-DK"/>
              <a:t>; Boserup et al 2014</a:t>
            </a:r>
            <a:r>
              <a:rPr lang="da-DK" smtClean="0"/>
              <a:t>).</a:t>
            </a:r>
            <a:endParaRPr lang="da-DK"/>
          </a:p>
          <a:p>
            <a:r>
              <a:rPr lang="sv-SE"/>
              <a:t>Multigenerational effects</a:t>
            </a:r>
          </a:p>
          <a:p>
            <a:pPr lvl="1"/>
            <a:r>
              <a:rPr lang="en-US"/>
              <a:t>Importance of long-term social mobility over and above parents</a:t>
            </a:r>
          </a:p>
          <a:p>
            <a:pPr lvl="2"/>
            <a:r>
              <a:rPr lang="da-DK"/>
              <a:t>Lindahl et al. (2015), Clark and Cummins (2014), Boserup et al. </a:t>
            </a:r>
            <a:r>
              <a:rPr lang="en-US"/>
              <a:t>(2014), Long and Ferrie (2013)</a:t>
            </a:r>
          </a:p>
          <a:p>
            <a:r>
              <a:rPr lang="en-US" smtClean="0"/>
              <a:t>Role </a:t>
            </a:r>
            <a:r>
              <a:rPr lang="en-US"/>
              <a:t>of inheritance in IG wealth mobility</a:t>
            </a:r>
          </a:p>
          <a:p>
            <a:pPr lvl="1"/>
            <a:r>
              <a:rPr lang="sv-SE" smtClean="0"/>
              <a:t>Adoptees in Sweden (Black et al, 2015)</a:t>
            </a:r>
          </a:p>
          <a:p>
            <a:pPr lvl="1"/>
            <a:r>
              <a:rPr lang="sv-SE" smtClean="0"/>
              <a:t>Korean adoptees in Norway (Mogstad et al, 2015).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5FD-A77D-482D-840F-477DA3C522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54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1484</TotalTime>
  <Words>3269</Words>
  <Application>Microsoft Office PowerPoint</Application>
  <PresentationFormat>On-screen Show (4:3)</PresentationFormat>
  <Paragraphs>829</Paragraphs>
  <Slides>68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blank</vt:lpstr>
      <vt:lpstr>Wealth mobility and inequality:  The role of inheritance</vt:lpstr>
      <vt:lpstr>Starting point</vt:lpstr>
      <vt:lpstr>This presentation</vt:lpstr>
      <vt:lpstr>The concept of wealth</vt:lpstr>
      <vt:lpstr>The concept of inheritance</vt:lpstr>
      <vt:lpstr>Sketch of wealth (W) and transfers (gifts, B) over life</vt:lpstr>
      <vt:lpstr>PowerPoint Presentation</vt:lpstr>
      <vt:lpstr>Starting point</vt:lpstr>
      <vt:lpstr>Previous literature</vt:lpstr>
      <vt:lpstr>Data (study population)</vt:lpstr>
      <vt:lpstr>Wealth data</vt:lpstr>
      <vt:lpstr>Data: Wealth in 1945 of generation 1</vt:lpstr>
      <vt:lpstr>Data: Wealth at death (estate wealth), inheritance</vt:lpstr>
      <vt:lpstr>Descriptives</vt:lpstr>
      <vt:lpstr>Estimating intergenerational wealth mobility</vt:lpstr>
      <vt:lpstr>Wealth regressions: Main (wealth ranks)</vt:lpstr>
      <vt:lpstr>Four-generational persistence</vt:lpstr>
      <vt:lpstr>By age</vt:lpstr>
      <vt:lpstr>Life-cycle effects: Midlife vs Terminal W</vt:lpstr>
      <vt:lpstr>Estimating the role of inheritance</vt:lpstr>
      <vt:lpstr>Role of inheritance: W without B</vt:lpstr>
      <vt:lpstr>PowerPoint Presentation</vt:lpstr>
      <vt:lpstr>Role of inheritance: Flexible controls</vt:lpstr>
      <vt:lpstr>Role of other factors: Human capital, Skills</vt:lpstr>
      <vt:lpstr>Role of other factors: Human capital, Skills</vt:lpstr>
      <vt:lpstr>Nonlinearities: Spline regressions</vt:lpstr>
      <vt:lpstr>Non-linearities: 2nd Gen on 1st Gen</vt:lpstr>
      <vt:lpstr>Non-linearities: 3rd Gen on 2nd Gen</vt:lpstr>
      <vt:lpstr>Robustness checks</vt:lpstr>
      <vt:lpstr>Conclusions on IGW and inheritance</vt:lpstr>
      <vt:lpstr>PowerPoint Presentation</vt:lpstr>
      <vt:lpstr>Starting point</vt:lpstr>
      <vt:lpstr>Earlier studies of inheritance and wealth inequality</vt:lpstr>
      <vt:lpstr>Population register data on inheritance</vt:lpstr>
      <vt:lpstr>What we find</vt:lpstr>
      <vt:lpstr>Causal effect</vt:lpstr>
      <vt:lpstr>Descriptives of heirs</vt:lpstr>
      <vt:lpstr>Who inherits?</vt:lpstr>
      <vt:lpstr>Distribution of inheritances</vt:lpstr>
      <vt:lpstr>Distribution of wealth among heirs in t-1</vt:lpstr>
      <vt:lpstr>Identification</vt:lpstr>
      <vt:lpstr>Results: Distributional graphical analysis</vt:lpstr>
      <vt:lpstr>Distributional graphical analysis</vt:lpstr>
      <vt:lpstr>Wealth inequality effects</vt:lpstr>
      <vt:lpstr>Wealth inequality effects</vt:lpstr>
      <vt:lpstr>DiD regression estimates: Main model</vt:lpstr>
      <vt:lpstr>Robustness checks</vt:lpstr>
      <vt:lpstr>Robustness DiD regressions</vt:lpstr>
      <vt:lpstr>Mechanism analysis</vt:lpstr>
      <vt:lpstr>Do the rich have more children?</vt:lpstr>
      <vt:lpstr>Bequests relatively more important in the bottom</vt:lpstr>
      <vt:lpstr>Inheritance taxation: Did it matter in Sweden?</vt:lpstr>
      <vt:lpstr>How can a progressive inheritance tax increase wealth inequality?</vt:lpstr>
      <vt:lpstr>Extensions</vt:lpstr>
      <vt:lpstr>Concluding ”Inheritance and wealth inequality”</vt:lpstr>
      <vt:lpstr>PowerPoint Presentation</vt:lpstr>
      <vt:lpstr>Wealth regressions: IHS</vt:lpstr>
      <vt:lpstr>Wealth regressions: log Wealth</vt:lpstr>
      <vt:lpstr>Mobility effects</vt:lpstr>
      <vt:lpstr>Descriptives of heirs</vt:lpstr>
      <vt:lpstr>PowerPoint Presentation</vt:lpstr>
      <vt:lpstr>Inheritance effects on wealth inequality</vt:lpstr>
      <vt:lpstr>Development of the Gini coefficient</vt:lpstr>
      <vt:lpstr>Why do inheritances reduce wealth inequality? ‒ Relatively more important for the less wealthy!</vt:lpstr>
      <vt:lpstr>Sensitivity analysis</vt:lpstr>
      <vt:lpstr>What was the role of the Swedish inheritance tax?</vt:lpstr>
      <vt:lpstr>How can a progressive inheritance tax increase wealth inequality?</vt:lpstr>
      <vt:lpstr>Role of inheritance taxation</vt:lpstr>
    </vt:vector>
  </TitlesOfParts>
  <Company>NEK/UU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Waldenström</dc:creator>
  <cp:lastModifiedBy>DanielW</cp:lastModifiedBy>
  <cp:revision>158</cp:revision>
  <dcterms:created xsi:type="dcterms:W3CDTF">2013-10-03T12:19:26Z</dcterms:created>
  <dcterms:modified xsi:type="dcterms:W3CDTF">2016-01-12T11:53:38Z</dcterms:modified>
</cp:coreProperties>
</file>